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 id="2147483684" r:id="rId3"/>
    <p:sldMasterId id="2147483698" r:id="rId4"/>
    <p:sldMasterId id="2147483708" r:id="rId5"/>
  </p:sldMasterIdLst>
  <p:notesMasterIdLst>
    <p:notesMasterId r:id="rId108"/>
  </p:notesMasterIdLst>
  <p:sldIdLst>
    <p:sldId id="256" r:id="rId6"/>
    <p:sldId id="630" r:id="rId7"/>
    <p:sldId id="638" r:id="rId8"/>
    <p:sldId id="639" r:id="rId9"/>
    <p:sldId id="633" r:id="rId10"/>
    <p:sldId id="520" r:id="rId11"/>
    <p:sldId id="521" r:id="rId12"/>
    <p:sldId id="522" r:id="rId13"/>
    <p:sldId id="523" r:id="rId14"/>
    <p:sldId id="524" r:id="rId15"/>
    <p:sldId id="525" r:id="rId16"/>
    <p:sldId id="526" r:id="rId17"/>
    <p:sldId id="527" r:id="rId18"/>
    <p:sldId id="528" r:id="rId19"/>
    <p:sldId id="529" r:id="rId20"/>
    <p:sldId id="530" r:id="rId21"/>
    <p:sldId id="531" r:id="rId22"/>
    <p:sldId id="532" r:id="rId23"/>
    <p:sldId id="533" r:id="rId24"/>
    <p:sldId id="534" r:id="rId25"/>
    <p:sldId id="535" r:id="rId26"/>
    <p:sldId id="537" r:id="rId27"/>
    <p:sldId id="536" r:id="rId28"/>
    <p:sldId id="538" r:id="rId29"/>
    <p:sldId id="539" r:id="rId30"/>
    <p:sldId id="543" r:id="rId31"/>
    <p:sldId id="544" r:id="rId32"/>
    <p:sldId id="545" r:id="rId33"/>
    <p:sldId id="327" r:id="rId34"/>
    <p:sldId id="328" r:id="rId35"/>
    <p:sldId id="329" r:id="rId36"/>
    <p:sldId id="330" r:id="rId37"/>
    <p:sldId id="331" r:id="rId38"/>
    <p:sldId id="332" r:id="rId39"/>
    <p:sldId id="333" r:id="rId40"/>
    <p:sldId id="334" r:id="rId41"/>
    <p:sldId id="335" r:id="rId42"/>
    <p:sldId id="336" r:id="rId43"/>
    <p:sldId id="642" r:id="rId44"/>
    <p:sldId id="643" r:id="rId45"/>
    <p:sldId id="644" r:id="rId46"/>
    <p:sldId id="645" r:id="rId47"/>
    <p:sldId id="646" r:id="rId48"/>
    <p:sldId id="647" r:id="rId49"/>
    <p:sldId id="648" r:id="rId50"/>
    <p:sldId id="649" r:id="rId51"/>
    <p:sldId id="650" r:id="rId52"/>
    <p:sldId id="651" r:id="rId53"/>
    <p:sldId id="652" r:id="rId54"/>
    <p:sldId id="653" r:id="rId55"/>
    <p:sldId id="654" r:id="rId56"/>
    <p:sldId id="655" r:id="rId57"/>
    <p:sldId id="656" r:id="rId58"/>
    <p:sldId id="657" r:id="rId59"/>
    <p:sldId id="658" r:id="rId60"/>
    <p:sldId id="659" r:id="rId61"/>
    <p:sldId id="661" r:id="rId62"/>
    <p:sldId id="662" r:id="rId63"/>
    <p:sldId id="663" r:id="rId64"/>
    <p:sldId id="665" r:id="rId65"/>
    <p:sldId id="666" r:id="rId66"/>
    <p:sldId id="667" r:id="rId67"/>
    <p:sldId id="668" r:id="rId68"/>
    <p:sldId id="669" r:id="rId69"/>
    <p:sldId id="670" r:id="rId70"/>
    <p:sldId id="671" r:id="rId71"/>
    <p:sldId id="672" r:id="rId72"/>
    <p:sldId id="673" r:id="rId73"/>
    <p:sldId id="674" r:id="rId74"/>
    <p:sldId id="675" r:id="rId75"/>
    <p:sldId id="676" r:id="rId76"/>
    <p:sldId id="677" r:id="rId77"/>
    <p:sldId id="678" r:id="rId78"/>
    <p:sldId id="679" r:id="rId79"/>
    <p:sldId id="680" r:id="rId80"/>
    <p:sldId id="681" r:id="rId81"/>
    <p:sldId id="682" r:id="rId82"/>
    <p:sldId id="683" r:id="rId83"/>
    <p:sldId id="684" r:id="rId84"/>
    <p:sldId id="685" r:id="rId85"/>
    <p:sldId id="686" r:id="rId86"/>
    <p:sldId id="687" r:id="rId87"/>
    <p:sldId id="688" r:id="rId88"/>
    <p:sldId id="689" r:id="rId89"/>
    <p:sldId id="690" r:id="rId90"/>
    <p:sldId id="691" r:id="rId91"/>
    <p:sldId id="692" r:id="rId92"/>
    <p:sldId id="693" r:id="rId93"/>
    <p:sldId id="694" r:id="rId94"/>
    <p:sldId id="695" r:id="rId95"/>
    <p:sldId id="696" r:id="rId96"/>
    <p:sldId id="697" r:id="rId97"/>
    <p:sldId id="698" r:id="rId98"/>
    <p:sldId id="699" r:id="rId99"/>
    <p:sldId id="700" r:id="rId100"/>
    <p:sldId id="701" r:id="rId101"/>
    <p:sldId id="634" r:id="rId102"/>
    <p:sldId id="641" r:id="rId103"/>
    <p:sldId id="635" r:id="rId104"/>
    <p:sldId id="636" r:id="rId105"/>
    <p:sldId id="637" r:id="rId106"/>
    <p:sldId id="266" r:id="rId107"/>
  </p:sldIdLst>
  <p:sldSz cx="9144000" cy="5143500" type="screen16x9"/>
  <p:notesSz cx="6858000" cy="9144000"/>
  <p:embeddedFontLst>
    <p:embeddedFont>
      <p:font typeface="Bebas Neue" panose="020B0604020202020204" charset="0"/>
      <p:regular r:id="rId109"/>
      <p:bold r:id="rId110"/>
    </p:embeddedFont>
    <p:embeddedFont>
      <p:font typeface="Lato" panose="020B0604020202020204" charset="0"/>
      <p:regular r:id="rId111"/>
      <p:bold r:id="rId112"/>
    </p:embeddedFont>
    <p:embeddedFont>
      <p:font typeface="Cambria" panose="02040503050406030204" pitchFamily="18" charset="0"/>
      <p:regular r:id="rId113"/>
      <p:bold r:id="rId114"/>
      <p:italic r:id="rId115"/>
      <p:boldItalic r:id="rId116"/>
    </p:embeddedFont>
    <p:embeddedFont>
      <p:font typeface="HP Simplified" panose="020B0604020202020204" charset="0"/>
      <p:regular r:id="rId117"/>
      <p:bold r:id="rId118"/>
      <p:italic r:id="rId119"/>
      <p:boldItalic r:id="rId120"/>
    </p:embeddedFont>
    <p:embeddedFont>
      <p:font typeface="Overlock" panose="020B0604020202020204" charset="0"/>
      <p:regular r:id="rId121"/>
      <p:bold r:id="rId122"/>
      <p:italic r:id="rId123"/>
      <p:boldItalic r:id="rId124"/>
    </p:embeddedFont>
    <p:embeddedFont>
      <p:font typeface="Roboto" panose="020B0604020202020204" charset="0"/>
      <p:regular r:id="rId125"/>
      <p:bold r:id="rId126"/>
      <p:italic r:id="rId127"/>
      <p:boldItalic r:id="rId128"/>
    </p:embeddedFont>
    <p:embeddedFont>
      <p:font typeface="Calibri" panose="020F0502020204030204" pitchFamily="34" charset="0"/>
      <p:regular r:id="rId129"/>
      <p:bold r:id="rId130"/>
      <p:italic r:id="rId131"/>
      <p:boldItalic r:id="rId132"/>
    </p:embeddedFont>
    <p:embeddedFont>
      <p:font typeface="Britannic Bold" panose="020B0903060703020204" pitchFamily="34" charset="0"/>
      <p:regular r:id="rId133"/>
    </p:embeddedFont>
    <p:embeddedFont>
      <p:font typeface="Tahoma" panose="020B0604030504040204" pitchFamily="34" charset="0"/>
      <p:regular r:id="rId134"/>
      <p:bold r:id="rId1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84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9.fntdata"/><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theme" Target="theme/theme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font" Target="fonts/font15.fntdata"/><Relationship Id="rId128" Type="http://schemas.openxmlformats.org/officeDocument/2006/relationships/font" Target="fonts/font20.fntdata"/><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font" Target="fonts/font5.fntdata"/><Relationship Id="rId118" Type="http://schemas.openxmlformats.org/officeDocument/2006/relationships/font" Target="fonts/font10.fntdata"/><Relationship Id="rId134" Type="http://schemas.openxmlformats.org/officeDocument/2006/relationships/font" Target="fonts/font26.fntdata"/><Relationship Id="rId139" Type="http://schemas.openxmlformats.org/officeDocument/2006/relationships/tableStyles" Target="tableStyle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notesMaster" Target="notesMasters/notesMaster1.xml"/><Relationship Id="rId124" Type="http://schemas.openxmlformats.org/officeDocument/2006/relationships/font" Target="fonts/font16.fntdata"/><Relationship Id="rId129" Type="http://schemas.openxmlformats.org/officeDocument/2006/relationships/font" Target="fonts/font21.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font" Target="fonts/font6.fntdata"/><Relationship Id="rId119" Type="http://schemas.openxmlformats.org/officeDocument/2006/relationships/font" Target="fonts/font11.fntdata"/><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font" Target="fonts/font22.fntdata"/><Relationship Id="rId135" Type="http://schemas.openxmlformats.org/officeDocument/2006/relationships/font" Target="fonts/font27.fntdata"/><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font" Target="fonts/font12.fntdata"/><Relationship Id="rId125" Type="http://schemas.openxmlformats.org/officeDocument/2006/relationships/font" Target="fonts/font17.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2.fntdata"/><Relationship Id="rId115" Type="http://schemas.openxmlformats.org/officeDocument/2006/relationships/font" Target="fonts/font7.fntdata"/><Relationship Id="rId131" Type="http://schemas.openxmlformats.org/officeDocument/2006/relationships/font" Target="fonts/font23.fntdata"/><Relationship Id="rId136"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font" Target="fonts/font18.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font" Target="fonts/font13.fntdata"/><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font" Target="fonts/font8.fntdata"/><Relationship Id="rId13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3.fntdata"/><Relationship Id="rId132" Type="http://schemas.openxmlformats.org/officeDocument/2006/relationships/font" Target="fonts/font24.fntdata"/><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font" Target="fonts/font19.fntdata"/><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font" Target="fonts/font14.fntdata"/><Relationship Id="rId4" Type="http://schemas.openxmlformats.org/officeDocument/2006/relationships/slideMaster" Target="slideMasters/slideMaster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font" Target="fonts/font4.fntdata"/><Relationship Id="rId133" Type="http://schemas.openxmlformats.org/officeDocument/2006/relationships/font" Target="fonts/font2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89085225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e65787741_0_11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e65787741_0_11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5382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Contoh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membuat</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aseline="0" dirty="0" err="1">
                <a:latin typeface="Tahoma" panose="020B0604030504040204" pitchFamily="34" charset="0"/>
                <a:ea typeface="Tahoma" panose="020B0604030504040204" pitchFamily="34" charset="0"/>
                <a:cs typeface="Tahoma" panose="020B0604030504040204" pitchFamily="34" charset="0"/>
              </a:rPr>
              <a:t>menggunakan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Radio Button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Radio Button </a:t>
            </a:r>
            <a:r>
              <a:rPr lang="en-US" baseline="0" dirty="0" err="1">
                <a:latin typeface="Tahoma" panose="020B0604030504040204" pitchFamily="34" charset="0"/>
                <a:ea typeface="Tahoma" panose="020B0604030504040204" pitchFamily="34" charset="0"/>
                <a:cs typeface="Tahoma" panose="020B0604030504040204" pitchFamily="34" charset="0"/>
              </a:rPr>
              <a:t>memungkinkan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pilihan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err="1">
                <a:latin typeface="Tahoma" panose="020B0604030504040204" pitchFamily="34" charset="0"/>
                <a:ea typeface="Tahoma" panose="020B0604030504040204" pitchFamily="34" charset="0"/>
                <a:cs typeface="Tahoma" panose="020B0604030504040204" pitchFamily="34" charset="0"/>
              </a:rPr>
              <a:t>hanya</a:t>
            </a:r>
            <a:r>
              <a:rPr lang="en-US" b="1" baseline="0" dirty="0">
                <a:latin typeface="Tahoma" panose="020B0604030504040204" pitchFamily="34" charset="0"/>
                <a:ea typeface="Tahoma" panose="020B0604030504040204" pitchFamily="34" charset="0"/>
                <a:cs typeface="Tahoma" panose="020B0604030504040204" pitchFamily="34" charset="0"/>
              </a:rPr>
              <a:t> </a:t>
            </a:r>
            <a:r>
              <a:rPr lang="en-US" b="1" baseline="0" dirty="0" err="1">
                <a:latin typeface="Tahoma" panose="020B0604030504040204" pitchFamily="34" charset="0"/>
                <a:ea typeface="Tahoma" panose="020B0604030504040204" pitchFamily="34" charset="0"/>
                <a:cs typeface="Tahoma" panose="020B0604030504040204" pitchFamily="34" charset="0"/>
              </a:rPr>
              <a:t>satu</a:t>
            </a:r>
            <a:r>
              <a:rPr lang="en-US" b="1" baseline="0" dirty="0">
                <a:latin typeface="Tahoma" panose="020B0604030504040204" pitchFamily="34" charset="0"/>
                <a:ea typeface="Tahoma" panose="020B0604030504040204" pitchFamily="34" charset="0"/>
                <a:cs typeface="Tahoma" panose="020B0604030504040204" pitchFamily="34" charset="0"/>
              </a:rPr>
              <a:t> kali </a:t>
            </a:r>
            <a:r>
              <a:rPr lang="en-US" baseline="0" dirty="0">
                <a:latin typeface="Tahoma" panose="020B0604030504040204" pitchFamily="34" charset="0"/>
                <a:ea typeface="Tahoma" panose="020B0604030504040204" pitchFamily="34" charset="0"/>
                <a:cs typeface="Tahoma" panose="020B0604030504040204" pitchFamily="34" charset="0"/>
              </a:rPr>
              <a:t>(</a:t>
            </a:r>
            <a:r>
              <a:rPr lang="en-US" baseline="0" dirty="0" err="1">
                <a:latin typeface="Tahoma" panose="020B0604030504040204" pitchFamily="34" charset="0"/>
                <a:ea typeface="Tahoma" panose="020B0604030504040204" pitchFamily="34" charset="0"/>
                <a:cs typeface="Tahoma" panose="020B0604030504040204" pitchFamily="34" charset="0"/>
              </a:rPr>
              <a:t>bukan</a:t>
            </a:r>
            <a:r>
              <a:rPr lang="en-US" baseline="0" dirty="0">
                <a:latin typeface="Tahoma" panose="020B0604030504040204" pitchFamily="34" charset="0"/>
                <a:ea typeface="Tahoma" panose="020B0604030504040204" pitchFamily="34" charset="0"/>
                <a:cs typeface="Tahoma" panose="020B0604030504040204" pitchFamily="34" charset="0"/>
              </a:rPr>
              <a:t> multiple choice). </a:t>
            </a:r>
            <a:r>
              <a:rPr lang="en-US" baseline="0" dirty="0" err="1">
                <a:latin typeface="Tahoma" panose="020B0604030504040204" pitchFamily="34" charset="0"/>
                <a:ea typeface="Tahoma" panose="020B0604030504040204" pitchFamily="34" charset="0"/>
                <a:cs typeface="Tahoma" panose="020B0604030504040204" pitchFamily="34" charset="0"/>
              </a:rPr>
              <a:t>Untuk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membuat</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1" baseline="0" dirty="0">
                <a:latin typeface="Tahoma" panose="020B0604030504040204" pitchFamily="34" charset="0"/>
                <a:ea typeface="Tahoma" panose="020B0604030504040204" pitchFamily="34" charset="0"/>
                <a:cs typeface="Tahoma" panose="020B0604030504040204" pitchFamily="34" charset="0"/>
              </a:rPr>
              <a:t>Radio button</a:t>
            </a:r>
            <a:r>
              <a:rPr lang="en-US" baseline="0" dirty="0">
                <a:latin typeface="Tahoma" panose="020B0604030504040204" pitchFamily="34" charset="0"/>
                <a:ea typeface="Tahoma" panose="020B0604030504040204" pitchFamily="34" charset="0"/>
                <a:cs typeface="Tahoma" panose="020B0604030504040204" pitchFamily="34" charset="0"/>
              </a:rPr>
              <a:t>, code yang </a:t>
            </a:r>
            <a:r>
              <a:rPr lang="en-US" baseline="0" dirty="0" err="1">
                <a:latin typeface="Tahoma" panose="020B0604030504040204" pitchFamily="34" charset="0"/>
                <a:ea typeface="Tahoma" panose="020B0604030504040204" pitchFamily="34" charset="0"/>
                <a:cs typeface="Tahoma" panose="020B0604030504040204" pitchFamily="34" charset="0"/>
              </a:rPr>
              <a:t>digunakan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terdapat</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pada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kotak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merah</a:t>
            </a:r>
            <a:r>
              <a:rPr lang="en-US" baseline="0" dirty="0">
                <a:latin typeface="Tahoma" panose="020B0604030504040204" pitchFamily="34" charset="0"/>
                <a:ea typeface="Tahoma" panose="020B0604030504040204" pitchFamily="34" charset="0"/>
                <a:cs typeface="Tahoma" panose="020B0604030504040204" pitchFamily="34" charset="0"/>
              </a:rPr>
              <a:t>. </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10</a:t>
            </a:fld>
            <a:endParaRPr lang="id-ID"/>
          </a:p>
        </p:txBody>
      </p:sp>
    </p:spTree>
    <p:extLst>
      <p:ext uri="{BB962C8B-B14F-4D97-AF65-F5344CB8AC3E}">
        <p14:creationId xmlns:p14="http://schemas.microsoft.com/office/powerpoint/2010/main" val="202347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Contoh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membuat</a:t>
            </a:r>
            <a:r>
              <a:rPr lang="en-US" dirty="0">
                <a:latin typeface="Tahoma" panose="020B0604030504040204" pitchFamily="34" charset="0"/>
                <a:ea typeface="Tahoma" panose="020B0604030504040204" pitchFamily="34" charset="0"/>
                <a:cs typeface="Tahoma" panose="020B0604030504040204" pitchFamily="34" charset="0"/>
              </a:rPr>
              <a:t> Menu</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menggunakan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Button Choice</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Button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juga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err="1">
                <a:latin typeface="Tahoma" panose="020B0604030504040204" pitchFamily="34" charset="0"/>
                <a:ea typeface="Tahoma" panose="020B0604030504040204" pitchFamily="34" charset="0"/>
                <a:cs typeface="Tahoma" panose="020B0604030504040204" pitchFamily="34" charset="0"/>
              </a:rPr>
              <a:t>bukan</a:t>
            </a:r>
            <a:r>
              <a:rPr lang="en-US" baseline="0" dirty="0">
                <a:latin typeface="Tahoma" panose="020B0604030504040204" pitchFamily="34" charset="0"/>
                <a:ea typeface="Tahoma" panose="020B0604030504040204" pitchFamily="34" charset="0"/>
                <a:cs typeface="Tahoma" panose="020B0604030504040204" pitchFamily="34" charset="0"/>
              </a:rPr>
              <a:t> menu Multiple Choice. </a:t>
            </a:r>
            <a:r>
              <a:rPr lang="en-US" baseline="0" dirty="0" err="1">
                <a:latin typeface="Tahoma" panose="020B0604030504040204" pitchFamily="34" charset="0"/>
                <a:ea typeface="Tahoma" panose="020B0604030504040204" pitchFamily="34" charset="0"/>
                <a:cs typeface="Tahoma" panose="020B0604030504040204" pitchFamily="34" charset="0"/>
              </a:rPr>
              <a:t>Untuk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membuat</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1" baseline="0" dirty="0">
                <a:latin typeface="Tahoma" panose="020B0604030504040204" pitchFamily="34" charset="0"/>
                <a:ea typeface="Tahoma" panose="020B0604030504040204" pitchFamily="34" charset="0"/>
                <a:cs typeface="Tahoma" panose="020B0604030504040204" pitchFamily="34" charset="0"/>
              </a:rPr>
              <a:t>Button Choice </a:t>
            </a:r>
            <a:r>
              <a:rPr lang="en-US" baseline="0" dirty="0">
                <a:latin typeface="Tahoma" panose="020B0604030504040204" pitchFamily="34" charset="0"/>
                <a:ea typeface="Tahoma" panose="020B0604030504040204" pitchFamily="34" charset="0"/>
                <a:cs typeface="Tahoma" panose="020B0604030504040204" pitchFamily="34" charset="0"/>
              </a:rPr>
              <a:t>code yang </a:t>
            </a:r>
            <a:r>
              <a:rPr lang="en-US" baseline="0" dirty="0" err="1">
                <a:latin typeface="Tahoma" panose="020B0604030504040204" pitchFamily="34" charset="0"/>
                <a:ea typeface="Tahoma" panose="020B0604030504040204" pitchFamily="34" charset="0"/>
                <a:cs typeface="Tahoma" panose="020B0604030504040204" pitchFamily="34" charset="0"/>
              </a:rPr>
              <a:t>digunakan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terdapat</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pada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kotak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merah</a:t>
            </a:r>
            <a:r>
              <a:rPr lang="en-US" baseline="0" dirty="0">
                <a:latin typeface="Tahoma" panose="020B0604030504040204" pitchFamily="34" charset="0"/>
                <a:ea typeface="Tahoma" panose="020B0604030504040204" pitchFamily="34" charset="0"/>
                <a:cs typeface="Tahoma" panose="020B0604030504040204" pitchFamily="34" charset="0"/>
              </a:rPr>
              <a:t>.</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11</a:t>
            </a:fld>
            <a:endParaRPr lang="id-ID"/>
          </a:p>
        </p:txBody>
      </p:sp>
    </p:spTree>
    <p:extLst>
      <p:ext uri="{BB962C8B-B14F-4D97-AF65-F5344CB8AC3E}">
        <p14:creationId xmlns:p14="http://schemas.microsoft.com/office/powerpoint/2010/main" val="3927571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Contoh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membuat</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aseline="0" dirty="0" err="1">
                <a:latin typeface="Tahoma" panose="020B0604030504040204" pitchFamily="34" charset="0"/>
                <a:ea typeface="Tahoma" panose="020B0604030504040204" pitchFamily="34" charset="0"/>
                <a:cs typeface="Tahoma" panose="020B0604030504040204" pitchFamily="34" charset="0"/>
              </a:rPr>
              <a:t>menggunakan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Check Box</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1" baseline="0" dirty="0">
                <a:latin typeface="Tahoma" panose="020B0604030504040204" pitchFamily="34" charset="0"/>
                <a:ea typeface="Tahoma" panose="020B0604030504040204" pitchFamily="34" charset="0"/>
                <a:cs typeface="Tahoma" panose="020B0604030504040204" pitchFamily="34" charset="0"/>
              </a:rPr>
              <a:t>Check Box </a:t>
            </a:r>
            <a:r>
              <a:rPr lang="en-US" b="1" baseline="0" dirty="0" err="1">
                <a:latin typeface="Tahoma" panose="020B0604030504040204" pitchFamily="34" charset="0"/>
                <a:ea typeface="Tahoma" panose="020B0604030504040204" pitchFamily="34" charset="0"/>
                <a:cs typeface="Tahoma" panose="020B0604030504040204" pitchFamily="34" charset="0"/>
              </a:rPr>
              <a:t>memungkinkan</a:t>
            </a:r>
            <a:r>
              <a:rPr lang="en-US" b="1"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pengguna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untuk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memilih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pilihan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lebih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dari</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satu</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Multiple Choice</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Untuk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menggunakan</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1" baseline="0" dirty="0">
                <a:latin typeface="Tahoma" panose="020B0604030504040204" pitchFamily="34" charset="0"/>
                <a:ea typeface="Tahoma" panose="020B0604030504040204" pitchFamily="34" charset="0"/>
                <a:cs typeface="Tahoma" panose="020B0604030504040204" pitchFamily="34" charset="0"/>
              </a:rPr>
              <a:t>Check Box </a:t>
            </a:r>
            <a:r>
              <a:rPr lang="en-US" baseline="0" dirty="0">
                <a:latin typeface="Tahoma" panose="020B0604030504040204" pitchFamily="34" charset="0"/>
                <a:ea typeface="Tahoma" panose="020B0604030504040204" pitchFamily="34" charset="0"/>
                <a:cs typeface="Tahoma" panose="020B0604030504040204" pitchFamily="34" charset="0"/>
              </a:rPr>
              <a:t>code yang </a:t>
            </a:r>
            <a:r>
              <a:rPr lang="en-US" baseline="0" dirty="0" err="1">
                <a:latin typeface="Tahoma" panose="020B0604030504040204" pitchFamily="34" charset="0"/>
                <a:ea typeface="Tahoma" panose="020B0604030504040204" pitchFamily="34" charset="0"/>
                <a:cs typeface="Tahoma" panose="020B0604030504040204" pitchFamily="34" charset="0"/>
              </a:rPr>
              <a:t>digunakan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terdapat</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pada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kotak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merah</a:t>
            </a:r>
            <a:r>
              <a:rPr lang="en-US" baseline="0" dirty="0">
                <a:latin typeface="Tahoma" panose="020B0604030504040204" pitchFamily="34" charset="0"/>
                <a:ea typeface="Tahoma" panose="020B0604030504040204" pitchFamily="34" charset="0"/>
                <a:cs typeface="Tahoma" panose="020B0604030504040204" pitchFamily="34" charset="0"/>
              </a:rPr>
              <a:t>.</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12</a:t>
            </a:fld>
            <a:endParaRPr lang="id-ID"/>
          </a:p>
        </p:txBody>
      </p:sp>
    </p:spTree>
    <p:extLst>
      <p:ext uri="{BB962C8B-B14F-4D97-AF65-F5344CB8AC3E}">
        <p14:creationId xmlns:p14="http://schemas.microsoft.com/office/powerpoint/2010/main" val="228447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Contoh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menggunakan</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1" baseline="0" dirty="0">
                <a:latin typeface="Tahoma" panose="020B0604030504040204" pitchFamily="34" charset="0"/>
                <a:ea typeface="Tahoma" panose="020B0604030504040204" pitchFamily="34" charset="0"/>
                <a:cs typeface="Tahoma" panose="020B0604030504040204" pitchFamily="34" charset="0"/>
              </a:rPr>
              <a:t>Combo Box</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Combo Box </a:t>
            </a:r>
            <a:r>
              <a:rPr lang="en-US" b="1" baseline="0" dirty="0" err="1">
                <a:latin typeface="Tahoma" panose="020B0604030504040204" pitchFamily="34" charset="0"/>
                <a:ea typeface="Tahoma" panose="020B0604030504040204" pitchFamily="34" charset="0"/>
                <a:cs typeface="Tahoma" panose="020B0604030504040204" pitchFamily="34" charset="0"/>
              </a:rPr>
              <a:t>tidak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memungkinkan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pengguna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memilih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banyak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pilihan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Single Choice</a:t>
            </a:r>
            <a:r>
              <a:rPr lang="en-US" baseline="0" dirty="0">
                <a:latin typeface="Tahoma" panose="020B0604030504040204" pitchFamily="34" charset="0"/>
                <a:ea typeface="Tahoma" panose="020B0604030504040204" pitchFamily="34" charset="0"/>
                <a:cs typeface="Tahoma" panose="020B0604030504040204" pitchFamily="34" charset="0"/>
              </a:rPr>
              <a:t>). Code yang </a:t>
            </a:r>
            <a:r>
              <a:rPr lang="en-US" baseline="0" dirty="0" err="1">
                <a:latin typeface="Tahoma" panose="020B0604030504040204" pitchFamily="34" charset="0"/>
                <a:ea typeface="Tahoma" panose="020B0604030504040204" pitchFamily="34" charset="0"/>
                <a:cs typeface="Tahoma" panose="020B0604030504040204" pitchFamily="34" charset="0"/>
              </a:rPr>
              <a:t>digunakan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untuk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membuat</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Combo Box </a:t>
            </a:r>
            <a:r>
              <a:rPr lang="en-US" baseline="0" dirty="0" err="1">
                <a:latin typeface="Tahoma" panose="020B0604030504040204" pitchFamily="34" charset="0"/>
                <a:ea typeface="Tahoma" panose="020B0604030504040204" pitchFamily="34" charset="0"/>
                <a:cs typeface="Tahoma" panose="020B0604030504040204" pitchFamily="34" charset="0"/>
              </a:rPr>
              <a:t>terdapat</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pada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kotak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merah</a:t>
            </a:r>
            <a:r>
              <a:rPr lang="en-US" baseline="0" dirty="0">
                <a:latin typeface="Tahoma" panose="020B0604030504040204" pitchFamily="34" charset="0"/>
                <a:ea typeface="Tahoma" panose="020B0604030504040204" pitchFamily="34" charset="0"/>
                <a:cs typeface="Tahoma" panose="020B0604030504040204" pitchFamily="34" charset="0"/>
              </a:rPr>
              <a:t>.</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13</a:t>
            </a:fld>
            <a:endParaRPr lang="id-ID"/>
          </a:p>
        </p:txBody>
      </p:sp>
    </p:spTree>
    <p:extLst>
      <p:ext uri="{BB962C8B-B14F-4D97-AF65-F5344CB8AC3E}">
        <p14:creationId xmlns:p14="http://schemas.microsoft.com/office/powerpoint/2010/main" val="976842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Ini</a:t>
            </a:r>
            <a:r>
              <a:rPr lang="en-US" dirty="0"/>
              <a:t> </a:t>
            </a:r>
            <a:r>
              <a:rPr lang="en-US" dirty="0" err="1"/>
              <a:t>adalah</a:t>
            </a:r>
            <a:r>
              <a:rPr lang="en-US" dirty="0"/>
              <a:t> </a:t>
            </a:r>
            <a:r>
              <a:rPr lang="en-US" dirty="0" err="1"/>
              <a:t>contoh</a:t>
            </a:r>
            <a:r>
              <a:rPr lang="en-US" dirty="0"/>
              <a:t> </a:t>
            </a:r>
            <a:r>
              <a:rPr lang="en-US" dirty="0" err="1"/>
              <a:t>perancangan</a:t>
            </a:r>
            <a:r>
              <a:rPr lang="en-US" dirty="0"/>
              <a:t> </a:t>
            </a:r>
            <a:r>
              <a:rPr lang="en-US" b="1" dirty="0"/>
              <a:t>Combination of Multiple Menus, </a:t>
            </a:r>
            <a:r>
              <a:rPr lang="en-US" b="0" dirty="0" err="1"/>
              <a:t>untuk</a:t>
            </a:r>
            <a:r>
              <a:rPr lang="en-US" b="0" baseline="0" dirty="0"/>
              <a:t> </a:t>
            </a:r>
            <a:r>
              <a:rPr lang="en-US" b="0" baseline="0" dirty="0" err="1"/>
              <a:t>menggunakannya</a:t>
            </a:r>
            <a:r>
              <a:rPr lang="en-US" b="0" baseline="0" dirty="0"/>
              <a:t> </a:t>
            </a:r>
            <a:r>
              <a:rPr lang="en-US" b="0" baseline="0" dirty="0" err="1"/>
              <a:t>diperlukan</a:t>
            </a:r>
            <a:r>
              <a:rPr lang="en-US" b="0" baseline="0" dirty="0"/>
              <a:t> tools </a:t>
            </a:r>
            <a:r>
              <a:rPr lang="en-US" b="0" baseline="0" dirty="0" err="1"/>
              <a:t>tambahan</a:t>
            </a:r>
            <a:r>
              <a:rPr lang="en-US" b="0" baseline="0" dirty="0"/>
              <a:t> agar </a:t>
            </a:r>
            <a:r>
              <a:rPr lang="en-US" b="0" baseline="0" dirty="0" err="1"/>
              <a:t>tampilan</a:t>
            </a:r>
            <a:r>
              <a:rPr lang="en-US" b="0" baseline="0" dirty="0"/>
              <a:t> menu </a:t>
            </a:r>
            <a:r>
              <a:rPr lang="en-US" b="0" baseline="0" dirty="0" err="1"/>
              <a:t>terlihat</a:t>
            </a:r>
            <a:r>
              <a:rPr lang="en-US" b="0" baseline="0" dirty="0"/>
              <a:t> </a:t>
            </a:r>
            <a:r>
              <a:rPr lang="en-US" b="0" baseline="0" dirty="0" err="1"/>
              <a:t>lebih</a:t>
            </a:r>
            <a:r>
              <a:rPr lang="en-US" b="0" baseline="0" dirty="0"/>
              <a:t> </a:t>
            </a:r>
            <a:r>
              <a:rPr lang="en-US" b="0" baseline="0" dirty="0" err="1"/>
              <a:t>menarik</a:t>
            </a:r>
            <a:r>
              <a:rPr lang="en-US" b="0" baseline="0" dirty="0"/>
              <a:t> </a:t>
            </a:r>
            <a:r>
              <a:rPr lang="en-US" b="0" baseline="0" dirty="0" err="1"/>
              <a:t>yaitu</a:t>
            </a:r>
            <a:r>
              <a:rPr lang="en-US" b="0" baseline="0" dirty="0"/>
              <a:t> </a:t>
            </a:r>
            <a:r>
              <a:rPr lang="en-US" b="0" baseline="0" dirty="0" err="1"/>
              <a:t>menggunakan</a:t>
            </a:r>
            <a:r>
              <a:rPr lang="en-US" b="0" baseline="0" dirty="0"/>
              <a:t> </a:t>
            </a:r>
            <a:r>
              <a:rPr lang="en-US" b="1" baseline="0" dirty="0"/>
              <a:t>Bootstrap</a:t>
            </a:r>
            <a:r>
              <a:rPr lang="en-US" b="0" baseline="0" dirty="0"/>
              <a:t>. </a:t>
            </a:r>
            <a:r>
              <a:rPr lang="en-US" b="0" baseline="0" dirty="0" err="1"/>
              <a:t>Lebih</a:t>
            </a:r>
            <a:r>
              <a:rPr lang="en-US" b="0" baseline="0" dirty="0"/>
              <a:t> </a:t>
            </a:r>
            <a:r>
              <a:rPr lang="en-US" b="0" baseline="0" dirty="0" err="1"/>
              <a:t>jelasnya</a:t>
            </a:r>
            <a:r>
              <a:rPr lang="en-US" b="0" baseline="0" dirty="0"/>
              <a:t> </a:t>
            </a:r>
            <a:r>
              <a:rPr lang="en-US" b="0" baseline="0" dirty="0" err="1"/>
              <a:t>pada</a:t>
            </a:r>
            <a:r>
              <a:rPr lang="en-US" b="0" baseline="0" dirty="0"/>
              <a:t> slide </a:t>
            </a:r>
            <a:r>
              <a:rPr lang="en-US" b="0" baseline="0" dirty="0" err="1"/>
              <a:t>berikutnya</a:t>
            </a:r>
            <a:r>
              <a:rPr lang="en-US" b="0" baseline="0" dirty="0"/>
              <a:t>.</a:t>
            </a:r>
            <a:endParaRPr lang="id-ID" b="1"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15</a:t>
            </a:fld>
            <a:endParaRPr lang="id-ID"/>
          </a:p>
        </p:txBody>
      </p:sp>
    </p:spTree>
    <p:extLst>
      <p:ext uri="{BB962C8B-B14F-4D97-AF65-F5344CB8AC3E}">
        <p14:creationId xmlns:p14="http://schemas.microsoft.com/office/powerpoint/2010/main" val="2337487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Langkah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pertama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adalah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membuat</a:t>
            </a:r>
            <a:r>
              <a:rPr lang="en-US" dirty="0">
                <a:latin typeface="Tahoma" panose="020B0604030504040204" pitchFamily="34" charset="0"/>
                <a:ea typeface="Tahoma" panose="020B0604030504040204" pitchFamily="34" charset="0"/>
                <a:cs typeface="Tahoma" panose="020B0604030504040204" pitchFamily="34" charset="0"/>
              </a:rPr>
              <a:t> folder </a:t>
            </a:r>
            <a:r>
              <a:rPr lang="en-US" dirty="0" err="1">
                <a:latin typeface="Tahoma" panose="020B0604030504040204" pitchFamily="34" charset="0"/>
                <a:ea typeface="Tahoma" panose="020B0604030504040204" pitchFamily="34" charset="0"/>
                <a:cs typeface="Tahoma" panose="020B0604030504040204" pitchFamily="34" charset="0"/>
              </a:rPr>
              <a:t>baru</a:t>
            </a:r>
            <a:r>
              <a:rPr lang="en-US" dirty="0">
                <a:latin typeface="Tahoma" panose="020B0604030504040204" pitchFamily="34" charset="0"/>
                <a:ea typeface="Tahoma" panose="020B0604030504040204" pitchFamily="34" charset="0"/>
                <a:cs typeface="Tahoma" panose="020B0604030504040204" pitchFamily="34" charset="0"/>
              </a:rPr>
              <a:t>. Nama folder </a:t>
            </a:r>
            <a:r>
              <a:rPr lang="en-US" dirty="0" err="1">
                <a:latin typeface="Tahoma" panose="020B0604030504040204" pitchFamily="34" charset="0"/>
                <a:ea typeface="Tahoma" panose="020B0604030504040204" pitchFamily="34" charset="0"/>
                <a:cs typeface="Tahoma" panose="020B0604030504040204" pitchFamily="34" charset="0"/>
              </a:rPr>
              <a:t>bisa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bebas</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tanpa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harus</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sama</a:t>
            </a:r>
            <a:r>
              <a:rPr lang="en-US" baseline="0" dirty="0">
                <a:latin typeface="Tahoma" panose="020B0604030504040204" pitchFamily="34" charset="0"/>
                <a:ea typeface="Tahoma" panose="020B0604030504040204" pitchFamily="34" charset="0"/>
                <a:cs typeface="Tahoma" panose="020B0604030504040204" pitchFamily="34" charset="0"/>
              </a:rPr>
              <a:t>. Folder </a:t>
            </a:r>
            <a:r>
              <a:rPr lang="en-US" baseline="0" dirty="0" err="1">
                <a:latin typeface="Tahoma" panose="020B0604030504040204" pitchFamily="34" charset="0"/>
                <a:ea typeface="Tahoma" panose="020B0604030504040204" pitchFamily="34" charset="0"/>
                <a:cs typeface="Tahoma" panose="020B0604030504040204" pitchFamily="34" charset="0"/>
              </a:rPr>
              <a:t>ini</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digunakan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untuk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menyimpan</a:t>
            </a:r>
            <a:r>
              <a:rPr lang="en-US" baseline="0" dirty="0">
                <a:latin typeface="Tahoma" panose="020B0604030504040204" pitchFamily="34" charset="0"/>
                <a:ea typeface="Tahoma" panose="020B0604030504040204" pitchFamily="34" charset="0"/>
                <a:cs typeface="Tahoma" panose="020B0604030504040204" pitchFamily="34" charset="0"/>
              </a:rPr>
              <a:t> file bootstrap.</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17</a:t>
            </a:fld>
            <a:endParaRPr lang="id-ID"/>
          </a:p>
        </p:txBody>
      </p:sp>
    </p:spTree>
    <p:extLst>
      <p:ext uri="{BB962C8B-B14F-4D97-AF65-F5344CB8AC3E}">
        <p14:creationId xmlns:p14="http://schemas.microsoft.com/office/powerpoint/2010/main" val="12105078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19</a:t>
            </a:fld>
            <a:endParaRPr lang="id-ID"/>
          </a:p>
        </p:txBody>
      </p:sp>
    </p:spTree>
    <p:extLst>
      <p:ext uri="{BB962C8B-B14F-4D97-AF65-F5344CB8AC3E}">
        <p14:creationId xmlns:p14="http://schemas.microsoft.com/office/powerpoint/2010/main" val="1617507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Tahap</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ini</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adalah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pembuatan</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aseline="0" dirty="0" err="1">
                <a:latin typeface="Tahoma" panose="020B0604030504040204" pitchFamily="34" charset="0"/>
                <a:ea typeface="Tahoma" panose="020B0604030504040204" pitchFamily="34" charset="0"/>
                <a:cs typeface="Tahoma" panose="020B0604030504040204" pitchFamily="34" charset="0"/>
              </a:rPr>
              <a:t>berbentuk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List</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atau</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aseline="0" dirty="0" err="1">
                <a:latin typeface="Tahoma" panose="020B0604030504040204" pitchFamily="34" charset="0"/>
                <a:ea typeface="Tahoma" panose="020B0604030504040204" pitchFamily="34" charset="0"/>
                <a:cs typeface="Tahoma" panose="020B0604030504040204" pitchFamily="34" charset="0"/>
              </a:rPr>
              <a:t>dengan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kontennya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berjajar</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kebawah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dan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tambahan</a:t>
            </a:r>
            <a:r>
              <a:rPr lang="en-US" baseline="0" dirty="0">
                <a:latin typeface="Tahoma" panose="020B0604030504040204" pitchFamily="34" charset="0"/>
                <a:ea typeface="Tahoma" panose="020B0604030504040204" pitchFamily="34" charset="0"/>
                <a:cs typeface="Tahoma" panose="020B0604030504040204" pitchFamily="34" charset="0"/>
              </a:rPr>
              <a:t> tools </a:t>
            </a:r>
            <a:r>
              <a:rPr lang="en-US" baseline="0" dirty="0" err="1">
                <a:latin typeface="Tahoma" panose="020B0604030504040204" pitchFamily="34" charset="0"/>
                <a:ea typeface="Tahoma" panose="020B0604030504040204" pitchFamily="34" charset="0"/>
                <a:cs typeface="Tahoma" panose="020B0604030504040204" pitchFamily="34" charset="0"/>
              </a:rPr>
              <a:t>menggunakan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Bootstrap</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Buat</a:t>
            </a:r>
            <a:r>
              <a:rPr lang="en-US" dirty="0">
                <a:latin typeface="Tahoma" panose="020B0604030504040204" pitchFamily="34" charset="0"/>
                <a:ea typeface="Tahoma" panose="020B0604030504040204" pitchFamily="34" charset="0"/>
                <a:cs typeface="Tahoma" panose="020B0604030504040204" pitchFamily="34" charset="0"/>
              </a:rPr>
              <a:t> </a:t>
            </a:r>
            <a:r>
              <a:rPr lang="en-US" b="1" dirty="0">
                <a:latin typeface="Tahoma" panose="020B0604030504040204" pitchFamily="34" charset="0"/>
                <a:ea typeface="Tahoma" panose="020B0604030504040204" pitchFamily="34" charset="0"/>
                <a:cs typeface="Tahoma" panose="020B0604030504040204" pitchFamily="34" charset="0"/>
              </a:rPr>
              <a:t>file HTML </a:t>
            </a:r>
            <a:r>
              <a:rPr lang="en-US" b="1" dirty="0" err="1">
                <a:latin typeface="Tahoma" panose="020B0604030504040204" pitchFamily="34" charset="0"/>
                <a:ea typeface="Tahoma" panose="020B0604030504040204" pitchFamily="34" charset="0"/>
                <a:cs typeface="Tahoma" panose="020B0604030504040204" pitchFamily="34" charset="0"/>
              </a:rPr>
              <a:t>baru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lalu</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ketikan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perintah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kode</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seperti</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berikut</a:t>
            </a:r>
            <a:r>
              <a:rPr lang="en-US" baseline="0" dirty="0">
                <a:latin typeface="Tahoma" panose="020B0604030504040204" pitchFamily="34" charset="0"/>
                <a:ea typeface="Tahoma" panose="020B0604030504040204" pitchFamily="34" charset="0"/>
                <a:cs typeface="Tahoma" panose="020B0604030504040204" pitchFamily="34" charset="0"/>
              </a:rPr>
              <a:t>.</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22</a:t>
            </a:fld>
            <a:endParaRPr lang="id-ID"/>
          </a:p>
        </p:txBody>
      </p:sp>
    </p:spTree>
    <p:extLst>
      <p:ext uri="{BB962C8B-B14F-4D97-AF65-F5344CB8AC3E}">
        <p14:creationId xmlns:p14="http://schemas.microsoft.com/office/powerpoint/2010/main" val="2538399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Contoh</a:t>
            </a:r>
            <a:r>
              <a:rPr lang="en-US" dirty="0">
                <a:latin typeface="Tahoma" panose="020B0604030504040204" pitchFamily="34" charset="0"/>
                <a:ea typeface="Tahoma" panose="020B0604030504040204" pitchFamily="34" charset="0"/>
                <a:cs typeface="Tahoma" panose="020B0604030504040204" pitchFamily="34" charset="0"/>
              </a:rPr>
              <a:t> di </a:t>
            </a:r>
            <a:r>
              <a:rPr lang="en-US" dirty="0" err="1">
                <a:latin typeface="Tahoma" panose="020B0604030504040204" pitchFamily="34" charset="0"/>
                <a:ea typeface="Tahoma" panose="020B0604030504040204" pitchFamily="34" charset="0"/>
                <a:cs typeface="Tahoma" panose="020B0604030504040204" pitchFamily="34" charset="0"/>
              </a:rPr>
              <a:t>ambil</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dari</a:t>
            </a:r>
            <a:r>
              <a:rPr lang="en-US" dirty="0">
                <a:latin typeface="Tahoma" panose="020B0604030504040204" pitchFamily="34" charset="0"/>
                <a:ea typeface="Tahoma" panose="020B0604030504040204" pitchFamily="34" charset="0"/>
                <a:cs typeface="Tahoma" panose="020B0604030504040204" pitchFamily="34" charset="0"/>
              </a:rPr>
              <a:t> : https://www.w3schools.com/howto/howto_css_dropdown_navbar.asp</a:t>
            </a:r>
          </a:p>
          <a:p>
            <a:endParaRPr lang="en-US" dirty="0">
              <a:latin typeface="Tahoma" panose="020B0604030504040204" pitchFamily="34" charset="0"/>
              <a:ea typeface="Tahoma" panose="020B0604030504040204" pitchFamily="34" charset="0"/>
              <a:cs typeface="Tahoma" panose="020B0604030504040204" pitchFamily="34" charset="0"/>
            </a:endParaRPr>
          </a:p>
          <a:p>
            <a:r>
              <a:rPr lang="en-US" dirty="0" err="1">
                <a:latin typeface="Tahoma" panose="020B0604030504040204" pitchFamily="34" charset="0"/>
                <a:ea typeface="Tahoma" panose="020B0604030504040204" pitchFamily="34" charset="0"/>
                <a:cs typeface="Tahoma" panose="020B0604030504040204" pitchFamily="34" charset="0"/>
              </a:rPr>
              <a:t>Selanjutnya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ketik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perintah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kode</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berikut</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dibagian</a:t>
            </a:r>
            <a:r>
              <a:rPr lang="en-US" baseline="0" dirty="0">
                <a:latin typeface="Tahoma" panose="020B0604030504040204" pitchFamily="34" charset="0"/>
                <a:ea typeface="Tahoma" panose="020B0604030504040204" pitchFamily="34" charset="0"/>
                <a:cs typeface="Tahoma" panose="020B0604030504040204" pitchFamily="34" charset="0"/>
              </a:rPr>
              <a:t> body HTML.</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D11351D7-7B69-40B9-8EEA-B4FEF26EED31}" type="slidenum">
              <a:rPr lang="id-ID" smtClean="0"/>
              <a:pPr/>
              <a:t>24</a:t>
            </a:fld>
            <a:endParaRPr lang="id-ID"/>
          </a:p>
        </p:txBody>
      </p:sp>
    </p:spTree>
    <p:extLst>
      <p:ext uri="{BB962C8B-B14F-4D97-AF65-F5344CB8AC3E}">
        <p14:creationId xmlns:p14="http://schemas.microsoft.com/office/powerpoint/2010/main" val="36732130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Latihan</a:t>
            </a:r>
            <a:r>
              <a:rPr lang="en-US" dirty="0"/>
              <a:t> </a:t>
            </a:r>
            <a:r>
              <a:rPr lang="en-US" dirty="0" err="1"/>
              <a:t>ini</a:t>
            </a:r>
            <a:r>
              <a:rPr lang="en-US" dirty="0"/>
              <a:t> </a:t>
            </a:r>
            <a:r>
              <a:rPr lang="en-US" dirty="0" err="1"/>
              <a:t>diambil</a:t>
            </a:r>
            <a:r>
              <a:rPr lang="en-US" dirty="0"/>
              <a:t> </a:t>
            </a:r>
            <a:r>
              <a:rPr lang="en-US" dirty="0" err="1"/>
              <a:t>dari</a:t>
            </a:r>
            <a:r>
              <a:rPr lang="en-US" dirty="0"/>
              <a:t> : https://www.w3schools.com/</a:t>
            </a:r>
            <a:r>
              <a:rPr lang="en-US" dirty="0" err="1"/>
              <a:t>howto</a:t>
            </a:r>
            <a:r>
              <a:rPr lang="en-US" dirty="0"/>
              <a:t>/</a:t>
            </a:r>
            <a:r>
              <a:rPr lang="en-US" dirty="0" err="1"/>
              <a:t>howto_css_register_form.asp</a:t>
            </a:r>
            <a:endParaRPr lang="en-US" dirty="0"/>
          </a:p>
        </p:txBody>
      </p:sp>
      <p:sp>
        <p:nvSpPr>
          <p:cNvPr id="4" name="Slide Number Placeholder 3"/>
          <p:cNvSpPr>
            <a:spLocks noGrp="1"/>
          </p:cNvSpPr>
          <p:nvPr>
            <p:ph type="sldNum" sz="quarter" idx="5"/>
          </p:nvPr>
        </p:nvSpPr>
        <p:spPr>
          <a:xfrm>
            <a:off x="3884613" y="8685213"/>
            <a:ext cx="2971800" cy="457200"/>
          </a:xfrm>
          <a:prstGeom prst="rect">
            <a:avLst/>
          </a:prstGeom>
        </p:spPr>
        <p:txBody>
          <a:bodyPr/>
          <a:lstStyle/>
          <a:p>
            <a:fld id="{D11351D7-7B69-40B9-8EEA-B4FEF26EED31}" type="slidenum">
              <a:rPr lang="id-ID" smtClean="0"/>
              <a:pPr/>
              <a:t>28</a:t>
            </a:fld>
            <a:endParaRPr lang="id-ID"/>
          </a:p>
        </p:txBody>
      </p:sp>
    </p:spTree>
    <p:extLst>
      <p:ext uri="{BB962C8B-B14F-4D97-AF65-F5344CB8AC3E}">
        <p14:creationId xmlns:p14="http://schemas.microsoft.com/office/powerpoint/2010/main" val="3874634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be65787741_0_114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be65787741_0_1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2155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Lato"/>
                <a:ea typeface="Lato"/>
                <a:cs typeface="Lato"/>
                <a:sym typeface="Lato"/>
              </a:rPr>
              <a:t>XAMPP ialah perangkat lunak bebas yang mendukung banyak sistem operasi, merupakan campuran dari beberapa program. Yang mempunyai fungsi sebagai server yang berdiri sendiri (localhost), yang terdiri dari program MySQL database, Apache HTTP Server, dan penerjemah ditulis dalam bahasa pemrograman PHP dan Perl.</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Lato"/>
                <a:ea typeface="Lato"/>
                <a:cs typeface="Lato"/>
                <a:sym typeface="Lato"/>
              </a:rPr>
              <a:t>Nama XAMPP merupakan singkatan dari X (empat sistem operasi), Apache, MySQL, PHP dan Perl. Program ini tersedia di bawah GNU General Public License dan bebas, adalah mudah untuk menggunakan web server yang dapat melayani tampilan halaman web yang dinamis.</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Lato"/>
                <a:ea typeface="Lato"/>
                <a:cs typeface="Lato"/>
                <a:sym typeface="Lato"/>
              </a:rPr>
              <a:t>htdoc adalah folder di mana Anda meletakkan file yang akan dijalankan, seperti file PHP, HTML dan script lainnya</a:t>
            </a:r>
            <a:endParaRPr sz="1100" b="0" i="0" u="none" strike="noStrike" cap="none">
              <a:solidFill>
                <a:schemeClr val="dk1"/>
              </a:solidFill>
              <a:latin typeface="Lato"/>
              <a:ea typeface="Lato"/>
              <a:cs typeface="Lato"/>
              <a:sym typeface="Lato"/>
            </a:endParaRPr>
          </a:p>
        </p:txBody>
      </p:sp>
      <p:sp>
        <p:nvSpPr>
          <p:cNvPr id="107" name="Google Shape;10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4548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8701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0372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 name="Google Shape;13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58370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t>Port di Apache dapat diganti, jika ada port yang sudah digunakan oleh aplikasi lain. Sehingga tidak menimbulkan konflik dengan aplikasi lainnya. </a:t>
            </a:r>
            <a:endParaRPr/>
          </a:p>
        </p:txBody>
      </p:sp>
      <p:sp>
        <p:nvSpPr>
          <p:cNvPr id="147" name="Google Shape;14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31772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98450" algn="just" rtl="0">
              <a:lnSpc>
                <a:spcPct val="100000"/>
              </a:lnSpc>
              <a:spcBef>
                <a:spcPts val="0"/>
              </a:spcBef>
              <a:spcAft>
                <a:spcPts val="0"/>
              </a:spcAft>
              <a:buSzPts val="1100"/>
              <a:buChar char="●"/>
            </a:pPr>
            <a:r>
              <a:rPr lang="en-US"/>
              <a:t>Agar dapat mengakses halaman PHP dari web browser, maka anda harus menempatkan file </a:t>
            </a:r>
            <a:r>
              <a:rPr lang="en-US" b="1"/>
              <a:t>PHP</a:t>
            </a:r>
            <a:r>
              <a:rPr lang="en-US"/>
              <a:t>di dalam folder khusus yang merupakan folder </a:t>
            </a:r>
            <a:r>
              <a:rPr lang="en-US" b="1"/>
              <a:t>home</a:t>
            </a:r>
            <a:r>
              <a:rPr lang="en-US"/>
              <a:t> dari </a:t>
            </a:r>
            <a:r>
              <a:rPr lang="en-US" b="1"/>
              <a:t>web server</a:t>
            </a:r>
            <a:r>
              <a:rPr lang="en-US"/>
              <a:t>.</a:t>
            </a:r>
            <a:endParaRPr/>
          </a:p>
          <a:p>
            <a:pPr marL="457200" lvl="0" indent="-298450" algn="just" rtl="0">
              <a:lnSpc>
                <a:spcPct val="100000"/>
              </a:lnSpc>
              <a:spcBef>
                <a:spcPts val="0"/>
              </a:spcBef>
              <a:spcAft>
                <a:spcPts val="0"/>
              </a:spcAft>
              <a:buSzPts val="1100"/>
              <a:buChar char="●"/>
            </a:pPr>
            <a:r>
              <a:rPr lang="en-US"/>
              <a:t>Pada aplikasi </a:t>
            </a:r>
            <a:r>
              <a:rPr lang="en-US" b="1"/>
              <a:t>XAMPP</a:t>
            </a:r>
            <a:r>
              <a:rPr lang="en-US"/>
              <a:t>, folder tersebut adalah folder </a:t>
            </a:r>
            <a:r>
              <a:rPr lang="en-US" b="1"/>
              <a:t>htdocs</a:t>
            </a:r>
            <a:r>
              <a:rPr lang="en-US"/>
              <a:t> yang berada di dalam folder instalasi XAMPP. (</a:t>
            </a:r>
            <a:r>
              <a:rPr lang="en-US" b="1"/>
              <a:t>C:\xampp\htdocs)</a:t>
            </a:r>
            <a:r>
              <a:rPr lang="en-US"/>
              <a:t>. Anda bisa meletakkan file PHP langsung di dalam folder ini, atau agar memudahkan pencarian file, buatlah sebuah folder baru di dalam folder </a:t>
            </a:r>
            <a:r>
              <a:rPr lang="en-US" b="1"/>
              <a:t>htdocs</a:t>
            </a:r>
            <a:r>
              <a:rPr lang="en-US"/>
              <a:t> ini.</a:t>
            </a:r>
            <a:endParaRPr/>
          </a:p>
        </p:txBody>
      </p:sp>
      <p:sp>
        <p:nvSpPr>
          <p:cNvPr id="159" name="Google Shape;15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95091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Arial"/>
                <a:ea typeface="Arial"/>
                <a:cs typeface="Arial"/>
                <a:sym typeface="Arial"/>
              </a:rPr>
              <a:t>Apache adalah server aplikasi Web yang berguna menghasilkan halaman web yang benar kepada pengguna terhadap kode PHP yang sudah dituliskan oleh pembuat halaman web. jika perlu kode PHP juga berdasarkan yang tertulis, dapat database diakses dulu (misalnya MySQL) untuk mendukung halaman web yang dihasilkan.</a:t>
            </a:r>
            <a:endParaRPr sz="1100" b="0" i="0" u="none" strike="noStrike" cap="none">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Arial"/>
                <a:ea typeface="Arial"/>
                <a:cs typeface="Arial"/>
                <a:sym typeface="Arial"/>
              </a:rPr>
              <a:t>phpMyAdmin adalah bagian untuk mengelola database MySQL yang dikomputer.</a:t>
            </a:r>
            <a:endParaRPr/>
          </a:p>
          <a:p>
            <a:pPr marL="457200" marR="0" lvl="0" indent="-298450" algn="l" rtl="0">
              <a:lnSpc>
                <a:spcPct val="100000"/>
              </a:lnSpc>
              <a:spcBef>
                <a:spcPts val="0"/>
              </a:spcBef>
              <a:spcAft>
                <a:spcPts val="0"/>
              </a:spcAft>
              <a:buClr>
                <a:srgbClr val="000000"/>
              </a:buClr>
              <a:buSzPts val="1100"/>
              <a:buFont typeface="Arial"/>
              <a:buChar char="●"/>
            </a:pPr>
            <a:r>
              <a:rPr lang="en-US" sz="1100" b="0" i="0" u="none" strike="noStrike" cap="none">
                <a:solidFill>
                  <a:schemeClr val="dk1"/>
                </a:solidFill>
                <a:latin typeface="Arial"/>
                <a:ea typeface="Arial"/>
                <a:cs typeface="Arial"/>
                <a:sym typeface="Arial"/>
              </a:rPr>
              <a:t>Control Panel yang berfungsi untuk mengelola layanan (service) XAMPP. Seperti stop service (berhenti), atau mulai (mulai).</a:t>
            </a:r>
            <a:endParaRPr/>
          </a:p>
        </p:txBody>
      </p:sp>
      <p:sp>
        <p:nvSpPr>
          <p:cNvPr id="170" name="Google Shape;170;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4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1100" b="0" i="0" u="none" strike="noStrike" cap="none">
                <a:solidFill>
                  <a:schemeClr val="dk1"/>
                </a:solidFill>
                <a:latin typeface="Arial"/>
                <a:ea typeface="Arial"/>
                <a:cs typeface="Arial"/>
                <a:sym typeface="Arial"/>
              </a:rPr>
              <a:t>Model kerja HTML diawali dengan permintaan suatu halaman web oleh browser. Berdasarkan URL (</a:t>
            </a:r>
            <a:r>
              <a:rPr lang="en-US" sz="1100" b="0" i="1" u="none" strike="noStrike" cap="none">
                <a:solidFill>
                  <a:schemeClr val="dk1"/>
                </a:solidFill>
                <a:latin typeface="Arial"/>
                <a:ea typeface="Arial"/>
                <a:cs typeface="Arial"/>
                <a:sym typeface="Arial"/>
              </a:rPr>
              <a:t>Uniform Resource Locator</a:t>
            </a:r>
            <a:r>
              <a:rPr lang="en-US" sz="1100" b="0" i="0" u="none" strike="noStrike" cap="none">
                <a:solidFill>
                  <a:schemeClr val="dk1"/>
                </a:solidFill>
                <a:latin typeface="Arial"/>
                <a:ea typeface="Arial"/>
                <a:cs typeface="Arial"/>
                <a:sym typeface="Arial"/>
              </a:rPr>
              <a:t>) atau dikenal dengan sebutan alamat Internet, browser mendapatkan alamat dari web server, mengindentifikasi halaman yang dikenhendaki, dan menyampaikan segala informasi yang dibutuhkan oleh web server. Selanjutnya, web server akan mencarikan berkas yang diminta dan memberikan isinya ke browser. Browser yang mendapatkan isinya segera melakukan proses penerjemahan kode HTML dan menampilkannya ke layer pemakai.</a:t>
            </a:r>
            <a:endParaRPr sz="1100" b="0" i="0" u="none" strike="noStrike" cap="none">
              <a:solidFill>
                <a:schemeClr val="dk1"/>
              </a:solidFill>
              <a:latin typeface="Arial"/>
              <a:ea typeface="Arial"/>
              <a:cs typeface="Arial"/>
              <a:sym typeface="Arial"/>
            </a:endParaRPr>
          </a:p>
        </p:txBody>
      </p:sp>
      <p:sp>
        <p:nvSpPr>
          <p:cNvPr id="182" name="Google Shape;18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5961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sz="1100">
                <a:solidFill>
                  <a:schemeClr val="dk1"/>
                </a:solidFill>
                <a:latin typeface="Arial"/>
                <a:ea typeface="Arial"/>
                <a:cs typeface="Arial"/>
                <a:sym typeface="Arial"/>
              </a:rPr>
              <a:t>Jika yang diminta adalah sebuah halaman PHP, prinsipnya adalah ketika berkas PHP yang diminta didapatkan oleh web server, isinya segera dikirimkan ke mesin PHP yang memproses dan memberikan hasilnya (berupa kode HTML) ke web server. Selanjutnya, web server menyampaikan ke klien.</a:t>
            </a:r>
            <a:endParaRPr/>
          </a:p>
          <a:p>
            <a:pPr marL="457200" marR="0" lvl="0" indent="-228600" algn="l" rtl="0">
              <a:lnSpc>
                <a:spcPct val="100000"/>
              </a:lnSpc>
              <a:spcBef>
                <a:spcPts val="0"/>
              </a:spcBef>
              <a:spcAft>
                <a:spcPts val="0"/>
              </a:spcAft>
              <a:buClr>
                <a:srgbClr val="000000"/>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Salah satu kelebihan dari PHP adalah mampu berkomunikasi dengan berbagai database yang terkenal. Menampilkan data yang bersifat dinamis yang diambil dari database merupakan hal yang mudah untuk diimplementasikan. Beberapa database tersebut antara lain sBase, DBM, FilePro, Informix, Ingres, InterBase, Microsoft Access, MSQL, MySQL, Oracle, Postgre SQL, dan Sybase.</a:t>
            </a:r>
            <a:endParaRPr sz="1100">
              <a:solidFill>
                <a:schemeClr val="dk1"/>
              </a:solidFill>
              <a:latin typeface="Arial"/>
              <a:ea typeface="Arial"/>
              <a:cs typeface="Arial"/>
              <a:sym typeface="Arial"/>
            </a:endParaRPr>
          </a:p>
        </p:txBody>
      </p:sp>
      <p:sp>
        <p:nvSpPr>
          <p:cNvPr id="193" name="Google Shape;19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03041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sz="1100">
                <a:solidFill>
                  <a:schemeClr val="dk1"/>
                </a:solidFill>
                <a:latin typeface="Arial"/>
                <a:ea typeface="Arial"/>
                <a:cs typeface="Arial"/>
                <a:sym typeface="Arial"/>
              </a:rPr>
              <a:t>Jika yang diminta adalah sebuah halaman PHP, prinsipnya adalah ketika berkas PHP yang diminta didapatkan oleh web server, isinya segera dikirimkan ke mesin PHP yang memproses dan memberikan hasilnya (berupa kode HTML) ke web server. Selanjutnya, web server menyampaikan ke klien.</a:t>
            </a:r>
            <a:endParaRPr/>
          </a:p>
          <a:p>
            <a:pPr marL="457200" marR="0" lvl="0" indent="-228600" algn="l" rtl="0">
              <a:lnSpc>
                <a:spcPct val="100000"/>
              </a:lnSpc>
              <a:spcBef>
                <a:spcPts val="0"/>
              </a:spcBef>
              <a:spcAft>
                <a:spcPts val="0"/>
              </a:spcAft>
              <a:buClr>
                <a:srgbClr val="000000"/>
              </a:buClr>
              <a:buSzPts val="1100"/>
              <a:buFont typeface="Arial"/>
              <a:buNone/>
            </a:pPr>
            <a:endParaRPr sz="11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Salah satu kelebihan dari PHP adalah mampu berkomunikasi dengan berbagai database yang terkenal. Menampilkan data yang bersifat dinamis yang diambil dari database merupakan hal yang mudah untuk diimplementasikan. Beberapa database tersebut antara lain sBase, DBM, FilePro, Informix, Ingres, InterBase, Microsoft Access, MSQL, MySQL, Oracle, Postgre SQL, dan Sybase.</a:t>
            </a:r>
            <a:endParaRPr sz="1100">
              <a:solidFill>
                <a:schemeClr val="dk1"/>
              </a:solidFill>
              <a:latin typeface="Arial"/>
              <a:ea typeface="Arial"/>
              <a:cs typeface="Arial"/>
              <a:sym typeface="Arial"/>
            </a:endParaRPr>
          </a:p>
        </p:txBody>
      </p:sp>
      <p:sp>
        <p:nvSpPr>
          <p:cNvPr id="193" name="Google Shape;19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94635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be65787741_0_11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be65787741_0_11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77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100"/>
              <a:buNone/>
            </a:pPr>
            <a:endParaRPr/>
          </a:p>
        </p:txBody>
      </p:sp>
      <p:sp>
        <p:nvSpPr>
          <p:cNvPr id="204" name="Google Shape;20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0888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100"/>
              <a:buNone/>
            </a:pPr>
            <a:endParaRPr/>
          </a:p>
        </p:txBody>
      </p:sp>
      <p:sp>
        <p:nvSpPr>
          <p:cNvPr id="220" name="Google Shape;220;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116452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100"/>
              <a:buNone/>
            </a:pPr>
            <a:endParaRPr/>
          </a:p>
        </p:txBody>
      </p:sp>
      <p:sp>
        <p:nvSpPr>
          <p:cNvPr id="231" name="Google Shape;231;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0765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100"/>
              <a:buNone/>
            </a:pPr>
            <a:endParaRPr/>
          </a:p>
        </p:txBody>
      </p:sp>
      <p:sp>
        <p:nvSpPr>
          <p:cNvPr id="241" name="Google Shape;241;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255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just" rtl="0">
              <a:lnSpc>
                <a:spcPct val="100000"/>
              </a:lnSpc>
              <a:spcBef>
                <a:spcPts val="0"/>
              </a:spcBef>
              <a:spcAft>
                <a:spcPts val="0"/>
              </a:spcAft>
              <a:buClr>
                <a:srgbClr val="000000"/>
              </a:buClr>
              <a:buSzPts val="1100"/>
              <a:buFont typeface="Arial"/>
              <a:buChar char="●"/>
            </a:pPr>
            <a:r>
              <a:rPr lang="en-US"/>
              <a:t>Di PHP, tidak ada keywords (misal: if, else, while, echo, etc.), classes, functions, and user-defined functions yang case-sensitive.</a:t>
            </a:r>
            <a:endParaRPr/>
          </a:p>
        </p:txBody>
      </p:sp>
      <p:sp>
        <p:nvSpPr>
          <p:cNvPr id="252" name="Google Shape;25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48958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Di PHP, tidak ada keywords (misal: if, else, while, echo, etc.), classes, functions, and user-defined functions yang case-sensitive.</a:t>
            </a:r>
            <a:endParaRPr/>
          </a:p>
        </p:txBody>
      </p:sp>
      <p:sp>
        <p:nvSpPr>
          <p:cNvPr id="263" name="Google Shape;26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4514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100"/>
              <a:buNone/>
            </a:pPr>
            <a:endParaRPr/>
          </a:p>
        </p:txBody>
      </p:sp>
      <p:sp>
        <p:nvSpPr>
          <p:cNvPr id="274" name="Google Shape;274;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56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100"/>
              <a:buNone/>
            </a:pPr>
            <a:endParaRPr/>
          </a:p>
        </p:txBody>
      </p:sp>
      <p:sp>
        <p:nvSpPr>
          <p:cNvPr id="285" name="Google Shape;285;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78780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100"/>
              <a:buNone/>
            </a:pPr>
            <a:endParaRPr/>
          </a:p>
        </p:txBody>
      </p:sp>
      <p:sp>
        <p:nvSpPr>
          <p:cNvPr id="297" name="Google Shape;29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35043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100"/>
              <a:buNone/>
            </a:pPr>
            <a:endParaRPr/>
          </a:p>
        </p:txBody>
      </p:sp>
      <p:sp>
        <p:nvSpPr>
          <p:cNvPr id="309" name="Google Shape;309;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5104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be65787741_0_11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be65787741_0_11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9398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228600" algn="just" rtl="0">
              <a:lnSpc>
                <a:spcPct val="100000"/>
              </a:lnSpc>
              <a:spcBef>
                <a:spcPts val="0"/>
              </a:spcBef>
              <a:spcAft>
                <a:spcPts val="0"/>
              </a:spcAft>
              <a:buSzPts val="1100"/>
              <a:buNone/>
            </a:pPr>
            <a:endParaRPr/>
          </a:p>
        </p:txBody>
      </p:sp>
      <p:sp>
        <p:nvSpPr>
          <p:cNvPr id="321" name="Google Shape;32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8058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a:t>File PHP pada dasarnya merupakan file text biasa yang bisa dibuat menggunakan aplikasi notepad bawaan windows, namun untuk fitur yang lebih, kita dapat menggunakan aplikasi editor text seperti Notepad++, Sublime Text maupun Editor Teks Lainnya </a:t>
            </a:r>
            <a:endParaRPr/>
          </a:p>
          <a:p>
            <a:pPr marL="0" marR="0" lvl="0" indent="0" algn="l" rtl="0">
              <a:lnSpc>
                <a:spcPct val="100000"/>
              </a:lnSpc>
              <a:spcBef>
                <a:spcPts val="0"/>
              </a:spcBef>
              <a:spcAft>
                <a:spcPts val="0"/>
              </a:spcAft>
              <a:buClr>
                <a:srgbClr val="000000"/>
              </a:buClr>
              <a:buSzPts val="1100"/>
              <a:buFont typeface="Arial"/>
              <a:buNone/>
            </a:pPr>
            <a:r>
              <a:rPr lang="en-US" sz="1100"/>
              <a:t>Karena kita telah mengistall sublime maka lebih baik gunakan sublime saja, </a:t>
            </a:r>
            <a:endParaRPr/>
          </a:p>
          <a:p>
            <a:pPr marL="0" marR="0" lvl="0" indent="0" algn="l" rtl="0">
              <a:lnSpc>
                <a:spcPct val="100000"/>
              </a:lnSpc>
              <a:spcBef>
                <a:spcPts val="0"/>
              </a:spcBef>
              <a:spcAft>
                <a:spcPts val="0"/>
              </a:spcAft>
              <a:buClr>
                <a:srgbClr val="000000"/>
              </a:buClr>
              <a:buSzPts val="1100"/>
              <a:buFont typeface="Arial"/>
              <a:buNone/>
            </a:pPr>
            <a:r>
              <a:rPr lang="en-US" sz="1100"/>
              <a:t>Kelebihan sublime salah satunya userfriendly,</a:t>
            </a:r>
            <a:endParaRPr sz="1100"/>
          </a:p>
          <a:p>
            <a:pPr marL="158750" lvl="0" indent="0" algn="l" rtl="0">
              <a:lnSpc>
                <a:spcPct val="100000"/>
              </a:lnSpc>
              <a:spcBef>
                <a:spcPts val="0"/>
              </a:spcBef>
              <a:spcAft>
                <a:spcPts val="0"/>
              </a:spcAft>
              <a:buSzPts val="1100"/>
              <a:buNone/>
            </a:pPr>
            <a:endParaRPr/>
          </a:p>
        </p:txBody>
      </p:sp>
      <p:sp>
        <p:nvSpPr>
          <p:cNvPr id="333" name="Google Shape;33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73270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just" rtl="0">
              <a:lnSpc>
                <a:spcPct val="100000"/>
              </a:lnSpc>
              <a:spcBef>
                <a:spcPts val="0"/>
              </a:spcBef>
              <a:spcAft>
                <a:spcPts val="0"/>
              </a:spcAft>
              <a:buClr>
                <a:srgbClr val="000000"/>
              </a:buClr>
              <a:buSzPts val="1100"/>
              <a:buFont typeface="Arial"/>
              <a:buChar char="●"/>
            </a:pPr>
            <a:r>
              <a:rPr lang="en-US"/>
              <a:t>Cara menjalankan web server apache yaitu tadi dengan mebuka xampp dan pada bagian apache pilih start</a:t>
            </a:r>
            <a:endParaRPr/>
          </a:p>
        </p:txBody>
      </p:sp>
      <p:sp>
        <p:nvSpPr>
          <p:cNvPr id="343" name="Google Shape;343;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343613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Didalam folder Latihan PP terdapat 2 file .PHP</a:t>
            </a:r>
            <a:endParaRPr/>
          </a:p>
          <a:p>
            <a:pPr marL="457200" marR="0" lvl="0" indent="-298450" algn="l" rtl="0">
              <a:lnSpc>
                <a:spcPct val="100000"/>
              </a:lnSpc>
              <a:spcBef>
                <a:spcPts val="0"/>
              </a:spcBef>
              <a:spcAft>
                <a:spcPts val="0"/>
              </a:spcAft>
              <a:buClr>
                <a:srgbClr val="000000"/>
              </a:buClr>
              <a:buSzPts val="1100"/>
              <a:buFont typeface="Arial"/>
              <a:buChar char="●"/>
            </a:pPr>
            <a:r>
              <a:rPr lang="en-US"/>
              <a:t>Yaitu cek.php dan coba.php</a:t>
            </a:r>
            <a:endParaRPr/>
          </a:p>
        </p:txBody>
      </p:sp>
      <p:sp>
        <p:nvSpPr>
          <p:cNvPr id="354" name="Google Shape;354;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5125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Ini merupakan kelanjutan dari slide sebelumnya</a:t>
            </a:r>
            <a:endParaRPr/>
          </a:p>
          <a:p>
            <a:pPr marL="457200" marR="0" lvl="0" indent="-298450" algn="l" rtl="0">
              <a:lnSpc>
                <a:spcPct val="100000"/>
              </a:lnSpc>
              <a:spcBef>
                <a:spcPts val="0"/>
              </a:spcBef>
              <a:spcAft>
                <a:spcPts val="0"/>
              </a:spcAft>
              <a:buClr>
                <a:srgbClr val="000000"/>
              </a:buClr>
              <a:buSzPts val="1100"/>
              <a:buFont typeface="Arial"/>
              <a:buChar char="●"/>
            </a:pPr>
            <a:r>
              <a:rPr lang="en-US"/>
              <a:t>Didalam folder Latihan PP terdapat 2 file .PHP</a:t>
            </a:r>
            <a:endParaRPr/>
          </a:p>
          <a:p>
            <a:pPr marL="457200" marR="0" lvl="0" indent="-298450" algn="l" rtl="0">
              <a:lnSpc>
                <a:spcPct val="100000"/>
              </a:lnSpc>
              <a:spcBef>
                <a:spcPts val="0"/>
              </a:spcBef>
              <a:spcAft>
                <a:spcPts val="0"/>
              </a:spcAft>
              <a:buClr>
                <a:srgbClr val="000000"/>
              </a:buClr>
              <a:buSzPts val="1100"/>
              <a:buFont typeface="Arial"/>
              <a:buChar char="●"/>
            </a:pPr>
            <a:r>
              <a:rPr lang="en-US"/>
              <a:t>Yaitu cek.php dan coba.php</a:t>
            </a:r>
            <a:endParaRPr/>
          </a:p>
        </p:txBody>
      </p:sp>
      <p:sp>
        <p:nvSpPr>
          <p:cNvPr id="364" name="Google Shape;36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744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Didalam folder digitalent terdapat 2 file .PHP yang kita gunakan</a:t>
            </a:r>
            <a:endParaRPr/>
          </a:p>
          <a:p>
            <a:pPr marL="457200" marR="0" lvl="0" indent="-298450" algn="l" rtl="0">
              <a:lnSpc>
                <a:spcPct val="100000"/>
              </a:lnSpc>
              <a:spcBef>
                <a:spcPts val="0"/>
              </a:spcBef>
              <a:spcAft>
                <a:spcPts val="0"/>
              </a:spcAft>
              <a:buClr>
                <a:srgbClr val="000000"/>
              </a:buClr>
              <a:buSzPts val="1100"/>
              <a:buFont typeface="Arial"/>
              <a:buChar char="●"/>
            </a:pPr>
            <a:r>
              <a:rPr lang="en-US"/>
              <a:t>Yaitu cek.php dan kominfo.php</a:t>
            </a:r>
            <a:endParaRPr/>
          </a:p>
        </p:txBody>
      </p:sp>
      <p:sp>
        <p:nvSpPr>
          <p:cNvPr id="374" name="Google Shape;37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94785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98450" algn="l" rtl="0">
              <a:lnSpc>
                <a:spcPct val="100000"/>
              </a:lnSpc>
              <a:spcBef>
                <a:spcPts val="0"/>
              </a:spcBef>
              <a:spcAft>
                <a:spcPts val="0"/>
              </a:spcAft>
              <a:buClr>
                <a:srgbClr val="000000"/>
              </a:buClr>
              <a:buSzPts val="1100"/>
              <a:buFont typeface="Arial"/>
              <a:buChar char="●"/>
            </a:pPr>
            <a:r>
              <a:rPr lang="en-US"/>
              <a:t>Didalam folder digitalent terdapat 2 file .PHP yang kita buat</a:t>
            </a:r>
            <a:endParaRPr/>
          </a:p>
          <a:p>
            <a:pPr marL="457200" marR="0" lvl="0" indent="-298450" algn="l" rtl="0">
              <a:lnSpc>
                <a:spcPct val="100000"/>
              </a:lnSpc>
              <a:spcBef>
                <a:spcPts val="0"/>
              </a:spcBef>
              <a:spcAft>
                <a:spcPts val="0"/>
              </a:spcAft>
              <a:buClr>
                <a:srgbClr val="000000"/>
              </a:buClr>
              <a:buSzPts val="1100"/>
              <a:buFont typeface="Arial"/>
              <a:buChar char="●"/>
            </a:pPr>
            <a:r>
              <a:rPr lang="en-US"/>
              <a:t>Yaitu cek.php dan kominfo.php</a:t>
            </a:r>
            <a:endParaRPr/>
          </a:p>
        </p:txBody>
      </p:sp>
      <p:sp>
        <p:nvSpPr>
          <p:cNvPr id="384" name="Google Shape;384;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848704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74</a:t>
            </a:fld>
            <a:endParaRPr lang="id-ID"/>
          </a:p>
        </p:txBody>
      </p:sp>
    </p:spTree>
    <p:extLst>
      <p:ext uri="{BB962C8B-B14F-4D97-AF65-F5344CB8AC3E}">
        <p14:creationId xmlns:p14="http://schemas.microsoft.com/office/powerpoint/2010/main" val="19647545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78</a:t>
            </a:fld>
            <a:endParaRPr lang="id-ID"/>
          </a:p>
        </p:txBody>
      </p:sp>
    </p:spTree>
    <p:extLst>
      <p:ext uri="{BB962C8B-B14F-4D97-AF65-F5344CB8AC3E}">
        <p14:creationId xmlns:p14="http://schemas.microsoft.com/office/powerpoint/2010/main" val="15005789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82</a:t>
            </a:fld>
            <a:endParaRPr lang="id-ID"/>
          </a:p>
        </p:txBody>
      </p:sp>
    </p:spTree>
    <p:extLst>
      <p:ext uri="{BB962C8B-B14F-4D97-AF65-F5344CB8AC3E}">
        <p14:creationId xmlns:p14="http://schemas.microsoft.com/office/powerpoint/2010/main" val="187552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be65787741_0_11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be65787741_0_11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8787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83</a:t>
            </a:fld>
            <a:endParaRPr lang="id-ID"/>
          </a:p>
        </p:txBody>
      </p:sp>
    </p:spTree>
    <p:extLst>
      <p:ext uri="{BB962C8B-B14F-4D97-AF65-F5344CB8AC3E}">
        <p14:creationId xmlns:p14="http://schemas.microsoft.com/office/powerpoint/2010/main" val="41848123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89</a:t>
            </a:fld>
            <a:endParaRPr lang="id-ID"/>
          </a:p>
        </p:txBody>
      </p:sp>
    </p:spTree>
    <p:extLst>
      <p:ext uri="{BB962C8B-B14F-4D97-AF65-F5344CB8AC3E}">
        <p14:creationId xmlns:p14="http://schemas.microsoft.com/office/powerpoint/2010/main" val="15408202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93</a:t>
            </a:fld>
            <a:endParaRPr lang="id-ID"/>
          </a:p>
        </p:txBody>
      </p:sp>
    </p:spTree>
    <p:extLst>
      <p:ext uri="{BB962C8B-B14F-4D97-AF65-F5344CB8AC3E}">
        <p14:creationId xmlns:p14="http://schemas.microsoft.com/office/powerpoint/2010/main" val="10610621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94</a:t>
            </a:fld>
            <a:endParaRPr lang="id-ID"/>
          </a:p>
        </p:txBody>
      </p:sp>
    </p:spTree>
    <p:extLst>
      <p:ext uri="{BB962C8B-B14F-4D97-AF65-F5344CB8AC3E}">
        <p14:creationId xmlns:p14="http://schemas.microsoft.com/office/powerpoint/2010/main" val="30219644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95</a:t>
            </a:fld>
            <a:endParaRPr lang="id-ID"/>
          </a:p>
        </p:txBody>
      </p:sp>
    </p:spTree>
    <p:extLst>
      <p:ext uri="{BB962C8B-B14F-4D97-AF65-F5344CB8AC3E}">
        <p14:creationId xmlns:p14="http://schemas.microsoft.com/office/powerpoint/2010/main" val="13635805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e65787741_0_11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e65787741_0_11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76238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be65787741_0_11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be65787741_0_11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8503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e65787741_0_11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be65787741_0_11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646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be65787741_0_115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be65787741_0_115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38358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e65787741_0_115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e65787741_0_115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7689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Pertemuan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ini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akan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dijelaskan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mengenai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perancangan</a:t>
            </a:r>
            <a:r>
              <a:rPr lang="en-US" baseline="0" dirty="0">
                <a:latin typeface="Tahoma" panose="020B0604030504040204" pitchFamily="34" charset="0"/>
                <a:ea typeface="Tahoma" panose="020B0604030504040204" pitchFamily="34" charset="0"/>
                <a:cs typeface="Tahoma" panose="020B0604030504040204" pitchFamily="34" charset="0"/>
              </a:rPr>
              <a:t> User Interface (UI) </a:t>
            </a:r>
            <a:r>
              <a:rPr lang="en-US" baseline="0" dirty="0" err="1">
                <a:latin typeface="Tahoma" panose="020B0604030504040204" pitchFamily="34" charset="0"/>
                <a:ea typeface="Tahoma" panose="020B0604030504040204" pitchFamily="34" charset="0"/>
                <a:cs typeface="Tahoma" panose="020B0604030504040204" pitchFamily="34" charset="0"/>
              </a:rPr>
              <a:t>seperti</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perancangan</a:t>
            </a:r>
            <a:r>
              <a:rPr lang="en-US" baseline="0" dirty="0">
                <a:latin typeface="Tahoma" panose="020B0604030504040204" pitchFamily="34" charset="0"/>
                <a:ea typeface="Tahoma" panose="020B0604030504040204" pitchFamily="34" charset="0"/>
                <a:cs typeface="Tahoma" panose="020B0604030504040204" pitchFamily="34" charset="0"/>
              </a:rPr>
              <a:t> Menu, Layout, Form Fill-in, Style </a:t>
            </a:r>
            <a:r>
              <a:rPr lang="en-US" baseline="0" dirty="0" err="1">
                <a:latin typeface="Tahoma" panose="020B0604030504040204" pitchFamily="34" charset="0"/>
                <a:ea typeface="Tahoma" panose="020B0604030504040204" pitchFamily="34" charset="0"/>
                <a:cs typeface="Tahoma" panose="020B0604030504040204" pitchFamily="34" charset="0"/>
              </a:rPr>
              <a:t>Komponen</a:t>
            </a:r>
            <a:r>
              <a:rPr lang="en-US" baseline="0" dirty="0">
                <a:latin typeface="Tahoma" panose="020B0604030504040204" pitchFamily="34" charset="0"/>
                <a:ea typeface="Tahoma" panose="020B0604030504040204" pitchFamily="34" charset="0"/>
                <a:cs typeface="Tahoma" panose="020B0604030504040204" pitchFamily="34" charset="0"/>
              </a:rPr>
              <a:t> HTML, </a:t>
            </a:r>
            <a:r>
              <a:rPr lang="en-US" baseline="0" dirty="0" err="1">
                <a:latin typeface="Tahoma" panose="020B0604030504040204" pitchFamily="34" charset="0"/>
                <a:ea typeface="Tahoma" panose="020B0604030504040204" pitchFamily="34" charset="0"/>
                <a:cs typeface="Tahoma" panose="020B0604030504040204" pitchFamily="34" charset="0"/>
              </a:rPr>
              <a:t>serta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tampilan</a:t>
            </a:r>
            <a:r>
              <a:rPr lang="en-US" baseline="0" dirty="0">
                <a:latin typeface="Tahoma" panose="020B0604030504040204" pitchFamily="34" charset="0"/>
                <a:ea typeface="Tahoma" panose="020B0604030504040204" pitchFamily="34" charset="0"/>
                <a:cs typeface="Tahoma" panose="020B0604030504040204" pitchFamily="34" charset="0"/>
              </a:rPr>
              <a:t> UI </a:t>
            </a:r>
            <a:r>
              <a:rPr lang="en-US" baseline="0" dirty="0" err="1">
                <a:latin typeface="Tahoma" panose="020B0604030504040204" pitchFamily="34" charset="0"/>
                <a:ea typeface="Tahoma" panose="020B0604030504040204" pitchFamily="34" charset="0"/>
                <a:cs typeface="Tahoma" panose="020B0604030504040204" pitchFamily="34" charset="0"/>
              </a:rPr>
              <a:t>menggunakan</a:t>
            </a:r>
            <a:r>
              <a:rPr lang="en-US" baseline="0" dirty="0">
                <a:latin typeface="Tahoma" panose="020B0604030504040204" pitchFamily="34" charset="0"/>
                <a:ea typeface="Tahoma" panose="020B0604030504040204" pitchFamily="34" charset="0"/>
                <a:cs typeface="Tahoma" panose="020B0604030504040204" pitchFamily="34" charset="0"/>
              </a:rPr>
              <a:t> Bootstrap Framework. </a:t>
            </a:r>
            <a:r>
              <a:rPr lang="en-US" baseline="0" dirty="0" err="1">
                <a:latin typeface="Tahoma" panose="020B0604030504040204" pitchFamily="34" charset="0"/>
                <a:ea typeface="Tahoma" panose="020B0604030504040204" pitchFamily="34" charset="0"/>
                <a:cs typeface="Tahoma" panose="020B0604030504040204" pitchFamily="34" charset="0"/>
              </a:rPr>
              <a:t>Untuk</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lebih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jelasnya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pada</a:t>
            </a:r>
            <a:r>
              <a:rPr lang="en-US" baseline="0" dirty="0">
                <a:latin typeface="Tahoma" panose="020B0604030504040204" pitchFamily="34" charset="0"/>
                <a:ea typeface="Tahoma" panose="020B0604030504040204" pitchFamily="34" charset="0"/>
                <a:cs typeface="Tahoma" panose="020B0604030504040204" pitchFamily="34" charset="0"/>
              </a:rPr>
              <a:t> slide </a:t>
            </a:r>
            <a:r>
              <a:rPr lang="en-US" baseline="0" dirty="0" err="1">
                <a:latin typeface="Tahoma" panose="020B0604030504040204" pitchFamily="34" charset="0"/>
                <a:ea typeface="Tahoma" panose="020B0604030504040204" pitchFamily="34" charset="0"/>
                <a:cs typeface="Tahoma" panose="020B0604030504040204" pitchFamily="34" charset="0"/>
              </a:rPr>
              <a:t>berikutnya</a:t>
            </a:r>
            <a:r>
              <a:rPr lang="en-US" baseline="0" dirty="0">
                <a:latin typeface="Tahoma" panose="020B0604030504040204" pitchFamily="34" charset="0"/>
                <a:ea typeface="Tahoma" panose="020B0604030504040204" pitchFamily="34" charset="0"/>
                <a:cs typeface="Tahoma" panose="020B0604030504040204" pitchFamily="34" charset="0"/>
              </a:rPr>
              <a:t>. </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6</a:t>
            </a:fld>
            <a:endParaRPr lang="id-ID"/>
          </a:p>
        </p:txBody>
      </p:sp>
    </p:spTree>
    <p:extLst>
      <p:ext uri="{BB962C8B-B14F-4D97-AF65-F5344CB8AC3E}">
        <p14:creationId xmlns:p14="http://schemas.microsoft.com/office/powerpoint/2010/main" val="11752958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be65787741_0_11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be65787741_0_11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0695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Perancangan</a:t>
            </a:r>
            <a:r>
              <a:rPr lang="en-US" baseline="0" dirty="0">
                <a:latin typeface="Tahoma" panose="020B0604030504040204" pitchFamily="34" charset="0"/>
                <a:ea typeface="Tahoma" panose="020B0604030504040204" pitchFamily="34" charset="0"/>
                <a:cs typeface="Tahoma" panose="020B0604030504040204" pitchFamily="34" charset="0"/>
              </a:rPr>
              <a:t> menu </a:t>
            </a:r>
            <a:r>
              <a:rPr lang="en-US" baseline="0" dirty="0" err="1">
                <a:latin typeface="Tahoma" panose="020B0604030504040204" pitchFamily="34" charset="0"/>
                <a:ea typeface="Tahoma" panose="020B0604030504040204" pitchFamily="34" charset="0"/>
                <a:cs typeface="Tahoma" panose="020B0604030504040204" pitchFamily="34" charset="0"/>
              </a:rPr>
              <a:t>terdapat</a:t>
            </a:r>
            <a:r>
              <a:rPr lang="en-US" baseline="0" dirty="0">
                <a:latin typeface="Tahoma" panose="020B0604030504040204" pitchFamily="34" charset="0"/>
                <a:ea typeface="Tahoma" panose="020B0604030504040204" pitchFamily="34" charset="0"/>
                <a:cs typeface="Tahoma" panose="020B0604030504040204" pitchFamily="34" charset="0"/>
              </a:rPr>
              <a:t> 2 </a:t>
            </a:r>
            <a:r>
              <a:rPr lang="en-US" baseline="0" dirty="0" err="1">
                <a:latin typeface="Tahoma" panose="020B0604030504040204" pitchFamily="34" charset="0"/>
                <a:ea typeface="Tahoma" panose="020B0604030504040204" pitchFamily="34" charset="0"/>
                <a:cs typeface="Tahoma" panose="020B0604030504040204" pitchFamily="34" charset="0"/>
              </a:rPr>
              <a:t>jenis</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yaitu</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Menu Tunggal </a:t>
            </a:r>
            <a:r>
              <a:rPr lang="en-US" baseline="0" dirty="0">
                <a:latin typeface="Tahoma" panose="020B0604030504040204" pitchFamily="34" charset="0"/>
                <a:ea typeface="Tahoma" panose="020B0604030504040204" pitchFamily="34" charset="0"/>
                <a:cs typeface="Tahoma" panose="020B0604030504040204" pitchFamily="34" charset="0"/>
              </a:rPr>
              <a:t>(</a:t>
            </a:r>
            <a:r>
              <a:rPr lang="en-US" b="1" baseline="0" dirty="0">
                <a:latin typeface="Tahoma" panose="020B0604030504040204" pitchFamily="34" charset="0"/>
                <a:ea typeface="Tahoma" panose="020B0604030504040204" pitchFamily="34" charset="0"/>
                <a:cs typeface="Tahoma" panose="020B0604030504040204" pitchFamily="34" charset="0"/>
              </a:rPr>
              <a:t>Single</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Menu</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dan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Menu</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err="1">
                <a:latin typeface="Tahoma" panose="020B0604030504040204" pitchFamily="34" charset="0"/>
                <a:ea typeface="Tahoma" panose="020B0604030504040204" pitchFamily="34" charset="0"/>
                <a:cs typeface="Tahoma" panose="020B0604030504040204" pitchFamily="34" charset="0"/>
              </a:rPr>
              <a:t>Kombinasi</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Combination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of</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Multiple</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1" baseline="0" dirty="0">
                <a:latin typeface="Tahoma" panose="020B0604030504040204" pitchFamily="34" charset="0"/>
                <a:ea typeface="Tahoma" panose="020B0604030504040204" pitchFamily="34" charset="0"/>
                <a:cs typeface="Tahoma" panose="020B0604030504040204" pitchFamily="34" charset="0"/>
              </a:rPr>
              <a:t>Menu</a:t>
            </a:r>
            <a:r>
              <a:rPr lang="en-US" baseline="0" dirty="0">
                <a:latin typeface="Tahoma" panose="020B0604030504040204" pitchFamily="34" charset="0"/>
                <a:ea typeface="Tahoma" panose="020B0604030504040204" pitchFamily="34" charset="0"/>
                <a:cs typeface="Tahoma" panose="020B0604030504040204" pitchFamily="34" charset="0"/>
              </a:rPr>
              <a:t>).</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7</a:t>
            </a:fld>
            <a:endParaRPr lang="id-ID"/>
          </a:p>
        </p:txBody>
      </p:sp>
    </p:spTree>
    <p:extLst>
      <p:ext uri="{BB962C8B-B14F-4D97-AF65-F5344CB8AC3E}">
        <p14:creationId xmlns:p14="http://schemas.microsoft.com/office/powerpoint/2010/main" val="2672893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latin typeface="Tahoma" panose="020B0604030504040204" pitchFamily="34" charset="0"/>
                <a:ea typeface="Tahoma" panose="020B0604030504040204" pitchFamily="34" charset="0"/>
                <a:cs typeface="Tahoma" panose="020B0604030504040204" pitchFamily="34" charset="0"/>
              </a:rPr>
              <a:t>Single menu </a:t>
            </a:r>
            <a:r>
              <a:rPr lang="en-US" dirty="0" err="1">
                <a:latin typeface="Tahoma" panose="020B0604030504040204" pitchFamily="34" charset="0"/>
                <a:ea typeface="Tahoma" panose="020B0604030504040204" pitchFamily="34" charset="0"/>
                <a:cs typeface="Tahoma" panose="020B0604030504040204" pitchFamily="34" charset="0"/>
              </a:rPr>
              <a:t>menghadirkan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beberapa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pilihan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dengan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hanya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sekali</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memilih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tanpa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adanya</a:t>
            </a:r>
            <a:r>
              <a:rPr lang="en-US" baseline="0" dirty="0">
                <a:latin typeface="Tahoma" panose="020B0604030504040204" pitchFamily="34" charset="0"/>
                <a:ea typeface="Tahoma" panose="020B0604030504040204" pitchFamily="34" charset="0"/>
                <a:cs typeface="Tahoma" panose="020B0604030504040204" pitchFamily="34" charset="0"/>
              </a:rPr>
              <a:t> sub menu </a:t>
            </a:r>
            <a:r>
              <a:rPr lang="en-US" baseline="0" dirty="0" err="1">
                <a:latin typeface="Tahoma" panose="020B0604030504040204" pitchFamily="34" charset="0"/>
                <a:ea typeface="Tahoma" panose="020B0604030504040204" pitchFamily="34" charset="0"/>
                <a:cs typeface="Tahoma" panose="020B0604030504040204" pitchFamily="34" charset="0"/>
              </a:rPr>
              <a:t>tambahan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Misalkan</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kita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memilih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nasi</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goreng</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maka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nasi</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goreng</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tersebut</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langsung</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terpilih</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Begitu</a:t>
            </a:r>
            <a:r>
              <a:rPr lang="en-US" baseline="0" dirty="0">
                <a:latin typeface="Tahoma" panose="020B0604030504040204" pitchFamily="34" charset="0"/>
                <a:ea typeface="Tahoma" panose="020B0604030504040204" pitchFamily="34" charset="0"/>
                <a:cs typeface="Tahoma" panose="020B0604030504040204" pitchFamily="34" charset="0"/>
              </a:rPr>
              <a:t> pula </a:t>
            </a:r>
            <a:r>
              <a:rPr lang="en-US" baseline="0" dirty="0" err="1">
                <a:latin typeface="Tahoma" panose="020B0604030504040204" pitchFamily="34" charset="0"/>
                <a:ea typeface="Tahoma" panose="020B0604030504040204" pitchFamily="34" charset="0"/>
                <a:cs typeface="Tahoma" panose="020B0604030504040204" pitchFamily="34" charset="0"/>
              </a:rPr>
              <a:t>implentasinya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pada</a:t>
            </a:r>
            <a:r>
              <a:rPr lang="en-US" baseline="0" dirty="0">
                <a:latin typeface="Tahoma" panose="020B0604030504040204" pitchFamily="34" charset="0"/>
                <a:ea typeface="Tahoma" panose="020B0604030504040204" pitchFamily="34" charset="0"/>
                <a:cs typeface="Tahoma" panose="020B0604030504040204" pitchFamily="34" charset="0"/>
              </a:rPr>
              <a:t> </a:t>
            </a:r>
            <a:r>
              <a:rPr lang="en-US" baseline="0" dirty="0" err="1">
                <a:latin typeface="Tahoma" panose="020B0604030504040204" pitchFamily="34" charset="0"/>
                <a:ea typeface="Tahoma" panose="020B0604030504040204" pitchFamily="34" charset="0"/>
                <a:cs typeface="Tahoma" panose="020B0604030504040204" pitchFamily="34" charset="0"/>
              </a:rPr>
              <a:t>sebuah</a:t>
            </a:r>
            <a:r>
              <a:rPr lang="en-US" baseline="0" dirty="0">
                <a:latin typeface="Tahoma" panose="020B0604030504040204" pitchFamily="34" charset="0"/>
                <a:ea typeface="Tahoma" panose="020B0604030504040204" pitchFamily="34" charset="0"/>
                <a:cs typeface="Tahoma" panose="020B0604030504040204" pitchFamily="34" charset="0"/>
              </a:rPr>
              <a:t> website.</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8</a:t>
            </a:fld>
            <a:endParaRPr lang="id-ID"/>
          </a:p>
        </p:txBody>
      </p:sp>
    </p:spTree>
    <p:extLst>
      <p:ext uri="{BB962C8B-B14F-4D97-AF65-F5344CB8AC3E}">
        <p14:creationId xmlns:p14="http://schemas.microsoft.com/office/powerpoint/2010/main" val="90457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latin typeface="Tahoma" panose="020B0604030504040204" pitchFamily="34" charset="0"/>
                <a:ea typeface="Tahoma" panose="020B0604030504040204" pitchFamily="34" charset="0"/>
                <a:cs typeface="Tahoma" panose="020B0604030504040204" pitchFamily="34" charset="0"/>
              </a:rPr>
              <a:t>Terdapat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beberapa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komponen</a:t>
            </a:r>
            <a:r>
              <a:rPr lang="en-US" dirty="0">
                <a:latin typeface="Tahoma" panose="020B0604030504040204" pitchFamily="34" charset="0"/>
                <a:ea typeface="Tahoma" panose="020B0604030504040204" pitchFamily="34" charset="0"/>
                <a:cs typeface="Tahoma" panose="020B0604030504040204" pitchFamily="34" charset="0"/>
              </a:rPr>
              <a:t> yang </a:t>
            </a:r>
            <a:r>
              <a:rPr lang="en-US" dirty="0" err="1">
                <a:latin typeface="Tahoma" panose="020B0604030504040204" pitchFamily="34" charset="0"/>
                <a:ea typeface="Tahoma" panose="020B0604030504040204" pitchFamily="34" charset="0"/>
                <a:cs typeface="Tahoma" panose="020B0604030504040204" pitchFamily="34" charset="0"/>
              </a:rPr>
              <a:t>dapat</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digunakan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pada</a:t>
            </a:r>
            <a:r>
              <a:rPr lang="en-US" baseline="0" dirty="0">
                <a:latin typeface="Tahoma" panose="020B0604030504040204" pitchFamily="34" charset="0"/>
                <a:ea typeface="Tahoma" panose="020B0604030504040204" pitchFamily="34" charset="0"/>
                <a:cs typeface="Tahoma" panose="020B0604030504040204" pitchFamily="34" charset="0"/>
              </a:rPr>
              <a:t> Single Menu </a:t>
            </a:r>
            <a:r>
              <a:rPr lang="en-US" baseline="0" dirty="0" err="1">
                <a:latin typeface="Tahoma" panose="020B0604030504040204" pitchFamily="34" charset="0"/>
                <a:ea typeface="Tahoma" panose="020B0604030504040204" pitchFamily="34" charset="0"/>
                <a:cs typeface="Tahoma" panose="020B0604030504040204" pitchFamily="34" charset="0"/>
              </a:rPr>
              <a:t>seperti</a:t>
            </a:r>
            <a:r>
              <a:rPr lang="en-US" baseline="0" dirty="0">
                <a:latin typeface="Tahoma" panose="020B0604030504040204" pitchFamily="34" charset="0"/>
                <a:ea typeface="Tahoma" panose="020B0604030504040204" pitchFamily="34" charset="0"/>
                <a:cs typeface="Tahoma" panose="020B0604030504040204" pitchFamily="34" charset="0"/>
              </a:rPr>
              <a:t> </a:t>
            </a:r>
          </a:p>
          <a:p>
            <a:pPr marL="171450" indent="-171450">
              <a:buFont typeface="Arial" panose="020B0604020202020204" pitchFamily="34" charset="0"/>
              <a:buChar char="•"/>
            </a:pPr>
            <a:r>
              <a:rPr lang="en-US" baseline="0" dirty="0">
                <a:latin typeface="Tahoma" panose="020B0604030504040204" pitchFamily="34" charset="0"/>
                <a:ea typeface="Tahoma" panose="020B0604030504040204" pitchFamily="34" charset="0"/>
                <a:cs typeface="Tahoma" panose="020B0604030504040204" pitchFamily="34" charset="0"/>
              </a:rPr>
              <a:t>Radio Buttons, </a:t>
            </a:r>
          </a:p>
          <a:p>
            <a:pPr marL="171450" indent="-171450">
              <a:buFont typeface="Arial" panose="020B0604020202020204" pitchFamily="34" charset="0"/>
              <a:buChar char="•"/>
            </a:pPr>
            <a:r>
              <a:rPr lang="en-US" baseline="0" dirty="0">
                <a:latin typeface="Tahoma" panose="020B0604030504040204" pitchFamily="34" charset="0"/>
                <a:ea typeface="Tahoma" panose="020B0604030504040204" pitchFamily="34" charset="0"/>
                <a:cs typeface="Tahoma" panose="020B0604030504040204" pitchFamily="34" charset="0"/>
              </a:rPr>
              <a:t>Button </a:t>
            </a:r>
            <a:r>
              <a:rPr lang="en-US" baseline="0" dirty="0" err="1">
                <a:latin typeface="Tahoma" panose="020B0604030504040204" pitchFamily="34" charset="0"/>
                <a:ea typeface="Tahoma" panose="020B0604030504040204" pitchFamily="34" charset="0"/>
                <a:cs typeface="Tahoma" panose="020B0604030504040204" pitchFamily="34" charset="0"/>
              </a:rPr>
              <a:t>Chice</a:t>
            </a:r>
            <a:r>
              <a:rPr lang="en-US" baseline="0" dirty="0">
                <a:latin typeface="Tahoma" panose="020B0604030504040204" pitchFamily="34" charset="0"/>
                <a:ea typeface="Tahoma" panose="020B0604030504040204" pitchFamily="34" charset="0"/>
                <a:cs typeface="Tahoma" panose="020B0604030504040204" pitchFamily="34" charset="0"/>
              </a:rPr>
              <a:t>, </a:t>
            </a:r>
          </a:p>
          <a:p>
            <a:pPr marL="171450" indent="-171450">
              <a:buFont typeface="Arial" panose="020B0604020202020204" pitchFamily="34" charset="0"/>
              <a:buChar char="•"/>
            </a:pPr>
            <a:r>
              <a:rPr lang="en-US" baseline="0" dirty="0">
                <a:latin typeface="Tahoma" panose="020B0604030504040204" pitchFamily="34" charset="0"/>
                <a:ea typeface="Tahoma" panose="020B0604030504040204" pitchFamily="34" charset="0"/>
                <a:cs typeface="Tahoma" panose="020B0604030504040204" pitchFamily="34" charset="0"/>
              </a:rPr>
              <a:t>Check Boxes, </a:t>
            </a:r>
          </a:p>
          <a:p>
            <a:pPr marL="171450" indent="-171450">
              <a:buFont typeface="Arial" panose="020B0604020202020204" pitchFamily="34" charset="0"/>
              <a:buChar char="•"/>
            </a:pPr>
            <a:r>
              <a:rPr lang="en-US" baseline="0" dirty="0">
                <a:latin typeface="Tahoma" panose="020B0604030504040204" pitchFamily="34" charset="0"/>
                <a:ea typeface="Tahoma" panose="020B0604030504040204" pitchFamily="34" charset="0"/>
                <a:cs typeface="Tahoma" panose="020B0604030504040204" pitchFamily="34" charset="0"/>
              </a:rPr>
              <a:t>Pop-up Menus, </a:t>
            </a:r>
          </a:p>
          <a:p>
            <a:pPr marL="171450" indent="-171450">
              <a:buFont typeface="Arial" panose="020B0604020202020204" pitchFamily="34" charset="0"/>
              <a:buChar char="•"/>
            </a:pPr>
            <a:r>
              <a:rPr lang="en-US" baseline="0" dirty="0">
                <a:latin typeface="Tahoma" panose="020B0604030504040204" pitchFamily="34" charset="0"/>
                <a:ea typeface="Tahoma" panose="020B0604030504040204" pitchFamily="34" charset="0"/>
                <a:cs typeface="Tahoma" panose="020B0604030504040204" pitchFamily="34" charset="0"/>
              </a:rPr>
              <a:t>Scrolling List Box Choice, </a:t>
            </a:r>
          </a:p>
          <a:p>
            <a:pPr marL="171450" indent="-171450">
              <a:buFont typeface="Arial" panose="020B0604020202020204" pitchFamily="34" charset="0"/>
              <a:buChar char="•"/>
            </a:pPr>
            <a:r>
              <a:rPr lang="en-US" baseline="0" dirty="0" err="1">
                <a:latin typeface="Tahoma" panose="020B0604030504040204" pitchFamily="34" charset="0"/>
                <a:ea typeface="Tahoma" panose="020B0604030504040204" pitchFamily="34" charset="0"/>
                <a:cs typeface="Tahoma" panose="020B0604030504040204" pitchFamily="34" charset="0"/>
              </a:rPr>
              <a:t>dan</a:t>
            </a:r>
            <a:r>
              <a:rPr lang="en-US" baseline="0" dirty="0">
                <a:latin typeface="Tahoma" panose="020B0604030504040204" pitchFamily="34" charset="0"/>
                <a:ea typeface="Tahoma" panose="020B0604030504040204" pitchFamily="34" charset="0"/>
                <a:cs typeface="Tahoma" panose="020B0604030504040204" pitchFamily="34" charset="0"/>
              </a:rPr>
              <a:t> Scrolling Combo Box Choice</a:t>
            </a:r>
            <a:endParaRPr lang="id-ID" dirty="0">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11351D7-7B69-40B9-8EEA-B4FEF26EED31}" type="slidenum">
              <a:rPr lang="id-ID" smtClean="0"/>
              <a:pPr/>
              <a:t>9</a:t>
            </a:fld>
            <a:endParaRPr lang="id-ID"/>
          </a:p>
        </p:txBody>
      </p:sp>
    </p:spTree>
    <p:extLst>
      <p:ext uri="{BB962C8B-B14F-4D97-AF65-F5344CB8AC3E}">
        <p14:creationId xmlns:p14="http://schemas.microsoft.com/office/powerpoint/2010/main" val="1524229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308212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32293460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2726882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6762574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1101750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50363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364155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38406443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407846349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3881232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16524965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32900711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id-ID"/>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8458906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endParaRPr lang="id-ID"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Tree>
    <p:extLst>
      <p:ext uri="{BB962C8B-B14F-4D97-AF65-F5344CB8AC3E}">
        <p14:creationId xmlns:p14="http://schemas.microsoft.com/office/powerpoint/2010/main" val="28876893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12192211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33123172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2499803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10274159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292522438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27396729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37386063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201805459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1"/>
          <p:cNvSpPr txBox="1">
            <a:spLocks noGrp="1"/>
          </p:cNvSpPr>
          <p:nvPr>
            <p:ph type="title"/>
          </p:nvPr>
        </p:nvSpPr>
        <p:spPr>
          <a:xfrm>
            <a:off x="628650" y="273844"/>
            <a:ext cx="7886700" cy="9942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1"/>
          <p:cNvSpPr txBox="1">
            <a:spLocks noGrp="1"/>
          </p:cNvSpPr>
          <p:nvPr>
            <p:ph type="body" idx="1"/>
          </p:nvPr>
        </p:nvSpPr>
        <p:spPr>
          <a:xfrm>
            <a:off x="628650" y="1369219"/>
            <a:ext cx="7886700" cy="32634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1"/>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1"/>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1"/>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pPr/>
              <a:t>‹#›</a:t>
            </a:fld>
            <a:endParaRPr/>
          </a:p>
        </p:txBody>
      </p:sp>
    </p:spTree>
    <p:extLst>
      <p:ext uri="{BB962C8B-B14F-4D97-AF65-F5344CB8AC3E}">
        <p14:creationId xmlns:p14="http://schemas.microsoft.com/office/powerpoint/2010/main" val="270767185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187286" y="361741"/>
            <a:ext cx="8747394" cy="72948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2400" b="1">
                <a:ln>
                  <a:noFill/>
                </a:ln>
                <a:solidFill>
                  <a:schemeClr val="accent1">
                    <a:lumMod val="50000"/>
                  </a:schemeClr>
                </a:solidFill>
                <a:effectLst/>
                <a:latin typeface="Overlock" panose="0200050603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2" name="Google Shape;22;p3"/>
          <p:cNvSpPr txBox="1">
            <a:spLocks noGrp="1"/>
          </p:cNvSpPr>
          <p:nvPr>
            <p:ph type="sldNum" idx="12"/>
          </p:nvPr>
        </p:nvSpPr>
        <p:spPr>
          <a:xfrm>
            <a:off x="3532283" y="4835604"/>
            <a:ext cx="2057400" cy="2739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solidFill>
                  <a:srgbClr val="000000"/>
                </a:solidFill>
              </a:rPr>
              <a:pPr/>
              <a:t>‹#›</a:t>
            </a:fld>
            <a:endParaRPr lang="en-US">
              <a:solidFill>
                <a:srgbClr val="000000"/>
              </a:solidFill>
            </a:endParaRPr>
          </a:p>
        </p:txBody>
      </p:sp>
      <p:grpSp>
        <p:nvGrpSpPr>
          <p:cNvPr id="8" name="Group 7"/>
          <p:cNvGrpSpPr/>
          <p:nvPr userDrawn="1"/>
        </p:nvGrpSpPr>
        <p:grpSpPr>
          <a:xfrm>
            <a:off x="0" y="-228600"/>
            <a:ext cx="9161700" cy="707624"/>
            <a:chOff x="0" y="-228600"/>
            <a:chExt cx="9161700" cy="707624"/>
          </a:xfrm>
        </p:grpSpPr>
        <p:sp>
          <p:nvSpPr>
            <p:cNvPr id="9" name="Google Shape;119;p27"/>
            <p:cNvSpPr/>
            <p:nvPr userDrawn="1"/>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0" name="Google Shape;121;p27"/>
            <p:cNvPicPr preferRelativeResize="0"/>
            <p:nvPr userDrawn="1"/>
          </p:nvPicPr>
          <p:blipFill>
            <a:blip r:embed="rId2">
              <a:alphaModFix/>
            </a:blip>
            <a:stretch>
              <a:fillRect/>
            </a:stretch>
          </p:blipFill>
          <p:spPr>
            <a:xfrm>
              <a:off x="7831000" y="-228600"/>
              <a:ext cx="1301194" cy="707624"/>
            </a:xfrm>
            <a:prstGeom prst="rect">
              <a:avLst/>
            </a:prstGeom>
            <a:noFill/>
            <a:ln>
              <a:noFill/>
            </a:ln>
          </p:spPr>
        </p:pic>
      </p:grpSp>
      <p:sp>
        <p:nvSpPr>
          <p:cNvPr id="3" name="Text Placeholder 2"/>
          <p:cNvSpPr>
            <a:spLocks noGrp="1"/>
          </p:cNvSpPr>
          <p:nvPr>
            <p:ph type="body" sz="quarter" idx="13"/>
          </p:nvPr>
        </p:nvSpPr>
        <p:spPr>
          <a:xfrm>
            <a:off x="187286" y="1140568"/>
            <a:ext cx="8846182" cy="3695036"/>
          </a:xfrm>
        </p:spPr>
        <p:txBody>
          <a:bodyPr/>
          <a:lstStyle>
            <a:lvl1pPr marL="271463" indent="-220663">
              <a:buSzPct val="100000"/>
              <a:defRPr sz="2000">
                <a:solidFill>
                  <a:schemeClr val="tx1"/>
                </a:solidFill>
                <a:latin typeface="Overlock" panose="02000506030000020004" pitchFamily="2" charset="0"/>
              </a:defRPr>
            </a:lvl1pPr>
            <a:lvl2pPr marL="803275" indent="-269875">
              <a:buSzPct val="100000"/>
              <a:defRPr sz="1800">
                <a:solidFill>
                  <a:schemeClr val="tx1"/>
                </a:solidFill>
                <a:latin typeface="Overlock" panose="02000506030000020004" pitchFamily="2" charset="0"/>
              </a:defRPr>
            </a:lvl2pPr>
            <a:lvl3pPr marL="1255713" indent="-239713">
              <a:defRPr sz="1600">
                <a:solidFill>
                  <a:schemeClr val="tx1"/>
                </a:solidFill>
                <a:latin typeface="Overlock" panose="02000506030000020004" pitchFamily="2" charset="0"/>
              </a:defRPr>
            </a:lvl3pPr>
            <a:lvl4pPr marL="1708150" indent="-222250">
              <a:defRPr sz="1400">
                <a:solidFill>
                  <a:schemeClr val="tx1"/>
                </a:solidFill>
                <a:latin typeface="Overlock" panose="02000506030000020004" pitchFamily="2" charset="0"/>
              </a:defRPr>
            </a:lvl4pPr>
            <a:lvl5pPr marL="2151063" indent="-207963">
              <a:defRPr sz="1200">
                <a:solidFill>
                  <a:schemeClr val="tx1"/>
                </a:solidFill>
                <a:latin typeface="Overlock"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76254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Materi Ajar">
    <p:spTree>
      <p:nvGrpSpPr>
        <p:cNvPr id="1" name=""/>
        <p:cNvGrpSpPr/>
        <p:nvPr/>
      </p:nvGrpSpPr>
      <p:grpSpPr>
        <a:xfrm>
          <a:off x="0" y="0"/>
          <a:ext cx="0" cy="0"/>
          <a:chOff x="0" y="0"/>
          <a:chExt cx="0" cy="0"/>
        </a:xfrm>
      </p:grpSpPr>
      <p:sp>
        <p:nvSpPr>
          <p:cNvPr id="4" name="Google Shape;18;p3"/>
          <p:cNvSpPr txBox="1">
            <a:spLocks noGrp="1"/>
          </p:cNvSpPr>
          <p:nvPr>
            <p:ph type="title"/>
          </p:nvPr>
        </p:nvSpPr>
        <p:spPr>
          <a:xfrm>
            <a:off x="187286" y="361741"/>
            <a:ext cx="8747394" cy="72948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2400" b="1">
                <a:ln>
                  <a:noFill/>
                </a:ln>
                <a:solidFill>
                  <a:schemeClr val="accent1">
                    <a:lumMod val="50000"/>
                  </a:schemeClr>
                </a:solidFill>
                <a:effectLst/>
                <a:latin typeface="Overlock" panose="02000506030000020004"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5" name="Google Shape;22;p3"/>
          <p:cNvSpPr txBox="1">
            <a:spLocks noGrp="1"/>
          </p:cNvSpPr>
          <p:nvPr>
            <p:ph type="sldNum" idx="12"/>
          </p:nvPr>
        </p:nvSpPr>
        <p:spPr>
          <a:xfrm>
            <a:off x="3532283" y="4835604"/>
            <a:ext cx="2057400" cy="2739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solidFill>
                  <a:srgbClr val="000000"/>
                </a:solidFill>
              </a:rPr>
              <a:pPr/>
              <a:t>‹#›</a:t>
            </a:fld>
            <a:endParaRPr lang="en-US">
              <a:solidFill>
                <a:srgbClr val="000000"/>
              </a:solidFill>
            </a:endParaRPr>
          </a:p>
        </p:txBody>
      </p:sp>
      <p:grpSp>
        <p:nvGrpSpPr>
          <p:cNvPr id="6" name="Group 5"/>
          <p:cNvGrpSpPr/>
          <p:nvPr userDrawn="1"/>
        </p:nvGrpSpPr>
        <p:grpSpPr>
          <a:xfrm>
            <a:off x="0" y="-228600"/>
            <a:ext cx="9161700" cy="707624"/>
            <a:chOff x="0" y="-228600"/>
            <a:chExt cx="9161700" cy="707624"/>
          </a:xfrm>
        </p:grpSpPr>
        <p:sp>
          <p:nvSpPr>
            <p:cNvPr id="7" name="Google Shape;119;p27"/>
            <p:cNvSpPr/>
            <p:nvPr userDrawn="1"/>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8" name="Google Shape;121;p27"/>
            <p:cNvPicPr preferRelativeResize="0"/>
            <p:nvPr userDrawn="1"/>
          </p:nvPicPr>
          <p:blipFill>
            <a:blip r:embed="rId2">
              <a:alphaModFix/>
            </a:blip>
            <a:stretch>
              <a:fillRect/>
            </a:stretch>
          </p:blipFill>
          <p:spPr>
            <a:xfrm>
              <a:off x="7831000" y="-228600"/>
              <a:ext cx="1301194" cy="707624"/>
            </a:xfrm>
            <a:prstGeom prst="rect">
              <a:avLst/>
            </a:prstGeom>
            <a:noFill/>
            <a:ln>
              <a:noFill/>
            </a:ln>
          </p:spPr>
        </p:pic>
      </p:grpSp>
      <p:sp>
        <p:nvSpPr>
          <p:cNvPr id="9" name="Text Placeholder 2"/>
          <p:cNvSpPr>
            <a:spLocks noGrp="1"/>
          </p:cNvSpPr>
          <p:nvPr>
            <p:ph type="body" sz="quarter" idx="13"/>
          </p:nvPr>
        </p:nvSpPr>
        <p:spPr>
          <a:xfrm>
            <a:off x="187286" y="1140568"/>
            <a:ext cx="8846182" cy="3695036"/>
          </a:xfrm>
        </p:spPr>
        <p:txBody>
          <a:bodyPr/>
          <a:lstStyle>
            <a:lvl1pPr marL="361950" indent="-311150">
              <a:buSzPct val="100000"/>
              <a:buNone/>
              <a:defRPr sz="2000">
                <a:solidFill>
                  <a:schemeClr val="tx1"/>
                </a:solidFill>
                <a:latin typeface="Overlock" panose="02000506030000020004" pitchFamily="2" charset="0"/>
              </a:defRPr>
            </a:lvl1pPr>
            <a:lvl2pPr marL="893763" indent="-360363">
              <a:buSzPct val="100000"/>
              <a:buNone/>
              <a:defRPr sz="1800">
                <a:solidFill>
                  <a:schemeClr val="tx1"/>
                </a:solidFill>
                <a:latin typeface="Overlock" panose="02000506030000020004" pitchFamily="2" charset="0"/>
              </a:defRPr>
            </a:lvl2pPr>
            <a:lvl3pPr marL="1346200" indent="-330200">
              <a:buNone/>
              <a:defRPr sz="1600">
                <a:solidFill>
                  <a:schemeClr val="tx1"/>
                </a:solidFill>
                <a:latin typeface="Overlock" panose="02000506030000020004" pitchFamily="2" charset="0"/>
              </a:defRPr>
            </a:lvl3pPr>
            <a:lvl4pPr marL="1798638" indent="-312738">
              <a:buNone/>
              <a:defRPr sz="1400">
                <a:solidFill>
                  <a:schemeClr val="tx1"/>
                </a:solidFill>
                <a:latin typeface="Overlock" panose="02000506030000020004" pitchFamily="2" charset="0"/>
              </a:defRPr>
            </a:lvl4pPr>
            <a:lvl5pPr marL="2330450" indent="-387350">
              <a:buNone/>
              <a:defRPr sz="1200">
                <a:solidFill>
                  <a:schemeClr val="tx1"/>
                </a:solidFill>
                <a:latin typeface="Overlock" panose="0200050603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0267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629841" y="342900"/>
            <a:ext cx="2949300" cy="12000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atin typeface="+mn-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3887391" y="740569"/>
            <a:ext cx="4629300" cy="36552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mn-lt"/>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629841" y="1543050"/>
            <a:ext cx="2949300" cy="28587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atin typeface="+mn-lt"/>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7" name="Google Shape;67;p10"/>
          <p:cNvSpPr txBox="1">
            <a:spLocks noGrp="1"/>
          </p:cNvSpPr>
          <p:nvPr>
            <p:ph type="sldNum" idx="12"/>
          </p:nvPr>
        </p:nvSpPr>
        <p:spPr>
          <a:xfrm>
            <a:off x="3579141" y="4855701"/>
            <a:ext cx="2057400" cy="2739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solidFill>
                  <a:srgbClr val="000000"/>
                </a:solidFill>
              </a:rPr>
              <a:pPr/>
              <a:t>‹#›</a:t>
            </a:fld>
            <a:endParaRPr lang="en-US">
              <a:solidFill>
                <a:srgbClr val="000000"/>
              </a:solidFill>
            </a:endParaRPr>
          </a:p>
        </p:txBody>
      </p:sp>
      <p:grpSp>
        <p:nvGrpSpPr>
          <p:cNvPr id="6" name="Group 5"/>
          <p:cNvGrpSpPr/>
          <p:nvPr userDrawn="1"/>
        </p:nvGrpSpPr>
        <p:grpSpPr>
          <a:xfrm>
            <a:off x="0" y="-228600"/>
            <a:ext cx="9161700" cy="707624"/>
            <a:chOff x="0" y="-228600"/>
            <a:chExt cx="9161700" cy="707624"/>
          </a:xfrm>
        </p:grpSpPr>
        <p:sp>
          <p:nvSpPr>
            <p:cNvPr id="7" name="Google Shape;119;p27"/>
            <p:cNvSpPr/>
            <p:nvPr userDrawn="1"/>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8" name="Google Shape;121;p27"/>
            <p:cNvPicPr preferRelativeResize="0"/>
            <p:nvPr userDrawn="1"/>
          </p:nvPicPr>
          <p:blipFill>
            <a:blip r:embed="rId2">
              <a:alphaModFix/>
            </a:blip>
            <a:stretch>
              <a:fillRect/>
            </a:stretch>
          </p:blipFill>
          <p:spPr>
            <a:xfrm>
              <a:off x="7831000" y="-228600"/>
              <a:ext cx="1301194" cy="707624"/>
            </a:xfrm>
            <a:prstGeom prst="rect">
              <a:avLst/>
            </a:prstGeom>
            <a:noFill/>
            <a:ln>
              <a:noFill/>
            </a:ln>
          </p:spPr>
        </p:pic>
      </p:grpSp>
    </p:spTree>
    <p:extLst>
      <p:ext uri="{BB962C8B-B14F-4D97-AF65-F5344CB8AC3E}">
        <p14:creationId xmlns:p14="http://schemas.microsoft.com/office/powerpoint/2010/main" val="36057199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87200" y="0"/>
            <a:ext cx="7700400" cy="6048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2400" b="1">
                <a:solidFill>
                  <a:schemeClr val="accent1">
                    <a:lumMod val="50000"/>
                  </a:schemeClr>
                </a:solidFill>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0" name="Google Shape;70;p11"/>
          <p:cNvSpPr txBox="1">
            <a:spLocks noGrp="1"/>
          </p:cNvSpPr>
          <p:nvPr>
            <p:ph type="body" idx="1"/>
          </p:nvPr>
        </p:nvSpPr>
        <p:spPr>
          <a:xfrm rot="5400000">
            <a:off x="2535327" y="-1595854"/>
            <a:ext cx="4117326" cy="88135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sz="2000">
                <a:latin typeface="+mn-l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73" name="Google Shape;73;p11"/>
          <p:cNvSpPr txBox="1">
            <a:spLocks noGrp="1"/>
          </p:cNvSpPr>
          <p:nvPr>
            <p:ph type="sldNum" idx="12"/>
          </p:nvPr>
        </p:nvSpPr>
        <p:spPr>
          <a:xfrm>
            <a:off x="3565290" y="4869600"/>
            <a:ext cx="2057400" cy="27390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solidFill>
                  <a:srgbClr val="000000"/>
                </a:solidFill>
              </a:rPr>
              <a:pPr/>
              <a:t>‹#›</a:t>
            </a:fld>
            <a:endParaRPr lang="en-US">
              <a:solidFill>
                <a:srgbClr val="000000"/>
              </a:solidFill>
            </a:endParaRPr>
          </a:p>
        </p:txBody>
      </p:sp>
      <p:grpSp>
        <p:nvGrpSpPr>
          <p:cNvPr id="5" name="Group 4"/>
          <p:cNvGrpSpPr/>
          <p:nvPr userDrawn="1"/>
        </p:nvGrpSpPr>
        <p:grpSpPr>
          <a:xfrm>
            <a:off x="0" y="-228600"/>
            <a:ext cx="9161700" cy="707624"/>
            <a:chOff x="0" y="-228600"/>
            <a:chExt cx="9161700" cy="707624"/>
          </a:xfrm>
        </p:grpSpPr>
        <p:sp>
          <p:nvSpPr>
            <p:cNvPr id="6" name="Google Shape;119;p27"/>
            <p:cNvSpPr/>
            <p:nvPr userDrawn="1"/>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7" name="Google Shape;121;p27"/>
            <p:cNvPicPr preferRelativeResize="0"/>
            <p:nvPr userDrawn="1"/>
          </p:nvPicPr>
          <p:blipFill>
            <a:blip r:embed="rId2">
              <a:alphaModFix/>
            </a:blip>
            <a:stretch>
              <a:fillRect/>
            </a:stretch>
          </p:blipFill>
          <p:spPr>
            <a:xfrm>
              <a:off x="7831000" y="-228600"/>
              <a:ext cx="1301194" cy="707624"/>
            </a:xfrm>
            <a:prstGeom prst="rect">
              <a:avLst/>
            </a:prstGeom>
            <a:noFill/>
            <a:ln>
              <a:noFill/>
            </a:ln>
          </p:spPr>
        </p:pic>
      </p:grpSp>
    </p:spTree>
    <p:extLst>
      <p:ext uri="{BB962C8B-B14F-4D97-AF65-F5344CB8AC3E}">
        <p14:creationId xmlns:p14="http://schemas.microsoft.com/office/powerpoint/2010/main" val="2905130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5350050" y="1467544"/>
            <a:ext cx="4359000" cy="19716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sz="2400" b="1">
                <a:solidFill>
                  <a:schemeClr val="accent1">
                    <a:lumMod val="50000"/>
                  </a:schemeClr>
                </a:solidFill>
                <a:latin typeface="+mj-l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76" name="Google Shape;76;p12"/>
          <p:cNvSpPr txBox="1">
            <a:spLocks noGrp="1"/>
          </p:cNvSpPr>
          <p:nvPr>
            <p:ph type="body" idx="1"/>
          </p:nvPr>
        </p:nvSpPr>
        <p:spPr>
          <a:xfrm rot="5400000">
            <a:off x="1349475" y="-447056"/>
            <a:ext cx="4359000" cy="58008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2000">
                <a:latin typeface="+mn-lt"/>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77" name="Google Shape;77;p12"/>
          <p:cNvSpPr txBox="1">
            <a:spLocks noGrp="1"/>
          </p:cNvSpPr>
          <p:nvPr>
            <p:ph type="dt" idx="10"/>
          </p:nvPr>
        </p:nvSpPr>
        <p:spPr>
          <a:xfrm>
            <a:off x="628650" y="4767263"/>
            <a:ext cx="20574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028950" y="4767263"/>
            <a:ext cx="30861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457950" y="4767263"/>
            <a:ext cx="2057400" cy="27390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solidFill>
                  <a:srgbClr val="000000"/>
                </a:solidFill>
              </a:rPr>
              <a:pPr/>
              <a:t>‹#›</a:t>
            </a:fld>
            <a:endParaRPr lang="en-US">
              <a:solidFill>
                <a:srgbClr val="000000"/>
              </a:solidFill>
            </a:endParaRPr>
          </a:p>
        </p:txBody>
      </p:sp>
      <p:grpSp>
        <p:nvGrpSpPr>
          <p:cNvPr id="7" name="Group 6"/>
          <p:cNvGrpSpPr/>
          <p:nvPr userDrawn="1"/>
        </p:nvGrpSpPr>
        <p:grpSpPr>
          <a:xfrm>
            <a:off x="0" y="-228600"/>
            <a:ext cx="9161700" cy="707624"/>
            <a:chOff x="0" y="-228600"/>
            <a:chExt cx="9161700" cy="707624"/>
          </a:xfrm>
        </p:grpSpPr>
        <p:sp>
          <p:nvSpPr>
            <p:cNvPr id="8" name="Google Shape;119;p27"/>
            <p:cNvSpPr/>
            <p:nvPr userDrawn="1"/>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 name="Google Shape;121;p27"/>
            <p:cNvPicPr preferRelativeResize="0"/>
            <p:nvPr userDrawn="1"/>
          </p:nvPicPr>
          <p:blipFill>
            <a:blip r:embed="rId2">
              <a:alphaModFix/>
            </a:blip>
            <a:stretch>
              <a:fillRect/>
            </a:stretch>
          </p:blipFill>
          <p:spPr>
            <a:xfrm>
              <a:off x="7831000" y="-228600"/>
              <a:ext cx="1301194" cy="707624"/>
            </a:xfrm>
            <a:prstGeom prst="rect">
              <a:avLst/>
            </a:prstGeom>
            <a:noFill/>
            <a:ln>
              <a:noFill/>
            </a:ln>
          </p:spPr>
        </p:pic>
      </p:grpSp>
    </p:spTree>
    <p:extLst>
      <p:ext uri="{BB962C8B-B14F-4D97-AF65-F5344CB8AC3E}">
        <p14:creationId xmlns:p14="http://schemas.microsoft.com/office/powerpoint/2010/main" val="218608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000" b="1">
                <a:latin typeface="Britannic Bold" panose="020B0903060703020204" pitchFamily="34" charset="0"/>
              </a:defRPr>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12C84C4F-1AC3-42EC-A741-0C4DB251585D}" type="datetimeFigureOut">
              <a:rPr lang="en-US" smtClean="0"/>
              <a:pPr/>
              <a:t>8/8/2021</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270418" y="4777208"/>
            <a:ext cx="2612570" cy="273900"/>
          </a:xfrm>
        </p:spPr>
        <p:txBody>
          <a:bodyPr/>
          <a:lstStyle>
            <a:lvl1pPr algn="l">
              <a:defRPr/>
            </a:lvl1pPr>
          </a:lstStyle>
          <a:p>
            <a:fld id="{E3AF64BF-81F7-4F02-BF1A-13DD304F4BAB}" type="slidenum">
              <a:rPr lang="en-US" smtClean="0">
                <a:solidFill>
                  <a:srgbClr val="000000"/>
                </a:solidFill>
              </a:rPr>
              <a:pPr/>
              <a:t>‹#›</a:t>
            </a:fld>
            <a:endParaRPr lang="en-US">
              <a:solidFill>
                <a:srgbClr val="000000"/>
              </a:solidFill>
            </a:endParaRPr>
          </a:p>
        </p:txBody>
      </p:sp>
      <p:grpSp>
        <p:nvGrpSpPr>
          <p:cNvPr id="7" name="Group 6"/>
          <p:cNvGrpSpPr/>
          <p:nvPr userDrawn="1"/>
        </p:nvGrpSpPr>
        <p:grpSpPr>
          <a:xfrm>
            <a:off x="0" y="-228600"/>
            <a:ext cx="9161700" cy="707624"/>
            <a:chOff x="0" y="-228600"/>
            <a:chExt cx="9161700" cy="707624"/>
          </a:xfrm>
        </p:grpSpPr>
        <p:sp>
          <p:nvSpPr>
            <p:cNvPr id="8" name="Google Shape;119;p27"/>
            <p:cNvSpPr/>
            <p:nvPr userDrawn="1"/>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 name="Google Shape;121;p27"/>
            <p:cNvPicPr preferRelativeResize="0"/>
            <p:nvPr userDrawn="1"/>
          </p:nvPicPr>
          <p:blipFill>
            <a:blip r:embed="rId2">
              <a:alphaModFix/>
            </a:blip>
            <a:stretch>
              <a:fillRect/>
            </a:stretch>
          </p:blipFill>
          <p:spPr>
            <a:xfrm>
              <a:off x="7831000" y="-228600"/>
              <a:ext cx="1301194" cy="707624"/>
            </a:xfrm>
            <a:prstGeom prst="rect">
              <a:avLst/>
            </a:prstGeom>
            <a:noFill/>
            <a:ln>
              <a:noFill/>
            </a:ln>
          </p:spPr>
        </p:pic>
      </p:grpSp>
    </p:spTree>
    <p:extLst>
      <p:ext uri="{BB962C8B-B14F-4D97-AF65-F5344CB8AC3E}">
        <p14:creationId xmlns:p14="http://schemas.microsoft.com/office/powerpoint/2010/main" val="10704946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4" name="Holder 4"/>
          <p:cNvSpPr>
            <a:spLocks noGrp="1"/>
          </p:cNvSpPr>
          <p:nvPr>
            <p:ph type="sldNum" sz="quarter" idx="7"/>
          </p:nvPr>
        </p:nvSpPr>
        <p:spPr>
          <a:xfrm>
            <a:off x="3328014" y="4829805"/>
            <a:ext cx="2612570" cy="273900"/>
          </a:xfrm>
        </p:spPr>
        <p:txBody>
          <a:bodyPr lIns="0" tIns="0" rIns="0" bIns="0"/>
          <a:lstStyle>
            <a:lvl1pPr algn="ctr">
              <a:defRPr>
                <a:solidFill>
                  <a:schemeClr val="tx1">
                    <a:tint val="75000"/>
                  </a:schemeClr>
                </a:solidFill>
              </a:defRPr>
            </a:lvl1pPr>
          </a:lstStyle>
          <a:p>
            <a:fld id="{B6F15528-21DE-4FAA-801E-634DDDAF4B2B}" type="slidenum">
              <a:rPr lang="en-US" smtClean="0">
                <a:solidFill>
                  <a:srgbClr val="000000">
                    <a:tint val="75000"/>
                  </a:srgbClr>
                </a:solidFill>
              </a:rPr>
              <a:pPr/>
              <a:t>‹#›</a:t>
            </a:fld>
            <a:endParaRPr lang="en-US">
              <a:solidFill>
                <a:srgbClr val="000000">
                  <a:tint val="75000"/>
                </a:srgbClr>
              </a:solidFill>
            </a:endParaRPr>
          </a:p>
        </p:txBody>
      </p:sp>
      <p:grpSp>
        <p:nvGrpSpPr>
          <p:cNvPr id="3" name="Group 2"/>
          <p:cNvGrpSpPr/>
          <p:nvPr userDrawn="1"/>
        </p:nvGrpSpPr>
        <p:grpSpPr>
          <a:xfrm>
            <a:off x="0" y="-228600"/>
            <a:ext cx="9161700" cy="707624"/>
            <a:chOff x="0" y="-228600"/>
            <a:chExt cx="9161700" cy="707624"/>
          </a:xfrm>
        </p:grpSpPr>
        <p:sp>
          <p:nvSpPr>
            <p:cNvPr id="5" name="Google Shape;119;p27"/>
            <p:cNvSpPr/>
            <p:nvPr userDrawn="1"/>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6" name="Google Shape;121;p27"/>
            <p:cNvPicPr preferRelativeResize="0"/>
            <p:nvPr userDrawn="1"/>
          </p:nvPicPr>
          <p:blipFill>
            <a:blip r:embed="rId2">
              <a:alphaModFix/>
            </a:blip>
            <a:stretch>
              <a:fillRect/>
            </a:stretch>
          </p:blipFill>
          <p:spPr>
            <a:xfrm>
              <a:off x="7831000" y="-228600"/>
              <a:ext cx="1301194" cy="707624"/>
            </a:xfrm>
            <a:prstGeom prst="rect">
              <a:avLst/>
            </a:prstGeom>
            <a:noFill/>
            <a:ln>
              <a:noFill/>
            </a:ln>
          </p:spPr>
        </p:pic>
      </p:grpSp>
    </p:spTree>
    <p:extLst>
      <p:ext uri="{BB962C8B-B14F-4D97-AF65-F5344CB8AC3E}">
        <p14:creationId xmlns:p14="http://schemas.microsoft.com/office/powerpoint/2010/main" val="28646026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FC524F3C-4C26-484C-972E-5629FA0ECDA8}" type="datetimeFigureOut">
              <a:rPr lang="en-US" smtClean="0"/>
              <a:pPr/>
              <a:t>8/8/2021</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61254D4B-2E5E-43B5-B28E-7403F37997B2}" type="slidenum">
              <a:rPr lang="en-US" smtClean="0">
                <a:solidFill>
                  <a:srgbClr val="000000"/>
                </a:solidFill>
              </a:rPr>
              <a:pPr/>
              <a:t>‹#›</a:t>
            </a:fld>
            <a:endParaRPr lang="en-US">
              <a:solidFill>
                <a:srgbClr val="000000"/>
              </a:solidFill>
            </a:endParaRPr>
          </a:p>
        </p:txBody>
      </p:sp>
      <p:grpSp>
        <p:nvGrpSpPr>
          <p:cNvPr id="8" name="Group 7"/>
          <p:cNvGrpSpPr/>
          <p:nvPr userDrawn="1"/>
        </p:nvGrpSpPr>
        <p:grpSpPr>
          <a:xfrm>
            <a:off x="0" y="-228600"/>
            <a:ext cx="9161700" cy="707624"/>
            <a:chOff x="0" y="-228600"/>
            <a:chExt cx="9161700" cy="707624"/>
          </a:xfrm>
        </p:grpSpPr>
        <p:sp>
          <p:nvSpPr>
            <p:cNvPr id="9" name="Google Shape;119;p27"/>
            <p:cNvSpPr/>
            <p:nvPr userDrawn="1"/>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0" name="Google Shape;121;p27"/>
            <p:cNvPicPr preferRelativeResize="0"/>
            <p:nvPr userDrawn="1"/>
          </p:nvPicPr>
          <p:blipFill>
            <a:blip r:embed="rId2">
              <a:alphaModFix/>
            </a:blip>
            <a:stretch>
              <a:fillRect/>
            </a:stretch>
          </p:blipFill>
          <p:spPr>
            <a:xfrm>
              <a:off x="7831000" y="-228600"/>
              <a:ext cx="1301194" cy="707624"/>
            </a:xfrm>
            <a:prstGeom prst="rect">
              <a:avLst/>
            </a:prstGeom>
            <a:noFill/>
            <a:ln>
              <a:noFill/>
            </a:ln>
          </p:spPr>
        </p:pic>
      </p:grpSp>
    </p:spTree>
    <p:extLst>
      <p:ext uri="{BB962C8B-B14F-4D97-AF65-F5344CB8AC3E}">
        <p14:creationId xmlns:p14="http://schemas.microsoft.com/office/powerpoint/2010/main" val="22223525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id">
                <a:solidFill>
                  <a:srgbClr val="000000"/>
                </a:solidFill>
              </a:rPr>
              <a:pPr algn="r"/>
              <a:t>‹#›</a:t>
            </a:fld>
            <a:endParaRPr>
              <a:solidFill>
                <a:srgbClr val="000000"/>
              </a:solidFill>
            </a:endParaRPr>
          </a:p>
        </p:txBody>
      </p:sp>
    </p:spTree>
    <p:extLst>
      <p:ext uri="{BB962C8B-B14F-4D97-AF65-F5344CB8AC3E}">
        <p14:creationId xmlns:p14="http://schemas.microsoft.com/office/powerpoint/2010/main" val="3198158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2.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5" Type="http://schemas.openxmlformats.org/officeDocument/2006/relationships/slideLayout" Target="../slideLayouts/slideLayout41.xml"/><Relationship Id="rId10"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image" Target="../media/image4.png"/><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image" Target="../media/image3.png"/><Relationship Id="rId5" Type="http://schemas.openxmlformats.org/officeDocument/2006/relationships/slideLayout" Target="../slideLayouts/slideLayout50.xml"/><Relationship Id="rId10" Type="http://schemas.openxmlformats.org/officeDocument/2006/relationships/theme" Target="../theme/theme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id">
                <a:solidFill>
                  <a:srgbClr val="595959"/>
                </a:solidFill>
              </a:rPr>
              <a:pPr/>
              <a:t>‹#›</a:t>
            </a:fld>
            <a:endParaRPr>
              <a:solidFill>
                <a:srgbClr val="595959"/>
              </a:solidFill>
            </a:endParaRPr>
          </a:p>
        </p:txBody>
      </p:sp>
      <p:sp>
        <p:nvSpPr>
          <p:cNvPr id="5" name="Google Shape;163;p31">
            <a:extLst>
              <a:ext uri="{FF2B5EF4-FFF2-40B4-BE49-F238E27FC236}">
                <a16:creationId xmlns:a16="http://schemas.microsoft.com/office/drawing/2014/main" id="{A1629A24-C216-4302-A4D0-545FE390E8D7}"/>
              </a:ext>
            </a:extLst>
          </p:cNvPr>
          <p:cNvSpPr/>
          <p:nvPr userDrawn="1"/>
        </p:nvSpPr>
        <p:spPr>
          <a:xfrm>
            <a:off x="0" y="-14649"/>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6" name="Google Shape;165;p31">
            <a:extLst>
              <a:ext uri="{FF2B5EF4-FFF2-40B4-BE49-F238E27FC236}">
                <a16:creationId xmlns:a16="http://schemas.microsoft.com/office/drawing/2014/main" id="{3D71584C-2C61-4AFE-8AC3-FCD3A24692B9}"/>
              </a:ext>
            </a:extLst>
          </p:cNvPr>
          <p:cNvPicPr preferRelativeResize="0"/>
          <p:nvPr userDrawn="1"/>
        </p:nvPicPr>
        <p:blipFill>
          <a:blip r:embed="rId15">
            <a:alphaModFix/>
          </a:blip>
          <a:stretch>
            <a:fillRect/>
          </a:stretch>
        </p:blipFill>
        <p:spPr>
          <a:xfrm>
            <a:off x="7831000" y="-243649"/>
            <a:ext cx="1301194" cy="707624"/>
          </a:xfrm>
          <a:prstGeom prst="rect">
            <a:avLst/>
          </a:prstGeom>
          <a:noFill/>
          <a:ln>
            <a:noFill/>
          </a:ln>
        </p:spPr>
      </p:pic>
      <p:sp>
        <p:nvSpPr>
          <p:cNvPr id="7" name="Google Shape;109;p26">
            <a:extLst>
              <a:ext uri="{FF2B5EF4-FFF2-40B4-BE49-F238E27FC236}">
                <a16:creationId xmlns:a16="http://schemas.microsoft.com/office/drawing/2014/main" id="{43584B6C-9633-4314-9D1D-DCC173F11F24}"/>
              </a:ext>
            </a:extLst>
          </p:cNvPr>
          <p:cNvSpPr txBox="1">
            <a:spLocks/>
          </p:cNvSpPr>
          <p:nvPr userDrawn="1"/>
        </p:nvSpPr>
        <p:spPr>
          <a:xfrm>
            <a:off x="122842" y="4762667"/>
            <a:ext cx="3735900" cy="194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SzPts val="275"/>
            </a:pPr>
            <a:r>
              <a:rPr lang="en-US" sz="1500">
                <a:solidFill>
                  <a:srgbClr val="0F3570"/>
                </a:solidFill>
                <a:latin typeface="Bebas Neue"/>
                <a:ea typeface="Bebas Neue"/>
                <a:cs typeface="Bebas Neue"/>
                <a:sym typeface="Bebas Neue"/>
              </a:rPr>
              <a:t>DTS 2021</a:t>
            </a:r>
          </a:p>
        </p:txBody>
      </p:sp>
      <p:sp>
        <p:nvSpPr>
          <p:cNvPr id="8" name="Google Shape;158;p30">
            <a:extLst>
              <a:ext uri="{FF2B5EF4-FFF2-40B4-BE49-F238E27FC236}">
                <a16:creationId xmlns:a16="http://schemas.microsoft.com/office/drawing/2014/main" id="{7CADA9E4-D1BA-4698-BC8D-F9C01CE17A9C}"/>
              </a:ext>
            </a:extLst>
          </p:cNvPr>
          <p:cNvSpPr txBox="1">
            <a:spLocks/>
          </p:cNvSpPr>
          <p:nvPr userDrawn="1"/>
        </p:nvSpPr>
        <p:spPr>
          <a:xfrm>
            <a:off x="7210533" y="4762667"/>
            <a:ext cx="1398900" cy="194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80000"/>
              </a:lnSpc>
              <a:buSzPts val="275"/>
            </a:pPr>
            <a:r>
              <a:rPr lang="en-US" sz="1500">
                <a:solidFill>
                  <a:srgbClr val="00F4AD"/>
                </a:solidFill>
                <a:latin typeface="Bebas Neue"/>
                <a:ea typeface="Bebas Neue"/>
                <a:cs typeface="Bebas Neue"/>
                <a:sym typeface="Bebas Neue"/>
              </a:rPr>
              <a:t>#Jadi</a:t>
            </a:r>
            <a:r>
              <a:rPr lang="en-US" sz="1500">
                <a:solidFill>
                  <a:srgbClr val="0F3570"/>
                </a:solidFill>
                <a:latin typeface="Bebas Neue"/>
                <a:ea typeface="Bebas Neue"/>
                <a:cs typeface="Bebas Neue"/>
                <a:sym typeface="Bebas Neue"/>
              </a:rPr>
              <a:t>jagoandigital</a:t>
            </a:r>
          </a:p>
        </p:txBody>
      </p:sp>
    </p:spTree>
    <p:extLst>
      <p:ext uri="{BB962C8B-B14F-4D97-AF65-F5344CB8AC3E}">
        <p14:creationId xmlns:p14="http://schemas.microsoft.com/office/powerpoint/2010/main" val="481078439"/>
      </p:ext>
    </p:extLst>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fld id="{00000000-1234-1234-1234-123412341234}" type="slidenum">
              <a:rPr lang="id">
                <a:solidFill>
                  <a:srgbClr val="595959"/>
                </a:solidFill>
              </a:rPr>
              <a:pPr/>
              <a:t>‹#›</a:t>
            </a:fld>
            <a:endParaRPr>
              <a:solidFill>
                <a:srgbClr val="595959"/>
              </a:solidFill>
            </a:endParaRPr>
          </a:p>
        </p:txBody>
      </p:sp>
    </p:spTree>
    <p:extLst>
      <p:ext uri="{BB962C8B-B14F-4D97-AF65-F5344CB8AC3E}">
        <p14:creationId xmlns:p14="http://schemas.microsoft.com/office/powerpoint/2010/main" val="319232576"/>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67681" y="106327"/>
            <a:ext cx="8789032" cy="576849"/>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pic>
        <p:nvPicPr>
          <p:cNvPr id="5" name="Picture 4"/>
          <p:cNvPicPr>
            <a:picLocks noChangeAspect="1"/>
          </p:cNvPicPr>
          <p:nvPr userDrawn="1"/>
        </p:nvPicPr>
        <p:blipFill>
          <a:blip r:embed="rId11"/>
          <a:stretch>
            <a:fillRect/>
          </a:stretch>
        </p:blipFill>
        <p:spPr>
          <a:xfrm>
            <a:off x="7770710" y="4795118"/>
            <a:ext cx="1420491" cy="402371"/>
          </a:xfrm>
          <a:prstGeom prst="rect">
            <a:avLst/>
          </a:prstGeom>
        </p:spPr>
      </p:pic>
      <p:sp>
        <p:nvSpPr>
          <p:cNvPr id="7" name="Google Shape;7;p1"/>
          <p:cNvSpPr txBox="1">
            <a:spLocks noGrp="1"/>
          </p:cNvSpPr>
          <p:nvPr>
            <p:ph type="body" idx="1"/>
          </p:nvPr>
        </p:nvSpPr>
        <p:spPr>
          <a:xfrm>
            <a:off x="167681" y="750063"/>
            <a:ext cx="8789032" cy="408834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10" name="Google Shape;10;p1"/>
          <p:cNvSpPr txBox="1">
            <a:spLocks noGrp="1"/>
          </p:cNvSpPr>
          <p:nvPr>
            <p:ph type="sldNum" idx="12"/>
          </p:nvPr>
        </p:nvSpPr>
        <p:spPr>
          <a:xfrm>
            <a:off x="3255912" y="4913541"/>
            <a:ext cx="2612570" cy="273900"/>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chemeClr val="tx1"/>
                </a:solidFill>
                <a:latin typeface="HP Simplified" panose="020B0606020204020204" pitchFamily="34" charset="0"/>
                <a:ea typeface="HP Simplified" panose="020B0606020204020204" pitchFamily="34" charset="0"/>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solidFill>
                  <a:srgbClr val="000000"/>
                </a:solidFill>
              </a:rPr>
              <a:pPr/>
              <a:t>‹#›</a:t>
            </a:fld>
            <a:endParaRPr lang="en-US">
              <a:solidFill>
                <a:srgbClr val="000000"/>
              </a:solidFill>
            </a:endParaRPr>
          </a:p>
        </p:txBody>
      </p:sp>
      <p:pic>
        <p:nvPicPr>
          <p:cNvPr id="4" name="Picture 3"/>
          <p:cNvPicPr>
            <a:picLocks noChangeAspect="1"/>
          </p:cNvPicPr>
          <p:nvPr userDrawn="1"/>
        </p:nvPicPr>
        <p:blipFill>
          <a:blip r:embed="rId12"/>
          <a:stretch>
            <a:fillRect/>
          </a:stretch>
        </p:blipFill>
        <p:spPr>
          <a:xfrm>
            <a:off x="0" y="4795118"/>
            <a:ext cx="841321" cy="402371"/>
          </a:xfrm>
          <a:prstGeom prst="rect">
            <a:avLst/>
          </a:prstGeom>
        </p:spPr>
      </p:pic>
    </p:spTree>
    <p:extLst>
      <p:ext uri="{BB962C8B-B14F-4D97-AF65-F5344CB8AC3E}">
        <p14:creationId xmlns:p14="http://schemas.microsoft.com/office/powerpoint/2010/main" val="3764150428"/>
      </p:ext>
    </p:extLst>
  </p:cSld>
  <p:clrMap bg1="lt1" tx1="dk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1" i="0" u="none" strike="noStrike" cap="none">
          <a:ln>
            <a:solidFill>
              <a:schemeClr val="bg1"/>
            </a:solidFill>
          </a:ln>
          <a:solidFill>
            <a:schemeClr val="accent1">
              <a:lumMod val="50000"/>
            </a:schemeClr>
          </a:solidFill>
          <a:latin typeface="Overlock" panose="02000506030000020004" pitchFamily="2" charset="0"/>
          <a:ea typeface="Overlock" panose="0200050603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Overlock" panose="02000506030000020004" pitchFamily="2" charset="0"/>
          <a:ea typeface="Overlock" panose="02000506030000020004" pitchFamily="2"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6.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6.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etbootstrap.com/docs/4.3/getting-started/download/" TargetMode="Externa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6.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www.apachefriends.org/" TargetMode="External"/><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3.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oleObject" Target="../embeddings/oleObject1.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oleObject" Target="../embeddings/oleObject2.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3.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45.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45.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6.xml"/><Relationship Id="rId1" Type="http://schemas.openxmlformats.org/officeDocument/2006/relationships/slideLayout" Target="../slideLayouts/slideLayout45.xml"/><Relationship Id="rId5" Type="http://schemas.openxmlformats.org/officeDocument/2006/relationships/image" Target="../media/image2.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1371300" y="825756"/>
            <a:ext cx="7125600" cy="114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id" sz="4000">
                <a:solidFill>
                  <a:srgbClr val="00F4AD"/>
                </a:solidFill>
                <a:latin typeface="Bebas Neue"/>
                <a:ea typeface="Bebas Neue"/>
                <a:cs typeface="Bebas Neue"/>
                <a:sym typeface="Bebas Neue"/>
              </a:rPr>
              <a:t>Vocational school graduate academy</a:t>
            </a:r>
            <a:endParaRPr sz="4000">
              <a:solidFill>
                <a:srgbClr val="00F4AD"/>
              </a:solidFill>
              <a:latin typeface="Bebas Neue"/>
              <a:ea typeface="Bebas Neue"/>
              <a:cs typeface="Bebas Neue"/>
              <a:sym typeface="Bebas Neue"/>
            </a:endParaRPr>
          </a:p>
        </p:txBody>
      </p:sp>
      <p:sp>
        <p:nvSpPr>
          <p:cNvPr id="100" name="Google Shape;100;p25"/>
          <p:cNvSpPr txBox="1">
            <a:spLocks noGrp="1"/>
          </p:cNvSpPr>
          <p:nvPr>
            <p:ph type="subTitle" idx="1"/>
          </p:nvPr>
        </p:nvSpPr>
        <p:spPr>
          <a:xfrm>
            <a:off x="1371300" y="1844856"/>
            <a:ext cx="6060600" cy="5142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b="1">
                <a:solidFill>
                  <a:schemeClr val="lt1"/>
                </a:solidFill>
                <a:latin typeface="Roboto"/>
                <a:ea typeface="Roboto"/>
                <a:cs typeface="Roboto"/>
                <a:sym typeface="Roboto"/>
              </a:rPr>
              <a:t>Junior Web Developer</a:t>
            </a:r>
            <a:endParaRPr b="1">
              <a:solidFill>
                <a:schemeClr val="lt1"/>
              </a:solidFill>
              <a:latin typeface="Roboto"/>
              <a:ea typeface="Roboto"/>
              <a:cs typeface="Roboto"/>
              <a:sym typeface="Roboto"/>
            </a:endParaRPr>
          </a:p>
        </p:txBody>
      </p:sp>
      <p:sp>
        <p:nvSpPr>
          <p:cNvPr id="102" name="Google Shape;102;p25"/>
          <p:cNvSpPr txBox="1">
            <a:spLocks noGrp="1"/>
          </p:cNvSpPr>
          <p:nvPr>
            <p:ph type="subTitle" idx="1"/>
          </p:nvPr>
        </p:nvSpPr>
        <p:spPr>
          <a:xfrm>
            <a:off x="1371300" y="3241525"/>
            <a:ext cx="6297300" cy="5142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id" sz="2400" b="1" dirty="0">
                <a:solidFill>
                  <a:srgbClr val="FFFFFF"/>
                </a:solidFill>
                <a:latin typeface="Roboto"/>
                <a:ea typeface="Roboto"/>
                <a:cs typeface="Roboto"/>
                <a:sym typeface="Roboto"/>
              </a:rPr>
              <a:t>Lokasi Pelatihan</a:t>
            </a:r>
            <a:r>
              <a:rPr lang="id" sz="2400" b="1">
                <a:solidFill>
                  <a:srgbClr val="FFFFFF"/>
                </a:solidFill>
                <a:latin typeface="Roboto"/>
                <a:ea typeface="Roboto"/>
                <a:cs typeface="Roboto"/>
                <a:sym typeface="Roboto"/>
              </a:rPr>
              <a:t>: </a:t>
            </a:r>
            <a:r>
              <a:rPr lang="en-US" sz="2400" b="1" smtClean="0">
                <a:solidFill>
                  <a:srgbClr val="FFFFFF"/>
                </a:solidFill>
                <a:latin typeface="Roboto"/>
                <a:ea typeface="Roboto"/>
                <a:cs typeface="Roboto"/>
                <a:sym typeface="Roboto"/>
              </a:rPr>
              <a:t>Minahasa</a:t>
            </a:r>
            <a:endParaRPr sz="2400" b="1" dirty="0">
              <a:solidFill>
                <a:srgbClr val="FFFFFF"/>
              </a:solidFill>
              <a:latin typeface="Roboto"/>
              <a:ea typeface="Roboto"/>
              <a:cs typeface="Roboto"/>
              <a:sym typeface="Roboto"/>
            </a:endParaRPr>
          </a:p>
        </p:txBody>
      </p:sp>
      <p:sp>
        <p:nvSpPr>
          <p:cNvPr id="7" name="Rectangle 6"/>
          <p:cNvSpPr/>
          <p:nvPr/>
        </p:nvSpPr>
        <p:spPr>
          <a:xfrm>
            <a:off x="1371300" y="2626168"/>
            <a:ext cx="1320529" cy="461665"/>
          </a:xfrm>
          <a:prstGeom prst="rect">
            <a:avLst/>
          </a:prstGeom>
        </p:spPr>
        <p:txBody>
          <a:bodyPr wrap="square">
            <a:spAutoFit/>
          </a:bodyPr>
          <a:lstStyle/>
          <a:p>
            <a:r>
              <a:rPr lang="id" sz="2400" b="1" dirty="0" smtClean="0">
                <a:solidFill>
                  <a:srgbClr val="FFFFFF"/>
                </a:solidFill>
                <a:latin typeface="Roboto"/>
                <a:ea typeface="Roboto"/>
                <a:cs typeface="Roboto"/>
                <a:sym typeface="Roboto"/>
              </a:rPr>
              <a:t>Hari #2</a:t>
            </a:r>
            <a:endParaRPr lang="en-US" sz="2400" dirty="0"/>
          </a:p>
        </p:txBody>
      </p:sp>
      <p:sp>
        <p:nvSpPr>
          <p:cNvPr id="8" name="Rectangle 7"/>
          <p:cNvSpPr/>
          <p:nvPr/>
        </p:nvSpPr>
        <p:spPr>
          <a:xfrm>
            <a:off x="1371300" y="2226257"/>
            <a:ext cx="7125600" cy="461665"/>
          </a:xfrm>
          <a:prstGeom prst="rect">
            <a:avLst/>
          </a:prstGeom>
        </p:spPr>
        <p:txBody>
          <a:bodyPr wrap="square">
            <a:spAutoFit/>
          </a:bodyPr>
          <a:lstStyle/>
          <a:p>
            <a:r>
              <a:rPr lang="id" sz="2400" b="1" dirty="0" smtClean="0">
                <a:solidFill>
                  <a:srgbClr val="FFFFFF"/>
                </a:solidFill>
                <a:latin typeface="Roboto"/>
                <a:ea typeface="Roboto"/>
                <a:cs typeface="Roboto"/>
                <a:sym typeface="Roboto"/>
              </a:rPr>
              <a:t>Coach </a:t>
            </a:r>
            <a:r>
              <a:rPr lang="id" sz="2400" b="1" smtClean="0">
                <a:solidFill>
                  <a:srgbClr val="FFFFFF"/>
                </a:solidFill>
                <a:latin typeface="Roboto"/>
                <a:ea typeface="Roboto"/>
                <a:cs typeface="Roboto"/>
                <a:sym typeface="Roboto"/>
              </a:rPr>
              <a:t>: </a:t>
            </a:r>
            <a:r>
              <a:rPr lang="en-US" sz="2400" b="1" smtClean="0">
                <a:solidFill>
                  <a:srgbClr val="FFFFFF"/>
                </a:solidFill>
                <a:latin typeface="Roboto"/>
                <a:ea typeface="Roboto"/>
                <a:cs typeface="Roboto"/>
                <a:sym typeface="Roboto"/>
              </a:rPr>
              <a:t>Marson Budiman</a:t>
            </a:r>
            <a:r>
              <a:rPr lang="id" sz="2400" b="1" smtClean="0">
                <a:solidFill>
                  <a:srgbClr val="FFFFFF"/>
                </a:solidFill>
                <a:latin typeface="Roboto"/>
                <a:ea typeface="Roboto"/>
                <a:cs typeface="Roboto"/>
                <a:sym typeface="Roboto"/>
              </a:rPr>
              <a:t> </a:t>
            </a:r>
            <a:r>
              <a:rPr lang="id" sz="2400" b="1" dirty="0" smtClean="0">
                <a:solidFill>
                  <a:srgbClr val="FFFFFF"/>
                </a:solidFill>
                <a:latin typeface="Roboto"/>
                <a:ea typeface="Roboto"/>
                <a:cs typeface="Roboto"/>
                <a:sym typeface="Roboto"/>
              </a:rPr>
              <a:t>dan Haris Kasman</a:t>
            </a:r>
            <a:endParaRPr 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3078957" y="1328812"/>
            <a:ext cx="6065044" cy="2536031"/>
          </a:xfrm>
          <a:prstGeom prst="rect">
            <a:avLst/>
          </a:prstGeom>
        </p:spPr>
      </p:pic>
      <p:sp>
        <p:nvSpPr>
          <p:cNvPr id="6"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Latihan</a:t>
            </a:r>
            <a:r>
              <a:rPr lang="en-US" sz="1800" dirty="0">
                <a:solidFill>
                  <a:srgbClr val="000000"/>
                </a:solidFill>
              </a:rPr>
              <a:t> 1: Radio Button					</a:t>
            </a:r>
            <a:r>
              <a:rPr lang="en-US" sz="1800">
                <a:solidFill>
                  <a:srgbClr val="000000"/>
                </a:solidFill>
              </a:rPr>
              <a:t>	</a:t>
            </a:r>
            <a:endParaRPr lang="en-US" sz="1800" dirty="0">
              <a:solidFill>
                <a:srgbClr val="000000"/>
              </a:solidFill>
            </a:endParaRPr>
          </a:p>
        </p:txBody>
      </p:sp>
      <p:sp>
        <p:nvSpPr>
          <p:cNvPr id="9" name="Rectangle 8"/>
          <p:cNvSpPr/>
          <p:nvPr/>
        </p:nvSpPr>
        <p:spPr>
          <a:xfrm>
            <a:off x="3450654" y="2193708"/>
            <a:ext cx="5693346" cy="108012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d-ID" sz="1050">
              <a:solidFill>
                <a:srgbClr val="212121"/>
              </a:solidFill>
            </a:endParaRPr>
          </a:p>
        </p:txBody>
      </p:sp>
      <p:sp>
        <p:nvSpPr>
          <p:cNvPr id="13" name="Content Placeholder 2">
            <a:extLst>
              <a:ext uri="{FF2B5EF4-FFF2-40B4-BE49-F238E27FC236}">
                <a16:creationId xmlns:a16="http://schemas.microsoft.com/office/drawing/2014/main" id="{E2C786DF-4833-134D-B669-2086717956CB}"/>
              </a:ext>
            </a:extLst>
          </p:cNvPr>
          <p:cNvSpPr>
            <a:spLocks noGrp="1"/>
          </p:cNvSpPr>
          <p:nvPr>
            <p:ph idx="1"/>
          </p:nvPr>
        </p:nvSpPr>
        <p:spPr>
          <a:xfrm>
            <a:off x="3627973" y="987706"/>
            <a:ext cx="4778453" cy="341105"/>
          </a:xfrm>
        </p:spPr>
        <p:txBody>
          <a:bodyPr>
            <a:normAutofit fontScale="25000" lnSpcReduction="20000"/>
          </a:bodyPr>
          <a:lstStyle/>
          <a:p>
            <a:pPr marL="0" indent="0" algn="just">
              <a:spcAft>
                <a:spcPts val="900"/>
              </a:spcAft>
              <a:buNone/>
            </a:pPr>
            <a:r>
              <a:rPr lang="en-US" dirty="0" err="1">
                <a:latin typeface="Arial" panose="020B0604020202020204" pitchFamily="34" charset="0"/>
                <a:cs typeface="Arial" panose="020B0604020202020204" pitchFamily="34" charset="0"/>
              </a:rPr>
              <a:t>Contoh</a:t>
            </a:r>
            <a:r>
              <a:rPr lang="en-US" dirty="0">
                <a:latin typeface="Arial" panose="020B0604020202020204" pitchFamily="34" charset="0"/>
                <a:cs typeface="Arial" panose="020B0604020202020204" pitchFamily="34" charset="0"/>
              </a:rPr>
              <a:t> Source code </a:t>
            </a:r>
            <a:r>
              <a:rPr lang="en-US" dirty="0" err="1">
                <a:latin typeface="Arial" panose="020B0604020202020204" pitchFamily="34" charset="0"/>
                <a:cs typeface="Arial" panose="020B0604020202020204" pitchFamily="34" charset="0"/>
              </a:rPr>
              <a:t>membuat</a:t>
            </a:r>
            <a:r>
              <a:rPr lang="en-US" dirty="0">
                <a:latin typeface="Arial" panose="020B0604020202020204" pitchFamily="34" charset="0"/>
                <a:cs typeface="Arial" panose="020B0604020202020204" pitchFamily="34" charset="0"/>
              </a:rPr>
              <a:t> Radio Button</a:t>
            </a:r>
            <a:endParaRPr lang="en-US" sz="1500" dirty="0"/>
          </a:p>
        </p:txBody>
      </p:sp>
      <p:pic>
        <p:nvPicPr>
          <p:cNvPr id="12" name="Picture 11"/>
          <p:cNvPicPr>
            <a:picLocks noChangeAspect="1"/>
          </p:cNvPicPr>
          <p:nvPr/>
        </p:nvPicPr>
        <p:blipFill>
          <a:blip r:embed="rId4"/>
          <a:stretch>
            <a:fillRect/>
          </a:stretch>
        </p:blipFill>
        <p:spPr>
          <a:xfrm>
            <a:off x="685800" y="968542"/>
            <a:ext cx="2414588" cy="1931670"/>
          </a:xfrm>
          <a:prstGeom prst="rect">
            <a:avLst/>
          </a:prstGeom>
        </p:spPr>
      </p:pic>
    </p:spTree>
    <p:extLst>
      <p:ext uri="{BB962C8B-B14F-4D97-AF65-F5344CB8AC3E}">
        <p14:creationId xmlns:p14="http://schemas.microsoft.com/office/powerpoint/2010/main" val="38006232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3"/>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87" name="Google Shape;187;p33"/>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88" name="Google Shape;188;p33"/>
          <p:cNvSpPr txBox="1"/>
          <p:nvPr/>
        </p:nvSpPr>
        <p:spPr>
          <a:xfrm>
            <a:off x="127750" y="479025"/>
            <a:ext cx="89355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350" b="1">
                <a:solidFill>
                  <a:srgbClr val="0F3570"/>
                </a:solidFill>
                <a:latin typeface="Overlock"/>
                <a:ea typeface="Overlock"/>
                <a:cs typeface="Overlock"/>
                <a:sym typeface="Overlock"/>
              </a:rPr>
              <a:t>Team Teaching</a:t>
            </a:r>
            <a:endParaRPr sz="1350" b="1">
              <a:solidFill>
                <a:srgbClr val="0F3570"/>
              </a:solidFill>
              <a:latin typeface="Overlock"/>
              <a:ea typeface="Overlock"/>
              <a:cs typeface="Overlock"/>
              <a:sym typeface="Overlock"/>
            </a:endParaRPr>
          </a:p>
        </p:txBody>
      </p:sp>
      <p:sp>
        <p:nvSpPr>
          <p:cNvPr id="189" name="Google Shape;189;p33"/>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90" name="Google Shape;190;p33"/>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91" name="Google Shape;191;p33"/>
          <p:cNvSpPr txBox="1">
            <a:spLocks noGrp="1"/>
          </p:cNvSpPr>
          <p:nvPr>
            <p:ph type="subTitle" idx="1"/>
          </p:nvPr>
        </p:nvSpPr>
        <p:spPr>
          <a:xfrm>
            <a:off x="7752400" y="4864000"/>
            <a:ext cx="1398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1636576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98" name="Google Shape;198;p34"/>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99" name="Google Shape;199;p34"/>
          <p:cNvSpPr txBox="1"/>
          <p:nvPr/>
        </p:nvSpPr>
        <p:spPr>
          <a:xfrm>
            <a:off x="127750" y="479025"/>
            <a:ext cx="89355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350" b="1">
                <a:solidFill>
                  <a:srgbClr val="0F3570"/>
                </a:solidFill>
                <a:latin typeface="Overlock"/>
                <a:ea typeface="Overlock"/>
                <a:cs typeface="Overlock"/>
                <a:sym typeface="Overlock"/>
              </a:rPr>
              <a:t>Quiz / Games</a:t>
            </a:r>
            <a:endParaRPr sz="1350" b="1">
              <a:solidFill>
                <a:srgbClr val="0F3570"/>
              </a:solidFill>
              <a:latin typeface="Overlock"/>
              <a:ea typeface="Overlock"/>
              <a:cs typeface="Overlock"/>
              <a:sym typeface="Overlock"/>
            </a:endParaRPr>
          </a:p>
        </p:txBody>
      </p:sp>
      <p:sp>
        <p:nvSpPr>
          <p:cNvPr id="200" name="Google Shape;200;p34"/>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201" name="Google Shape;201;p34"/>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202" name="Google Shape;202;p34"/>
          <p:cNvSpPr txBox="1">
            <a:spLocks noGrp="1"/>
          </p:cNvSpPr>
          <p:nvPr>
            <p:ph type="subTitle" idx="1"/>
          </p:nvPr>
        </p:nvSpPr>
        <p:spPr>
          <a:xfrm>
            <a:off x="7752400" y="4864000"/>
            <a:ext cx="1398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9789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F3570"/>
        </a:solidFill>
        <a:effectLst/>
      </p:bgPr>
    </p:bg>
    <p:spTree>
      <p:nvGrpSpPr>
        <p:cNvPr id="1" name="Shape 206"/>
        <p:cNvGrpSpPr/>
        <p:nvPr/>
      </p:nvGrpSpPr>
      <p:grpSpPr>
        <a:xfrm>
          <a:off x="0" y="0"/>
          <a:ext cx="0" cy="0"/>
          <a:chOff x="0" y="0"/>
          <a:chExt cx="0" cy="0"/>
        </a:xfrm>
      </p:grpSpPr>
      <p:sp>
        <p:nvSpPr>
          <p:cNvPr id="207" name="Google Shape;207;p3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id">
                <a:solidFill>
                  <a:srgbClr val="FFFFFF"/>
                </a:solidFill>
                <a:latin typeface="Bebas Neue"/>
                <a:ea typeface="Bebas Neue"/>
                <a:cs typeface="Bebas Neue"/>
                <a:sym typeface="Bebas Neue"/>
              </a:rPr>
              <a:t>Terima Kasih</a:t>
            </a:r>
            <a:endParaRPr>
              <a:solidFill>
                <a:srgbClr val="FFFFFF"/>
              </a:solidFill>
              <a:latin typeface="Bebas Neue"/>
              <a:ea typeface="Bebas Neue"/>
              <a:cs typeface="Bebas Neue"/>
              <a:sym typeface="Bebas Neue"/>
            </a:endParaRPr>
          </a:p>
        </p:txBody>
      </p:sp>
      <p:pic>
        <p:nvPicPr>
          <p:cNvPr id="208" name="Google Shape;208;p35"/>
          <p:cNvPicPr preferRelativeResize="0"/>
          <p:nvPr/>
        </p:nvPicPr>
        <p:blipFill>
          <a:blip r:embed="rId3">
            <a:alphaModFix/>
          </a:blip>
          <a:stretch>
            <a:fillRect/>
          </a:stretch>
        </p:blipFill>
        <p:spPr>
          <a:xfrm>
            <a:off x="2046425" y="2616975"/>
            <a:ext cx="5938276" cy="1210100"/>
          </a:xfrm>
          <a:prstGeom prst="rect">
            <a:avLst/>
          </a:prstGeom>
          <a:noFill/>
          <a:ln>
            <a:noFill/>
          </a:ln>
        </p:spPr>
      </p:pic>
      <p:sp>
        <p:nvSpPr>
          <p:cNvPr id="209" name="Google Shape;209;p35"/>
          <p:cNvSpPr txBox="1">
            <a:spLocks noGrp="1"/>
          </p:cNvSpPr>
          <p:nvPr>
            <p:ph type="subTitle" idx="1"/>
          </p:nvPr>
        </p:nvSpPr>
        <p:spPr>
          <a:xfrm>
            <a:off x="3406000" y="1582625"/>
            <a:ext cx="3120300" cy="6813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2700">
                <a:solidFill>
                  <a:srgbClr val="00F4AD"/>
                </a:solidFill>
                <a:latin typeface="Bebas Neue"/>
                <a:ea typeface="Bebas Neue"/>
                <a:cs typeface="Bebas Neue"/>
                <a:sym typeface="Bebas Neue"/>
              </a:rPr>
              <a:t>#Jadi</a:t>
            </a:r>
            <a:r>
              <a:rPr lang="id" sz="2700">
                <a:solidFill>
                  <a:srgbClr val="FFFFFF"/>
                </a:solidFill>
                <a:latin typeface="Bebas Neue"/>
                <a:ea typeface="Bebas Neue"/>
                <a:cs typeface="Bebas Neue"/>
                <a:sym typeface="Bebas Neue"/>
              </a:rPr>
              <a:t>jagoandigital</a:t>
            </a:r>
            <a:endParaRPr sz="2700">
              <a:solidFill>
                <a:srgbClr val="FFFFFF"/>
              </a:solidFill>
              <a:latin typeface="Bebas Neue"/>
              <a:ea typeface="Bebas Neue"/>
              <a:cs typeface="Bebas Neue"/>
              <a:sym typeface="Bebas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898594" y="1328811"/>
            <a:ext cx="4399230" cy="2918301"/>
          </a:xfrm>
          <a:prstGeom prst="rect">
            <a:avLst/>
          </a:prstGeom>
        </p:spPr>
      </p:pic>
      <p:sp>
        <p:nvSpPr>
          <p:cNvPr id="8" name="Content Placeholder 2">
            <a:extLst>
              <a:ext uri="{FF2B5EF4-FFF2-40B4-BE49-F238E27FC236}">
                <a16:creationId xmlns:a16="http://schemas.microsoft.com/office/drawing/2014/main" id="{E2C786DF-4833-134D-B669-2086717956CB}"/>
              </a:ext>
            </a:extLst>
          </p:cNvPr>
          <p:cNvSpPr>
            <a:spLocks noGrp="1"/>
          </p:cNvSpPr>
          <p:nvPr>
            <p:ph idx="1"/>
          </p:nvPr>
        </p:nvSpPr>
        <p:spPr>
          <a:xfrm>
            <a:off x="3627973" y="987706"/>
            <a:ext cx="4940471" cy="341105"/>
          </a:xfrm>
        </p:spPr>
        <p:txBody>
          <a:bodyPr>
            <a:normAutofit fontScale="25000" lnSpcReduction="20000"/>
          </a:bodyPr>
          <a:lstStyle/>
          <a:p>
            <a:pPr marL="0" indent="0" algn="just">
              <a:spcAft>
                <a:spcPts val="900"/>
              </a:spcAft>
              <a:buNone/>
            </a:pPr>
            <a:r>
              <a:rPr lang="en-US" dirty="0" err="1">
                <a:latin typeface="Arial" panose="020B0604020202020204" pitchFamily="34" charset="0"/>
                <a:cs typeface="Arial" panose="020B0604020202020204" pitchFamily="34" charset="0"/>
              </a:rPr>
              <a:t>Contoh</a:t>
            </a:r>
            <a:r>
              <a:rPr lang="en-US" dirty="0">
                <a:latin typeface="Arial" panose="020B0604020202020204" pitchFamily="34" charset="0"/>
                <a:cs typeface="Arial" panose="020B0604020202020204" pitchFamily="34" charset="0"/>
              </a:rPr>
              <a:t> Source code </a:t>
            </a:r>
            <a:r>
              <a:rPr lang="en-US" dirty="0" err="1">
                <a:latin typeface="Arial" panose="020B0604020202020204" pitchFamily="34" charset="0"/>
                <a:cs typeface="Arial" panose="020B0604020202020204" pitchFamily="34" charset="0"/>
              </a:rPr>
              <a:t>membuat</a:t>
            </a:r>
            <a:r>
              <a:rPr lang="en-US" dirty="0">
                <a:latin typeface="Arial" panose="020B0604020202020204" pitchFamily="34" charset="0"/>
                <a:cs typeface="Arial" panose="020B0604020202020204" pitchFamily="34" charset="0"/>
              </a:rPr>
              <a:t>  Button Choice</a:t>
            </a:r>
            <a:endParaRPr lang="en-US" sz="1500" dirty="0"/>
          </a:p>
        </p:txBody>
      </p:sp>
      <p:sp>
        <p:nvSpPr>
          <p:cNvPr id="9" name="Rectangle 8"/>
          <p:cNvSpPr/>
          <p:nvPr/>
        </p:nvSpPr>
        <p:spPr>
          <a:xfrm>
            <a:off x="3898594" y="2230701"/>
            <a:ext cx="5245406" cy="1421169"/>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d-ID" sz="1050">
              <a:solidFill>
                <a:srgbClr val="212121"/>
              </a:solidFill>
            </a:endParaRPr>
          </a:p>
        </p:txBody>
      </p:sp>
      <p:pic>
        <p:nvPicPr>
          <p:cNvPr id="11" name="Picture 10"/>
          <p:cNvPicPr>
            <a:picLocks noChangeAspect="1"/>
          </p:cNvPicPr>
          <p:nvPr/>
        </p:nvPicPr>
        <p:blipFill>
          <a:blip r:embed="rId4"/>
          <a:stretch>
            <a:fillRect/>
          </a:stretch>
        </p:blipFill>
        <p:spPr>
          <a:xfrm>
            <a:off x="685800" y="987706"/>
            <a:ext cx="1995990" cy="2392544"/>
          </a:xfrm>
          <a:prstGeom prst="rect">
            <a:avLst/>
          </a:prstGeom>
        </p:spPr>
      </p:pic>
      <p:sp>
        <p:nvSpPr>
          <p:cNvPr id="13"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Latihan</a:t>
            </a:r>
            <a:r>
              <a:rPr lang="en-US" sz="1800" dirty="0">
                <a:solidFill>
                  <a:srgbClr val="000000"/>
                </a:solidFill>
              </a:rPr>
              <a:t> 2: Button Choice					</a:t>
            </a:r>
            <a:r>
              <a:rPr lang="en-US" sz="1800">
                <a:solidFill>
                  <a:srgbClr val="000000"/>
                </a:solidFill>
              </a:rPr>
              <a:t>	</a:t>
            </a:r>
            <a:endParaRPr lang="en-US" sz="1800" dirty="0">
              <a:solidFill>
                <a:srgbClr val="000000"/>
              </a:solidFill>
            </a:endParaRPr>
          </a:p>
        </p:txBody>
      </p:sp>
    </p:spTree>
    <p:extLst>
      <p:ext uri="{BB962C8B-B14F-4D97-AF65-F5344CB8AC3E}">
        <p14:creationId xmlns:p14="http://schemas.microsoft.com/office/powerpoint/2010/main" val="2360015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85800" y="971550"/>
            <a:ext cx="3171735" cy="1870230"/>
          </a:xfrm>
          <a:prstGeom prst="rect">
            <a:avLst/>
          </a:prstGeom>
        </p:spPr>
      </p:pic>
      <p:pic>
        <p:nvPicPr>
          <p:cNvPr id="6" name="Picture 5"/>
          <p:cNvPicPr>
            <a:picLocks noChangeAspect="1"/>
          </p:cNvPicPr>
          <p:nvPr/>
        </p:nvPicPr>
        <p:blipFill>
          <a:blip r:embed="rId4"/>
          <a:stretch>
            <a:fillRect/>
          </a:stretch>
        </p:blipFill>
        <p:spPr>
          <a:xfrm>
            <a:off x="3857535" y="1327533"/>
            <a:ext cx="5288099" cy="3079630"/>
          </a:xfrm>
          <a:prstGeom prst="rect">
            <a:avLst/>
          </a:prstGeom>
        </p:spPr>
      </p:pic>
      <p:sp>
        <p:nvSpPr>
          <p:cNvPr id="8" name="Content Placeholder 2">
            <a:extLst>
              <a:ext uri="{FF2B5EF4-FFF2-40B4-BE49-F238E27FC236}">
                <a16:creationId xmlns:a16="http://schemas.microsoft.com/office/drawing/2014/main" id="{E2C786DF-4833-134D-B669-2086717956CB}"/>
              </a:ext>
            </a:extLst>
          </p:cNvPr>
          <p:cNvSpPr>
            <a:spLocks noGrp="1"/>
          </p:cNvSpPr>
          <p:nvPr>
            <p:ph idx="1"/>
          </p:nvPr>
        </p:nvSpPr>
        <p:spPr>
          <a:xfrm>
            <a:off x="4029715" y="989721"/>
            <a:ext cx="4940471" cy="341105"/>
          </a:xfrm>
        </p:spPr>
        <p:txBody>
          <a:bodyPr>
            <a:normAutofit fontScale="25000" lnSpcReduction="20000"/>
          </a:bodyPr>
          <a:lstStyle/>
          <a:p>
            <a:pPr marL="0" indent="0" algn="just">
              <a:spcAft>
                <a:spcPts val="900"/>
              </a:spcAft>
              <a:buNone/>
            </a:pPr>
            <a:r>
              <a:rPr lang="en-US" dirty="0" err="1">
                <a:latin typeface="Arial" panose="020B0604020202020204" pitchFamily="34" charset="0"/>
                <a:cs typeface="Arial" panose="020B0604020202020204" pitchFamily="34" charset="0"/>
              </a:rPr>
              <a:t>Contoh</a:t>
            </a:r>
            <a:r>
              <a:rPr lang="en-US" dirty="0">
                <a:latin typeface="Arial" panose="020B0604020202020204" pitchFamily="34" charset="0"/>
                <a:cs typeface="Arial" panose="020B0604020202020204" pitchFamily="34" charset="0"/>
              </a:rPr>
              <a:t> Source code </a:t>
            </a:r>
            <a:r>
              <a:rPr lang="en-US" dirty="0" err="1">
                <a:latin typeface="Arial" panose="020B0604020202020204" pitchFamily="34" charset="0"/>
                <a:cs typeface="Arial" panose="020B0604020202020204" pitchFamily="34" charset="0"/>
              </a:rPr>
              <a:t>membuat</a:t>
            </a:r>
            <a:r>
              <a:rPr lang="en-US" dirty="0">
                <a:latin typeface="Arial" panose="020B0604020202020204" pitchFamily="34" charset="0"/>
                <a:cs typeface="Arial" panose="020B0604020202020204" pitchFamily="34" charset="0"/>
              </a:rPr>
              <a:t> Check Box</a:t>
            </a:r>
            <a:endParaRPr lang="en-US" sz="1500" dirty="0"/>
          </a:p>
        </p:txBody>
      </p:sp>
      <p:sp>
        <p:nvSpPr>
          <p:cNvPr id="9" name="Rectangle 8"/>
          <p:cNvSpPr/>
          <p:nvPr/>
        </p:nvSpPr>
        <p:spPr>
          <a:xfrm>
            <a:off x="3898594" y="2247714"/>
            <a:ext cx="5245406" cy="156617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d-ID" sz="1050">
              <a:solidFill>
                <a:srgbClr val="212121"/>
              </a:solidFill>
            </a:endParaRPr>
          </a:p>
        </p:txBody>
      </p:sp>
      <p:sp>
        <p:nvSpPr>
          <p:cNvPr id="11"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Latihan</a:t>
            </a:r>
            <a:r>
              <a:rPr lang="en-US" sz="1800" dirty="0">
                <a:solidFill>
                  <a:srgbClr val="000000"/>
                </a:solidFill>
              </a:rPr>
              <a:t> 3: Check Box						</a:t>
            </a:r>
            <a:r>
              <a:rPr lang="en-US" sz="1800">
                <a:solidFill>
                  <a:srgbClr val="000000"/>
                </a:solidFill>
              </a:rPr>
              <a:t>	</a:t>
            </a:r>
            <a:endParaRPr lang="en-US" sz="1800" dirty="0">
              <a:solidFill>
                <a:srgbClr val="000000"/>
              </a:solidFill>
            </a:endParaRPr>
          </a:p>
        </p:txBody>
      </p:sp>
    </p:spTree>
    <p:extLst>
      <p:ext uri="{BB962C8B-B14F-4D97-AF65-F5344CB8AC3E}">
        <p14:creationId xmlns:p14="http://schemas.microsoft.com/office/powerpoint/2010/main" val="34781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686617" y="1079562"/>
            <a:ext cx="3279965" cy="1276164"/>
          </a:xfrm>
          <a:prstGeom prst="rect">
            <a:avLst/>
          </a:prstGeom>
        </p:spPr>
      </p:pic>
      <p:pic>
        <p:nvPicPr>
          <p:cNvPr id="7" name="Picture 6"/>
          <p:cNvPicPr>
            <a:picLocks noChangeAspect="1"/>
          </p:cNvPicPr>
          <p:nvPr/>
        </p:nvPicPr>
        <p:blipFill rotWithShape="1">
          <a:blip r:embed="rId4"/>
          <a:srcRect t="11813" r="79523" b="70469"/>
          <a:stretch/>
        </p:blipFill>
        <p:spPr>
          <a:xfrm>
            <a:off x="685800" y="3263236"/>
            <a:ext cx="3130117" cy="1522760"/>
          </a:xfrm>
          <a:prstGeom prst="rect">
            <a:avLst/>
          </a:prstGeom>
        </p:spPr>
      </p:pic>
      <p:pic>
        <p:nvPicPr>
          <p:cNvPr id="8" name="Picture 7"/>
          <p:cNvPicPr>
            <a:picLocks noChangeAspect="1"/>
          </p:cNvPicPr>
          <p:nvPr/>
        </p:nvPicPr>
        <p:blipFill>
          <a:blip r:embed="rId5"/>
          <a:stretch>
            <a:fillRect/>
          </a:stretch>
        </p:blipFill>
        <p:spPr>
          <a:xfrm>
            <a:off x="3966582" y="1373175"/>
            <a:ext cx="4709874" cy="3745004"/>
          </a:xfrm>
          <a:prstGeom prst="rect">
            <a:avLst/>
          </a:prstGeom>
        </p:spPr>
      </p:pic>
      <p:sp>
        <p:nvSpPr>
          <p:cNvPr id="9" name="Content Placeholder 2">
            <a:extLst>
              <a:ext uri="{FF2B5EF4-FFF2-40B4-BE49-F238E27FC236}">
                <a16:creationId xmlns:a16="http://schemas.microsoft.com/office/drawing/2014/main" id="{E2C786DF-4833-134D-B669-2086717956CB}"/>
              </a:ext>
            </a:extLst>
          </p:cNvPr>
          <p:cNvSpPr>
            <a:spLocks noGrp="1"/>
          </p:cNvSpPr>
          <p:nvPr>
            <p:ph idx="1"/>
          </p:nvPr>
        </p:nvSpPr>
        <p:spPr>
          <a:xfrm>
            <a:off x="4029715" y="989721"/>
            <a:ext cx="4940471" cy="341105"/>
          </a:xfrm>
        </p:spPr>
        <p:txBody>
          <a:bodyPr>
            <a:normAutofit fontScale="25000" lnSpcReduction="20000"/>
          </a:bodyPr>
          <a:lstStyle/>
          <a:p>
            <a:pPr marL="0" indent="0" algn="just">
              <a:spcAft>
                <a:spcPts val="900"/>
              </a:spcAft>
              <a:buNone/>
            </a:pPr>
            <a:r>
              <a:rPr lang="en-US" dirty="0" err="1">
                <a:latin typeface="Arial" panose="020B0604020202020204" pitchFamily="34" charset="0"/>
                <a:cs typeface="Arial" panose="020B0604020202020204" pitchFamily="34" charset="0"/>
              </a:rPr>
              <a:t>Contoh</a:t>
            </a:r>
            <a:r>
              <a:rPr lang="en-US" dirty="0">
                <a:latin typeface="Arial" panose="020B0604020202020204" pitchFamily="34" charset="0"/>
                <a:cs typeface="Arial" panose="020B0604020202020204" pitchFamily="34" charset="0"/>
              </a:rPr>
              <a:t> Source code </a:t>
            </a:r>
            <a:r>
              <a:rPr lang="en-US" dirty="0" err="1">
                <a:latin typeface="Arial" panose="020B0604020202020204" pitchFamily="34" charset="0"/>
                <a:cs typeface="Arial" panose="020B0604020202020204" pitchFamily="34" charset="0"/>
              </a:rPr>
              <a:t>membuat</a:t>
            </a:r>
            <a:r>
              <a:rPr lang="en-US" dirty="0">
                <a:latin typeface="Arial" panose="020B0604020202020204" pitchFamily="34" charset="0"/>
                <a:cs typeface="Arial" panose="020B0604020202020204" pitchFamily="34" charset="0"/>
              </a:rPr>
              <a:t> Combo Box</a:t>
            </a:r>
            <a:endParaRPr lang="en-US" sz="1500" dirty="0"/>
          </a:p>
        </p:txBody>
      </p:sp>
      <p:sp>
        <p:nvSpPr>
          <p:cNvPr id="10" name="Rectangle 9"/>
          <p:cNvSpPr/>
          <p:nvPr/>
        </p:nvSpPr>
        <p:spPr>
          <a:xfrm>
            <a:off x="4029716" y="2355726"/>
            <a:ext cx="5114285" cy="2106234"/>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d-ID" sz="1050">
              <a:solidFill>
                <a:srgbClr val="212121"/>
              </a:solidFill>
            </a:endParaRPr>
          </a:p>
        </p:txBody>
      </p:sp>
      <p:sp>
        <p:nvSpPr>
          <p:cNvPr id="12"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Latihan</a:t>
            </a:r>
            <a:r>
              <a:rPr lang="en-US" sz="1800" dirty="0">
                <a:solidFill>
                  <a:srgbClr val="000000"/>
                </a:solidFill>
              </a:rPr>
              <a:t> 4: Combo Box					</a:t>
            </a:r>
            <a:r>
              <a:rPr lang="en-US" sz="1800">
                <a:solidFill>
                  <a:srgbClr val="000000"/>
                </a:solidFill>
              </a:rPr>
              <a:t>	</a:t>
            </a:r>
            <a:endParaRPr lang="en-US" sz="1800" dirty="0">
              <a:solidFill>
                <a:srgbClr val="000000"/>
              </a:solidFill>
            </a:endParaRPr>
          </a:p>
        </p:txBody>
      </p:sp>
    </p:spTree>
    <p:extLst>
      <p:ext uri="{BB962C8B-B14F-4D97-AF65-F5344CB8AC3E}">
        <p14:creationId xmlns:p14="http://schemas.microsoft.com/office/powerpoint/2010/main" val="2067553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5BEE12-8E49-6344-AC31-D20B2F92141E}"/>
              </a:ext>
            </a:extLst>
          </p:cNvPr>
          <p:cNvSpPr>
            <a:spLocks noGrp="1"/>
          </p:cNvSpPr>
          <p:nvPr>
            <p:ph idx="1"/>
          </p:nvPr>
        </p:nvSpPr>
        <p:spPr/>
        <p:txBody>
          <a:bodyPr/>
          <a:lstStyle/>
          <a:p>
            <a:pPr algn="just">
              <a:spcAft>
                <a:spcPts val="900"/>
              </a:spcAft>
              <a:buFont typeface="Wingdings" panose="05000000000000000000" pitchFamily="2" charset="2"/>
              <a:buChar char="v"/>
            </a:pPr>
            <a:r>
              <a:rPr lang="en-US" dirty="0">
                <a:latin typeface="Arial" panose="020B0604020202020204" pitchFamily="34" charset="0"/>
                <a:cs typeface="Arial" panose="020B0604020202020204" pitchFamily="34" charset="0"/>
              </a:rPr>
              <a:t>Combination of Multiple Menus :</a:t>
            </a:r>
          </a:p>
          <a:p>
            <a:pPr lvl="1" algn="just">
              <a:spcAft>
                <a:spcPts val="900"/>
              </a:spcAft>
              <a:buFont typeface="Wingdings" panose="05000000000000000000" pitchFamily="2" charset="2"/>
              <a:buChar char="v"/>
            </a:pPr>
            <a:r>
              <a:rPr lang="en-US" b="1" dirty="0">
                <a:latin typeface="Arial" panose="020B0604020202020204" pitchFamily="34" charset="0"/>
                <a:cs typeface="Arial" panose="020B0604020202020204" pitchFamily="34" charset="0"/>
              </a:rPr>
              <a:t>Linear Sequence Menus </a:t>
            </a:r>
            <a:r>
              <a:rPr lang="en-US" dirty="0" err="1">
                <a:latin typeface="Arial" panose="020B0604020202020204" pitchFamily="34" charset="0"/>
                <a:cs typeface="Arial" panose="020B0604020202020204" pitchFamily="34" charset="0"/>
              </a:rPr>
              <a:t>adalah</a:t>
            </a:r>
            <a:r>
              <a:rPr lang="en-US" dirty="0">
                <a:latin typeface="Arial" panose="020B0604020202020204" pitchFamily="34" charset="0"/>
                <a:cs typeface="Arial" panose="020B0604020202020204" pitchFamily="34" charset="0"/>
              </a:rPr>
              <a:t> menu yang </a:t>
            </a:r>
            <a:r>
              <a:rPr lang="en-US" dirty="0" err="1">
                <a:latin typeface="Arial" panose="020B0604020202020204" pitchFamily="34" charset="0"/>
                <a:cs typeface="Arial" panose="020B0604020202020204" pitchFamily="34" charset="0"/>
              </a:rPr>
              <a:t>mengarahkan</a:t>
            </a:r>
            <a:r>
              <a:rPr lang="en-US" dirty="0">
                <a:latin typeface="Arial" panose="020B0604020202020204" pitchFamily="34" charset="0"/>
                <a:cs typeface="Arial" panose="020B0604020202020204" pitchFamily="34" charset="0"/>
              </a:rPr>
              <a:t> user </a:t>
            </a:r>
            <a:r>
              <a:rPr lang="en-US" dirty="0" err="1">
                <a:latin typeface="Arial" panose="020B0604020202020204" pitchFamily="34" charset="0"/>
                <a:cs typeface="Arial" panose="020B0604020202020204" pitchFamily="34" charset="0"/>
              </a:rPr>
              <a:t>melalui</a:t>
            </a:r>
            <a:r>
              <a:rPr lang="en-US" dirty="0">
                <a:latin typeface="Arial" panose="020B0604020202020204" pitchFamily="34" charset="0"/>
                <a:cs typeface="Arial" panose="020B0604020202020204" pitchFamily="34" charset="0"/>
              </a:rPr>
              <a:t> proses </a:t>
            </a:r>
            <a:r>
              <a:rPr lang="en-US" dirty="0" err="1">
                <a:latin typeface="Arial" panose="020B0604020202020204" pitchFamily="34" charset="0"/>
                <a:cs typeface="Arial" panose="020B0604020202020204" pitchFamily="34" charset="0"/>
              </a:rPr>
              <a:t>pengambilan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keputusan</a:t>
            </a:r>
            <a:r>
              <a:rPr lang="en-US" dirty="0">
                <a:latin typeface="Arial" panose="020B0604020202020204" pitchFamily="34" charset="0"/>
                <a:cs typeface="Arial" panose="020B0604020202020204" pitchFamily="34" charset="0"/>
              </a:rPr>
              <a:t> yang </a:t>
            </a:r>
            <a:r>
              <a:rPr lang="en-US" dirty="0" err="1">
                <a:latin typeface="Arial" panose="020B0604020202020204" pitchFamily="34" charset="0"/>
                <a:cs typeface="Arial" panose="020B0604020202020204" pitchFamily="34" charset="0"/>
              </a:rPr>
              <a:t>kompleks</a:t>
            </a:r>
            <a:r>
              <a:rPr lang="en-US" dirty="0">
                <a:latin typeface="Arial" panose="020B0604020202020204" pitchFamily="34" charset="0"/>
                <a:cs typeface="Arial" panose="020B0604020202020204" pitchFamily="34" charset="0"/>
              </a:rPr>
              <a:t>. Menu </a:t>
            </a:r>
            <a:r>
              <a:rPr lang="en-US" dirty="0" err="1">
                <a:latin typeface="Arial" panose="020B0604020202020204" pitchFamily="34" charset="0"/>
                <a:cs typeface="Arial" panose="020B0604020202020204" pitchFamily="34" charset="0"/>
              </a:rPr>
              <a:t>ini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dijalankan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secara</a:t>
            </a:r>
            <a:r>
              <a:rPr lang="en-US" dirty="0">
                <a:latin typeface="Arial" panose="020B0604020202020204" pitchFamily="34" charset="0"/>
                <a:cs typeface="Arial" panose="020B0604020202020204" pitchFamily="34" charset="0"/>
              </a:rPr>
              <a:t> step by step.</a:t>
            </a:r>
          </a:p>
          <a:p>
            <a:pPr lvl="1" algn="just">
              <a:spcAft>
                <a:spcPts val="900"/>
              </a:spcAft>
              <a:buFont typeface="Wingdings" panose="05000000000000000000" pitchFamily="2" charset="2"/>
              <a:buChar char="v"/>
            </a:pPr>
            <a:r>
              <a:rPr lang="en-US" b="1" dirty="0">
                <a:latin typeface="Arial" panose="020B0604020202020204" pitchFamily="34" charset="0"/>
                <a:cs typeface="Arial" panose="020B0604020202020204" pitchFamily="34" charset="0"/>
              </a:rPr>
              <a:t>Simultaneous Menus </a:t>
            </a:r>
            <a:r>
              <a:rPr lang="en-US" dirty="0" err="1">
                <a:latin typeface="Arial" panose="020B0604020202020204" pitchFamily="34" charset="0"/>
                <a:cs typeface="Arial" panose="020B0604020202020204" pitchFamily="34" charset="0"/>
              </a:rPr>
              <a:t>adalah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menyediakan</a:t>
            </a:r>
            <a:r>
              <a:rPr lang="en-US" dirty="0">
                <a:latin typeface="Arial" panose="020B0604020202020204" pitchFamily="34" charset="0"/>
                <a:cs typeface="Arial" panose="020B0604020202020204" pitchFamily="34" charset="0"/>
              </a:rPr>
              <a:t> menu </a:t>
            </a:r>
            <a:r>
              <a:rPr lang="en-US" dirty="0" err="1">
                <a:latin typeface="Arial" panose="020B0604020202020204" pitchFamily="34" charset="0"/>
                <a:cs typeface="Arial" panose="020B0604020202020204" pitchFamily="34" charset="0"/>
              </a:rPr>
              <a:t>aktif</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pada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waktu</a:t>
            </a:r>
            <a:r>
              <a:rPr lang="en-US" dirty="0">
                <a:latin typeface="Arial" panose="020B0604020202020204" pitchFamily="34" charset="0"/>
                <a:cs typeface="Arial" panose="020B0604020202020204" pitchFamily="34" charset="0"/>
              </a:rPr>
              <a:t> yang </a:t>
            </a:r>
            <a:r>
              <a:rPr lang="en-US" dirty="0" err="1">
                <a:latin typeface="Arial" panose="020B0604020202020204" pitchFamily="34" charset="0"/>
                <a:cs typeface="Arial" panose="020B0604020202020204" pitchFamily="34" charset="0"/>
              </a:rPr>
              <a:t>sama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memungkinkan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pengguna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untuk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memasukkan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pilihan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dalam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urutan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apapun</a:t>
            </a:r>
            <a:r>
              <a:rPr lang="en-US" dirty="0">
                <a:latin typeface="Arial" panose="020B0604020202020204" pitchFamily="34" charset="0"/>
                <a:cs typeface="Arial" panose="020B0604020202020204" pitchFamily="34" charset="0"/>
              </a:rPr>
              <a:t>.</a:t>
            </a:r>
          </a:p>
          <a:p>
            <a:pPr lvl="1" algn="just">
              <a:spcAft>
                <a:spcPts val="900"/>
              </a:spcAft>
              <a:buFont typeface="Wingdings" panose="05000000000000000000" pitchFamily="2" charset="2"/>
              <a:buChar char="v"/>
            </a:pPr>
            <a:r>
              <a:rPr lang="en-US" b="1" dirty="0">
                <a:latin typeface="Arial" panose="020B0604020202020204" pitchFamily="34" charset="0"/>
                <a:cs typeface="Arial" panose="020B0604020202020204" pitchFamily="34" charset="0"/>
              </a:rPr>
              <a:t>Tree Structured Menus</a:t>
            </a:r>
            <a:r>
              <a:rPr lang="en-US" dirty="0">
                <a:latin typeface="Arial" panose="020B0604020202020204" pitchFamily="34" charset="0"/>
                <a:cs typeface="Arial" panose="020B0604020202020204" pitchFamily="34" charset="0"/>
              </a:rPr>
              <a:t>, menu yang </a:t>
            </a:r>
            <a:r>
              <a:rPr lang="en-US" dirty="0" err="1">
                <a:latin typeface="Arial" panose="020B0604020202020204" pitchFamily="34" charset="0"/>
                <a:cs typeface="Arial" panose="020B0604020202020204" pitchFamily="34" charset="0"/>
              </a:rPr>
              <a:t>dibagi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menjadi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beberapa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kategori</a:t>
            </a:r>
            <a:r>
              <a:rPr lang="en-US" dirty="0">
                <a:latin typeface="Arial" panose="020B0604020202020204" pitchFamily="34" charset="0"/>
                <a:cs typeface="Arial" panose="020B0604020202020204" pitchFamily="34" charset="0"/>
              </a:rPr>
              <a:t> item, </a:t>
            </a:r>
            <a:r>
              <a:rPr lang="en-US" dirty="0" err="1">
                <a:latin typeface="Arial" panose="020B0604020202020204" pitchFamily="34" charset="0"/>
                <a:cs typeface="Arial" panose="020B0604020202020204" pitchFamily="34" charset="0"/>
              </a:rPr>
              <a:t>misal</a:t>
            </a:r>
            <a:r>
              <a:rPr lang="en-US" dirty="0">
                <a:latin typeface="Arial" panose="020B0604020202020204" pitchFamily="34" charset="0"/>
                <a:cs typeface="Arial" panose="020B0604020202020204" pitchFamily="34" charset="0"/>
              </a:rPr>
              <a:t> File, Edit </a:t>
            </a:r>
            <a:r>
              <a:rPr lang="en-US" dirty="0" err="1">
                <a:latin typeface="Arial" panose="020B0604020202020204" pitchFamily="34" charset="0"/>
                <a:cs typeface="Arial" panose="020B0604020202020204" pitchFamily="34" charset="0"/>
              </a:rPr>
              <a:t>dan</a:t>
            </a:r>
            <a:r>
              <a:rPr lang="en-US" dirty="0">
                <a:latin typeface="Arial" panose="020B0604020202020204" pitchFamily="34" charset="0"/>
                <a:cs typeface="Arial" panose="020B0604020202020204" pitchFamily="34" charset="0"/>
              </a:rPr>
              <a:t> View.</a:t>
            </a:r>
          </a:p>
        </p:txBody>
      </p:sp>
      <p:sp>
        <p:nvSpPr>
          <p:cNvPr id="5"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Perancangan</a:t>
            </a:r>
            <a:r>
              <a:rPr lang="en-US" sz="1800" dirty="0">
                <a:solidFill>
                  <a:srgbClr val="000000"/>
                </a:solidFill>
              </a:rPr>
              <a:t> Menu – Combination of Multiple Menus</a:t>
            </a:r>
          </a:p>
        </p:txBody>
      </p:sp>
    </p:spTree>
    <p:extLst>
      <p:ext uri="{BB962C8B-B14F-4D97-AF65-F5344CB8AC3E}">
        <p14:creationId xmlns:p14="http://schemas.microsoft.com/office/powerpoint/2010/main" val="3569000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067F-BCDA-5147-B553-74FF102B518C}"/>
              </a:ext>
            </a:extLst>
          </p:cNvPr>
          <p:cNvSpPr>
            <a:spLocks noGrp="1"/>
          </p:cNvSpPr>
          <p:nvPr>
            <p:ph type="title"/>
          </p:nvPr>
        </p:nvSpPr>
        <p:spPr/>
        <p:txBody>
          <a:bodyPr/>
          <a:lstStyle/>
          <a:p>
            <a:r>
              <a:rPr lang="en-US" sz="1800" dirty="0" err="1">
                <a:solidFill>
                  <a:schemeClr val="tx1"/>
                </a:solidFill>
              </a:rPr>
              <a:t>Contoh</a:t>
            </a:r>
            <a:r>
              <a:rPr lang="en-US" sz="1800" dirty="0">
                <a:solidFill>
                  <a:schemeClr val="tx1"/>
                </a:solidFill>
              </a:rPr>
              <a:t> </a:t>
            </a:r>
            <a:r>
              <a:rPr lang="en-US" sz="1800" dirty="0" err="1">
                <a:solidFill>
                  <a:schemeClr val="tx1"/>
                </a:solidFill>
              </a:rPr>
              <a:t>Perancangan</a:t>
            </a:r>
            <a:r>
              <a:rPr lang="en-US" sz="1800" dirty="0">
                <a:solidFill>
                  <a:schemeClr val="tx1"/>
                </a:solidFill>
              </a:rPr>
              <a:t> Combination Of Multiple Menus</a:t>
            </a:r>
          </a:p>
        </p:txBody>
      </p:sp>
      <p:pic>
        <p:nvPicPr>
          <p:cNvPr id="7174" name="Picture 6" descr="Hasil gambar untuk drop down menu html">
            <a:extLst>
              <a:ext uri="{FF2B5EF4-FFF2-40B4-BE49-F238E27FC236}">
                <a16:creationId xmlns:a16="http://schemas.microsoft.com/office/drawing/2014/main" id="{E36C61CD-9E43-354A-B23E-2169AA0161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650" y="1257300"/>
            <a:ext cx="71247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441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a:solidFill>
                  <a:srgbClr val="000000"/>
                </a:solidFill>
              </a:rPr>
              <a:t>Bootstrap								</a:t>
            </a:r>
            <a:r>
              <a:rPr lang="en-US" sz="1800">
                <a:solidFill>
                  <a:srgbClr val="000000"/>
                </a:solidFill>
              </a:rPr>
              <a:t>	</a:t>
            </a:r>
            <a:endParaRPr lang="en-US" sz="1800" dirty="0">
              <a:solidFill>
                <a:srgbClr val="000000"/>
              </a:solidFill>
            </a:endParaRPr>
          </a:p>
        </p:txBody>
      </p:sp>
      <p:sp>
        <p:nvSpPr>
          <p:cNvPr id="6" name="Content Placeholder 2">
            <a:extLst>
              <a:ext uri="{FF2B5EF4-FFF2-40B4-BE49-F238E27FC236}">
                <a16:creationId xmlns:a16="http://schemas.microsoft.com/office/drawing/2014/main" id="{B55BEE12-8E49-6344-AC31-D20B2F92141E}"/>
              </a:ext>
            </a:extLst>
          </p:cNvPr>
          <p:cNvSpPr>
            <a:spLocks noGrp="1"/>
          </p:cNvSpPr>
          <p:nvPr>
            <p:ph idx="1"/>
          </p:nvPr>
        </p:nvSpPr>
        <p:spPr>
          <a:xfrm>
            <a:off x="685800" y="1133568"/>
            <a:ext cx="8229600" cy="3004356"/>
          </a:xfrm>
        </p:spPr>
        <p:txBody>
          <a:bodyPr>
            <a:normAutofit fontScale="92500" lnSpcReduction="20000"/>
          </a:bodyPr>
          <a:lstStyle/>
          <a:p>
            <a:pPr algn="just">
              <a:spcAft>
                <a:spcPts val="900"/>
              </a:spcAft>
              <a:buFont typeface="Wingdings" panose="05000000000000000000" pitchFamily="2" charset="2"/>
              <a:buChar char="v"/>
            </a:pPr>
            <a:r>
              <a:rPr lang="id-ID" dirty="0">
                <a:latin typeface="Arial" panose="020B0604020202020204" pitchFamily="34" charset="0"/>
                <a:cs typeface="Arial" panose="020B0604020202020204" pitchFamily="34" charset="0"/>
              </a:rPr>
              <a:t>Bootstrap adalah framework CSS untuk memb</a:t>
            </a:r>
            <a:r>
              <a:rPr lang="en-US" dirty="0" err="1">
                <a:latin typeface="Arial" panose="020B0604020202020204" pitchFamily="34" charset="0"/>
                <a:cs typeface="Arial" panose="020B0604020202020204" pitchFamily="34" charset="0"/>
              </a:rPr>
              <a:t>ua</a:t>
            </a:r>
            <a:r>
              <a:rPr lang="id-ID" dirty="0">
                <a:latin typeface="Arial" panose="020B0604020202020204" pitchFamily="34" charset="0"/>
                <a:cs typeface="Arial" panose="020B0604020202020204" pitchFamily="34" charset="0"/>
              </a:rPr>
              <a:t>t tampilan web. Bootstrap meny</a:t>
            </a:r>
            <a:r>
              <a:rPr lang="en-US" dirty="0">
                <a:latin typeface="Arial" panose="020B0604020202020204" pitchFamily="34" charset="0"/>
                <a:cs typeface="Arial" panose="020B0604020202020204" pitchFamily="34" charset="0"/>
              </a:rPr>
              <a:t>e</a:t>
            </a:r>
            <a:r>
              <a:rPr lang="id-ID" dirty="0">
                <a:latin typeface="Arial" panose="020B0604020202020204" pitchFamily="34" charset="0"/>
                <a:cs typeface="Arial" panose="020B0604020202020204" pitchFamily="34" charset="0"/>
              </a:rPr>
              <a:t>diakan </a:t>
            </a:r>
            <a:r>
              <a:rPr lang="id-ID" i="1" dirty="0">
                <a:latin typeface="Arial" panose="020B0604020202020204" pitchFamily="34" charset="0"/>
                <a:cs typeface="Arial" panose="020B0604020202020204" pitchFamily="34" charset="0"/>
              </a:rPr>
              <a:t>class</a:t>
            </a:r>
            <a:r>
              <a:rPr lang="id-ID" dirty="0">
                <a:latin typeface="Arial" panose="020B0604020202020204" pitchFamily="34" charset="0"/>
                <a:cs typeface="Arial" panose="020B0604020202020204" pitchFamily="34" charset="0"/>
              </a:rPr>
              <a:t> dan komponen yang siap dipakai, sehingga tidak perlu menulis kode CSS dari nol.</a:t>
            </a:r>
          </a:p>
          <a:p>
            <a:pPr algn="just">
              <a:spcAft>
                <a:spcPts val="900"/>
              </a:spcAft>
              <a:buFont typeface="Wingdings" panose="05000000000000000000" pitchFamily="2" charset="2"/>
              <a:buChar char="v"/>
            </a:pPr>
            <a:r>
              <a:rPr lang="id-ID" dirty="0">
                <a:latin typeface="Arial" panose="020B0604020202020204" pitchFamily="34" charset="0"/>
                <a:cs typeface="Arial" panose="020B0604020202020204" pitchFamily="34" charset="0"/>
              </a:rPr>
              <a:t>Bootstrap awalnya dikembangkan oleh developer Twitter, lalu dibuat open source agar semua orang dapat berkontribusi di dalamnya.</a:t>
            </a:r>
            <a:endParaRPr lang="en-US" dirty="0">
              <a:latin typeface="Arial" panose="020B0604020202020204" pitchFamily="34" charset="0"/>
              <a:cs typeface="Arial" panose="020B0604020202020204" pitchFamily="34" charset="0"/>
            </a:endParaRPr>
          </a:p>
          <a:p>
            <a:pPr algn="just">
              <a:spcAft>
                <a:spcPts val="900"/>
              </a:spcAft>
              <a:buFont typeface="Wingdings" panose="05000000000000000000" pitchFamily="2" charset="2"/>
              <a:buChar char="v"/>
            </a:pPr>
            <a:r>
              <a:rPr lang="en-US" dirty="0" err="1">
                <a:latin typeface="Arial" panose="020B0604020202020204" pitchFamily="34" charset="0"/>
                <a:cs typeface="Arial" panose="020B0604020202020204" pitchFamily="34" charset="0"/>
              </a:rPr>
              <a:t>Contoh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fungsi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menggunakan</a:t>
            </a:r>
            <a:r>
              <a:rPr lang="en-US" dirty="0">
                <a:latin typeface="Arial" panose="020B0604020202020204" pitchFamily="34" charset="0"/>
                <a:cs typeface="Arial" panose="020B0604020202020204" pitchFamily="34" charset="0"/>
              </a:rPr>
              <a:t> Bootstrap </a:t>
            </a:r>
            <a:r>
              <a:rPr lang="en-US" dirty="0" err="1">
                <a:latin typeface="Arial" panose="020B0604020202020204" pitchFamily="34" charset="0"/>
                <a:cs typeface="Arial" panose="020B0604020202020204" pitchFamily="34" charset="0"/>
              </a:rPr>
              <a:t>adalah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halaman</a:t>
            </a:r>
            <a:r>
              <a:rPr lang="en-US" dirty="0">
                <a:latin typeface="Arial" panose="020B0604020202020204" pitchFamily="34" charset="0"/>
                <a:cs typeface="Arial" panose="020B0604020202020204" pitchFamily="34" charset="0"/>
              </a:rPr>
              <a:t> website yang responsive </a:t>
            </a:r>
            <a:r>
              <a:rPr lang="en-US" dirty="0" err="1">
                <a:latin typeface="Arial" panose="020B0604020202020204" pitchFamily="34" charset="0"/>
                <a:cs typeface="Arial" panose="020B0604020202020204" pitchFamily="34" charset="0"/>
              </a:rPr>
              <a:t>terhadap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layar</a:t>
            </a:r>
            <a:r>
              <a:rPr lang="en-US" dirty="0">
                <a:latin typeface="Arial" panose="020B0604020202020204" pitchFamily="34" charset="0"/>
                <a:cs typeface="Arial" panose="020B0604020202020204" pitchFamily="34" charset="0"/>
              </a:rPr>
              <a:t> device.</a:t>
            </a:r>
          </a:p>
          <a:p>
            <a:pPr algn="just">
              <a:spcAft>
                <a:spcPts val="900"/>
              </a:spcAft>
              <a:buFont typeface="Wingdings" panose="05000000000000000000" pitchFamily="2" charset="2"/>
              <a:buChar char="v"/>
            </a:pPr>
            <a:r>
              <a:rPr lang="en-US" dirty="0" err="1">
                <a:latin typeface="Arial" panose="020B0604020202020204" pitchFamily="34" charset="0"/>
                <a:cs typeface="Arial" panose="020B0604020202020204" pitchFamily="34" charset="0"/>
              </a:rPr>
              <a:t>Bila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ukuran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layar</a:t>
            </a:r>
            <a:r>
              <a:rPr lang="en-US" dirty="0">
                <a:latin typeface="Arial" panose="020B0604020202020204" pitchFamily="34" charset="0"/>
                <a:cs typeface="Arial" panose="020B0604020202020204" pitchFamily="34" charset="0"/>
              </a:rPr>
              <a:t> device </a:t>
            </a:r>
            <a:r>
              <a:rPr lang="en-US" dirty="0" err="1">
                <a:latin typeface="Arial" panose="020B0604020202020204" pitchFamily="34" charset="0"/>
                <a:cs typeface="Arial" panose="020B0604020202020204" pitchFamily="34" charset="0"/>
              </a:rPr>
              <a:t>lebih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kecil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maka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halaman</a:t>
            </a:r>
            <a:r>
              <a:rPr lang="en-US" dirty="0">
                <a:latin typeface="Arial" panose="020B0604020202020204" pitchFamily="34" charset="0"/>
                <a:cs typeface="Arial" panose="020B0604020202020204" pitchFamily="34" charset="0"/>
              </a:rPr>
              <a:t> website </a:t>
            </a:r>
            <a:r>
              <a:rPr lang="en-US" dirty="0" err="1">
                <a:latin typeface="Arial" panose="020B0604020202020204" pitchFamily="34" charset="0"/>
                <a:cs typeface="Arial" panose="020B0604020202020204" pitchFamily="34" charset="0"/>
              </a:rPr>
              <a:t>akan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menyesuaikan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begitu</a:t>
            </a:r>
            <a:r>
              <a:rPr lang="en-US" dirty="0">
                <a:latin typeface="Arial" panose="020B0604020202020204" pitchFamily="34" charset="0"/>
                <a:cs typeface="Arial" panose="020B0604020202020204" pitchFamily="34" charset="0"/>
              </a:rPr>
              <a:t> pula </a:t>
            </a:r>
            <a:r>
              <a:rPr lang="en-US" dirty="0" err="1">
                <a:latin typeface="Arial" panose="020B0604020202020204" pitchFamily="34" charset="0"/>
                <a:cs typeface="Arial" panose="020B0604020202020204" pitchFamily="34" charset="0"/>
              </a:rPr>
              <a:t>terhadap</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ukuran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layar</a:t>
            </a:r>
            <a:r>
              <a:rPr lang="en-US" dirty="0">
                <a:latin typeface="Arial" panose="020B0604020202020204" pitchFamily="34" charset="0"/>
                <a:cs typeface="Arial" panose="020B0604020202020204" pitchFamily="34" charset="0"/>
              </a:rPr>
              <a:t> yang </a:t>
            </a:r>
            <a:r>
              <a:rPr lang="en-US" dirty="0" err="1">
                <a:latin typeface="Arial" panose="020B0604020202020204" pitchFamily="34" charset="0"/>
                <a:cs typeface="Arial" panose="020B0604020202020204" pitchFamily="34" charset="0"/>
              </a:rPr>
              <a:t>lebih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besar</a:t>
            </a:r>
            <a:r>
              <a:rPr lang="en-US" dirty="0">
                <a:latin typeface="Arial" panose="020B0604020202020204" pitchFamily="34" charset="0"/>
                <a:cs typeface="Arial" panose="020B0604020202020204" pitchFamily="34" charset="0"/>
              </a:rPr>
              <a:t>. </a:t>
            </a:r>
            <a:endParaRPr lang="id-ID"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D70263-D02B-488A-A0D0-74880560EAFC}"/>
              </a:ext>
            </a:extLst>
          </p:cNvPr>
          <p:cNvSpPr txBox="1"/>
          <p:nvPr/>
        </p:nvSpPr>
        <p:spPr>
          <a:xfrm>
            <a:off x="607790" y="4238737"/>
            <a:ext cx="5238582" cy="253916"/>
          </a:xfrm>
          <a:prstGeom prst="rect">
            <a:avLst/>
          </a:prstGeom>
          <a:noFill/>
        </p:spPr>
        <p:txBody>
          <a:bodyPr wrap="square" rtlCol="0">
            <a:spAutoFit/>
          </a:bodyPr>
          <a:lstStyle/>
          <a:p>
            <a:r>
              <a:rPr lang="en-US" sz="1050">
                <a:solidFill>
                  <a:srgbClr val="FF0000"/>
                </a:solidFill>
              </a:rPr>
              <a:t>Referensi video : https://www.youtube.com/watch?v=tvVO6Lnk5J0</a:t>
            </a:r>
          </a:p>
        </p:txBody>
      </p:sp>
    </p:spTree>
    <p:extLst>
      <p:ext uri="{BB962C8B-B14F-4D97-AF65-F5344CB8AC3E}">
        <p14:creationId xmlns:p14="http://schemas.microsoft.com/office/powerpoint/2010/main" val="41141940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028699"/>
            <a:ext cx="4600854" cy="408924"/>
          </a:xfrm>
        </p:spPr>
        <p:txBody>
          <a:bodyPr>
            <a:normAutofit fontScale="85000" lnSpcReduction="20000"/>
          </a:bodyPr>
          <a:lstStyle/>
          <a:p>
            <a:pPr marL="385763" indent="-385763">
              <a:buFont typeface="+mj-lt"/>
              <a:buAutoNum type="arabicPeriod"/>
            </a:pPr>
            <a:r>
              <a:rPr lang="en-US" dirty="0" err="1">
                <a:latin typeface="Arial" panose="020B0604020202020204" pitchFamily="34" charset="0"/>
                <a:cs typeface="Arial" panose="020B0604020202020204" pitchFamily="34" charset="0"/>
              </a:rPr>
              <a:t>Membuat</a:t>
            </a:r>
            <a:r>
              <a:rPr lang="en-US" dirty="0">
                <a:latin typeface="Arial" panose="020B0604020202020204" pitchFamily="34" charset="0"/>
                <a:cs typeface="Arial" panose="020B0604020202020204" pitchFamily="34" charset="0"/>
              </a:rPr>
              <a:t> folder </a:t>
            </a:r>
            <a:r>
              <a:rPr lang="en-US" dirty="0" err="1">
                <a:latin typeface="Arial" panose="020B0604020202020204" pitchFamily="34" charset="0"/>
                <a:cs typeface="Arial" panose="020B0604020202020204" pitchFamily="34" charset="0"/>
              </a:rPr>
              <a:t>bootrstrap</a:t>
            </a:r>
            <a:endParaRPr lang="id-ID" dirty="0">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a:solidFill>
                  <a:srgbClr val="000000"/>
                </a:solidFill>
              </a:rPr>
              <a:t>Cara </a:t>
            </a:r>
            <a:r>
              <a:rPr lang="en-US" sz="1800" dirty="0" err="1">
                <a:solidFill>
                  <a:srgbClr val="000000"/>
                </a:solidFill>
              </a:rPr>
              <a:t>Menggunakan</a:t>
            </a:r>
            <a:r>
              <a:rPr lang="en-US" sz="1800" dirty="0">
                <a:solidFill>
                  <a:srgbClr val="000000"/>
                </a:solidFill>
              </a:rPr>
              <a:t> Bootstrap				</a:t>
            </a:r>
            <a:r>
              <a:rPr lang="en-US" sz="1800">
                <a:solidFill>
                  <a:srgbClr val="000000"/>
                </a:solidFill>
              </a:rPr>
              <a:t>	</a:t>
            </a:r>
            <a:endParaRPr lang="en-US" sz="1800" dirty="0">
              <a:solidFill>
                <a:srgbClr val="000000"/>
              </a:solidFill>
            </a:endParaRPr>
          </a:p>
        </p:txBody>
      </p:sp>
      <p:pic>
        <p:nvPicPr>
          <p:cNvPr id="5" name="Picture 4"/>
          <p:cNvPicPr>
            <a:picLocks noChangeAspect="1"/>
          </p:cNvPicPr>
          <p:nvPr/>
        </p:nvPicPr>
        <p:blipFill>
          <a:blip r:embed="rId3"/>
          <a:stretch>
            <a:fillRect/>
          </a:stretch>
        </p:blipFill>
        <p:spPr>
          <a:xfrm>
            <a:off x="685800" y="1437624"/>
            <a:ext cx="4966320" cy="2816719"/>
          </a:xfrm>
          <a:prstGeom prst="rect">
            <a:avLst/>
          </a:prstGeom>
        </p:spPr>
      </p:pic>
    </p:spTree>
    <p:extLst>
      <p:ext uri="{BB962C8B-B14F-4D97-AF65-F5344CB8AC3E}">
        <p14:creationId xmlns:p14="http://schemas.microsoft.com/office/powerpoint/2010/main" val="584130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a:solidFill>
                  <a:srgbClr val="000000"/>
                </a:solidFill>
              </a:rPr>
              <a:t>Cara </a:t>
            </a:r>
            <a:r>
              <a:rPr lang="en-US" sz="1800" dirty="0" err="1">
                <a:solidFill>
                  <a:srgbClr val="000000"/>
                </a:solidFill>
              </a:rPr>
              <a:t>Menggunakan</a:t>
            </a:r>
            <a:r>
              <a:rPr lang="en-US" sz="1800" dirty="0">
                <a:solidFill>
                  <a:srgbClr val="000000"/>
                </a:solidFill>
              </a:rPr>
              <a:t> Bootstrap				</a:t>
            </a:r>
            <a:r>
              <a:rPr lang="en-US" sz="1800">
                <a:solidFill>
                  <a:srgbClr val="000000"/>
                </a:solidFill>
              </a:rPr>
              <a:t>	</a:t>
            </a:r>
            <a:endParaRPr lang="en-US" sz="1800" dirty="0">
              <a:solidFill>
                <a:srgbClr val="000000"/>
              </a:solidFill>
            </a:endParaRPr>
          </a:p>
        </p:txBody>
      </p:sp>
      <p:sp>
        <p:nvSpPr>
          <p:cNvPr id="6" name="Content Placeholder 2"/>
          <p:cNvSpPr>
            <a:spLocks noGrp="1"/>
          </p:cNvSpPr>
          <p:nvPr>
            <p:ph idx="1"/>
          </p:nvPr>
        </p:nvSpPr>
        <p:spPr>
          <a:xfrm>
            <a:off x="685800" y="1028699"/>
            <a:ext cx="8314692" cy="570943"/>
          </a:xfrm>
        </p:spPr>
        <p:txBody>
          <a:bodyPr>
            <a:normAutofit fontScale="85000" lnSpcReduction="10000"/>
          </a:bodyPr>
          <a:lstStyle/>
          <a:p>
            <a:pPr marL="385763" indent="-385763">
              <a:buFont typeface="+mj-lt"/>
              <a:buAutoNum type="arabicPeriod" startAt="2"/>
            </a:pPr>
            <a:r>
              <a:rPr lang="en-US" dirty="0">
                <a:latin typeface="Arial" panose="020B0604020202020204" pitchFamily="34" charset="0"/>
                <a:cs typeface="Arial" panose="020B0604020202020204" pitchFamily="34" charset="0"/>
              </a:rPr>
              <a:t>Download file Bootstrap di </a:t>
            </a:r>
            <a:r>
              <a:rPr lang="id-ID" dirty="0">
                <a:latin typeface="Arial" panose="020B0604020202020204" pitchFamily="34" charset="0"/>
                <a:cs typeface="Arial" panose="020B0604020202020204" pitchFamily="34" charset="0"/>
                <a:hlinkClick r:id="rId2"/>
              </a:rPr>
              <a:t>https://getbootstrap.com/docs/4.3/getting-started/download/</a:t>
            </a:r>
            <a:endParaRPr lang="id-ID" dirty="0">
              <a:latin typeface="Arial" panose="020B0604020202020204" pitchFamily="34" charset="0"/>
              <a:cs typeface="Arial" panose="020B0604020202020204" pitchFamily="34" charset="0"/>
            </a:endParaRPr>
          </a:p>
        </p:txBody>
      </p:sp>
      <p:pic>
        <p:nvPicPr>
          <p:cNvPr id="7" name="Picture 6"/>
          <p:cNvPicPr>
            <a:picLocks noChangeAspect="1"/>
          </p:cNvPicPr>
          <p:nvPr/>
        </p:nvPicPr>
        <p:blipFill rotWithShape="1">
          <a:blip r:embed="rId3"/>
          <a:srcRect t="10453" b="5876"/>
          <a:stretch/>
        </p:blipFill>
        <p:spPr>
          <a:xfrm>
            <a:off x="683568" y="1646362"/>
            <a:ext cx="7018548" cy="3301652"/>
          </a:xfrm>
          <a:prstGeom prst="rect">
            <a:avLst/>
          </a:prstGeom>
        </p:spPr>
      </p:pic>
      <p:sp>
        <p:nvSpPr>
          <p:cNvPr id="8" name="Rectangle 7"/>
          <p:cNvSpPr/>
          <p:nvPr/>
        </p:nvSpPr>
        <p:spPr>
          <a:xfrm>
            <a:off x="1925706" y="3705876"/>
            <a:ext cx="864096" cy="378042"/>
          </a:xfrm>
          <a:prstGeom prst="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id-ID" sz="1050">
              <a:solidFill>
                <a:srgbClr val="212121"/>
              </a:solidFill>
            </a:endParaRPr>
          </a:p>
        </p:txBody>
      </p:sp>
    </p:spTree>
    <p:extLst>
      <p:ext uri="{BB962C8B-B14F-4D97-AF65-F5344CB8AC3E}">
        <p14:creationId xmlns:p14="http://schemas.microsoft.com/office/powerpoint/2010/main" val="118385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a:solidFill>
                  <a:srgbClr val="000000"/>
                </a:solidFill>
              </a:rPr>
              <a:t>Cara </a:t>
            </a:r>
            <a:r>
              <a:rPr lang="en-US" sz="1800" dirty="0" err="1">
                <a:solidFill>
                  <a:srgbClr val="000000"/>
                </a:solidFill>
              </a:rPr>
              <a:t>Menggunakan</a:t>
            </a:r>
            <a:r>
              <a:rPr lang="en-US" sz="1800" dirty="0">
                <a:solidFill>
                  <a:srgbClr val="000000"/>
                </a:solidFill>
              </a:rPr>
              <a:t> Bootstrap				</a:t>
            </a:r>
            <a:r>
              <a:rPr lang="en-US" sz="1800">
                <a:solidFill>
                  <a:srgbClr val="000000"/>
                </a:solidFill>
              </a:rPr>
              <a:t>	</a:t>
            </a:r>
            <a:endParaRPr lang="en-US" sz="1800" dirty="0">
              <a:solidFill>
                <a:srgbClr val="000000"/>
              </a:solidFill>
            </a:endParaRPr>
          </a:p>
        </p:txBody>
      </p:sp>
      <p:sp>
        <p:nvSpPr>
          <p:cNvPr id="5" name="Content Placeholder 2"/>
          <p:cNvSpPr>
            <a:spLocks noGrp="1"/>
          </p:cNvSpPr>
          <p:nvPr>
            <p:ph idx="1"/>
          </p:nvPr>
        </p:nvSpPr>
        <p:spPr>
          <a:xfrm>
            <a:off x="685800" y="1028699"/>
            <a:ext cx="8314692" cy="300914"/>
          </a:xfrm>
        </p:spPr>
        <p:txBody>
          <a:bodyPr>
            <a:normAutofit fontScale="40000" lnSpcReduction="20000"/>
          </a:bodyPr>
          <a:lstStyle/>
          <a:p>
            <a:pPr marL="385763" indent="-385763">
              <a:buFont typeface="+mj-lt"/>
              <a:buAutoNum type="arabicPeriod" startAt="3"/>
            </a:pPr>
            <a:r>
              <a:rPr lang="en-US" dirty="0" err="1">
                <a:latin typeface="Arial" panose="020B0604020202020204" pitchFamily="34" charset="0"/>
                <a:cs typeface="Arial" panose="020B0604020202020204" pitchFamily="34" charset="0"/>
              </a:rPr>
              <a:t>Ekstrak</a:t>
            </a:r>
            <a:r>
              <a:rPr lang="en-US" dirty="0">
                <a:latin typeface="Arial" panose="020B0604020202020204" pitchFamily="34" charset="0"/>
                <a:cs typeface="Arial" panose="020B0604020202020204" pitchFamily="34" charset="0"/>
              </a:rPr>
              <a:t> file Bootstrap yang </a:t>
            </a:r>
            <a:r>
              <a:rPr lang="en-US" dirty="0" err="1">
                <a:latin typeface="Arial" panose="020B0604020202020204" pitchFamily="34" charset="0"/>
                <a:cs typeface="Arial" panose="020B0604020202020204" pitchFamily="34" charset="0"/>
              </a:rPr>
              <a:t>sudah</a:t>
            </a:r>
            <a:r>
              <a:rPr lang="en-US" dirty="0">
                <a:latin typeface="Arial" panose="020B0604020202020204" pitchFamily="34" charset="0"/>
                <a:cs typeface="Arial" panose="020B0604020202020204" pitchFamily="34" charset="0"/>
              </a:rPr>
              <a:t> di download </a:t>
            </a:r>
            <a:r>
              <a:rPr lang="en-US" dirty="0" err="1">
                <a:latin typeface="Arial" panose="020B0604020202020204" pitchFamily="34" charset="0"/>
                <a:cs typeface="Arial" panose="020B0604020202020204" pitchFamily="34" charset="0"/>
              </a:rPr>
              <a:t>ke</a:t>
            </a:r>
            <a:r>
              <a:rPr lang="en-US" dirty="0">
                <a:latin typeface="Arial" panose="020B0604020202020204" pitchFamily="34" charset="0"/>
                <a:cs typeface="Arial" panose="020B0604020202020204" pitchFamily="34" charset="0"/>
              </a:rPr>
              <a:t> folder yang </a:t>
            </a:r>
            <a:r>
              <a:rPr lang="en-US" dirty="0" err="1">
                <a:latin typeface="Arial" panose="020B0604020202020204" pitchFamily="34" charset="0"/>
                <a:cs typeface="Arial" panose="020B0604020202020204" pitchFamily="34" charset="0"/>
              </a:rPr>
              <a:t>telah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dibuat</a:t>
            </a:r>
            <a:r>
              <a:rPr lang="en-US" dirty="0">
                <a:latin typeface="Arial" panose="020B0604020202020204" pitchFamily="34" charset="0"/>
                <a:cs typeface="Arial" panose="020B0604020202020204" pitchFamily="34" charset="0"/>
              </a:rPr>
              <a:t>.</a:t>
            </a:r>
            <a:endParaRPr lang="id-ID"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685800" y="1491631"/>
            <a:ext cx="5813781" cy="2106233"/>
          </a:xfrm>
          <a:prstGeom prst="rect">
            <a:avLst/>
          </a:prstGeom>
        </p:spPr>
      </p:pic>
    </p:spTree>
    <p:extLst>
      <p:ext uri="{BB962C8B-B14F-4D97-AF65-F5344CB8AC3E}">
        <p14:creationId xmlns:p14="http://schemas.microsoft.com/office/powerpoint/2010/main" val="535375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ctrTitle"/>
          </p:nvPr>
        </p:nvSpPr>
        <p:spPr>
          <a:xfrm>
            <a:off x="171652" y="598775"/>
            <a:ext cx="2258400" cy="36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id" sz="2520">
                <a:solidFill>
                  <a:srgbClr val="0F3570"/>
                </a:solidFill>
                <a:latin typeface="Bebas Neue"/>
                <a:ea typeface="Bebas Neue"/>
                <a:cs typeface="Bebas Neue"/>
                <a:sym typeface="Bebas Neue"/>
              </a:rPr>
              <a:t>Profil Pengajar</a:t>
            </a:r>
            <a:endParaRPr sz="2520">
              <a:solidFill>
                <a:srgbClr val="0F3570"/>
              </a:solidFill>
              <a:latin typeface="Bebas Neue"/>
              <a:ea typeface="Bebas Neue"/>
              <a:cs typeface="Bebas Neue"/>
              <a:sym typeface="Bebas Neue"/>
            </a:endParaRPr>
          </a:p>
        </p:txBody>
      </p:sp>
      <p:sp>
        <p:nvSpPr>
          <p:cNvPr id="108" name="Google Shape;108;p26"/>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6"/>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10" name="Google Shape;110;p26"/>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11" name="Google Shape;111;p26"/>
          <p:cNvSpPr/>
          <p:nvPr/>
        </p:nvSpPr>
        <p:spPr>
          <a:xfrm>
            <a:off x="278600" y="910700"/>
            <a:ext cx="1686900" cy="2113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6"/>
          <p:cNvSpPr txBox="1"/>
          <p:nvPr/>
        </p:nvSpPr>
        <p:spPr>
          <a:xfrm>
            <a:off x="633500" y="1731875"/>
            <a:ext cx="977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900"/>
              <a:t>Photo Pengajar</a:t>
            </a:r>
            <a:endParaRPr sz="900"/>
          </a:p>
        </p:txBody>
      </p:sp>
      <p:sp>
        <p:nvSpPr>
          <p:cNvPr id="113" name="Google Shape;113;p26"/>
          <p:cNvSpPr txBox="1"/>
          <p:nvPr/>
        </p:nvSpPr>
        <p:spPr>
          <a:xfrm>
            <a:off x="2138525" y="800125"/>
            <a:ext cx="54798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14" name="Google Shape;114;p26"/>
          <p:cNvSpPr txBox="1"/>
          <p:nvPr/>
        </p:nvSpPr>
        <p:spPr>
          <a:xfrm>
            <a:off x="197750" y="3145100"/>
            <a:ext cx="54798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Tree>
    <p:extLst>
      <p:ext uri="{BB962C8B-B14F-4D97-AF65-F5344CB8AC3E}">
        <p14:creationId xmlns:p14="http://schemas.microsoft.com/office/powerpoint/2010/main" val="2178070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a:solidFill>
                  <a:srgbClr val="000000"/>
                </a:solidFill>
              </a:rPr>
              <a:t>Cara </a:t>
            </a:r>
            <a:r>
              <a:rPr lang="en-US" sz="1800" dirty="0" err="1">
                <a:solidFill>
                  <a:srgbClr val="000000"/>
                </a:solidFill>
              </a:rPr>
              <a:t>Menggunakan</a:t>
            </a:r>
            <a:r>
              <a:rPr lang="en-US" sz="1800" dirty="0">
                <a:solidFill>
                  <a:srgbClr val="000000"/>
                </a:solidFill>
              </a:rPr>
              <a:t> Bootstrap				</a:t>
            </a:r>
            <a:r>
              <a:rPr lang="en-US" sz="1800">
                <a:solidFill>
                  <a:srgbClr val="000000"/>
                </a:solidFill>
              </a:rPr>
              <a:t>	</a:t>
            </a:r>
            <a:endParaRPr lang="en-US" sz="1800" dirty="0">
              <a:solidFill>
                <a:srgbClr val="000000"/>
              </a:solidFill>
            </a:endParaRPr>
          </a:p>
        </p:txBody>
      </p:sp>
      <p:sp>
        <p:nvSpPr>
          <p:cNvPr id="7" name="Content Placeholder 2"/>
          <p:cNvSpPr>
            <a:spLocks noGrp="1"/>
          </p:cNvSpPr>
          <p:nvPr>
            <p:ph idx="1"/>
          </p:nvPr>
        </p:nvSpPr>
        <p:spPr>
          <a:xfrm>
            <a:off x="685800" y="1101271"/>
            <a:ext cx="8314692" cy="300914"/>
          </a:xfrm>
        </p:spPr>
        <p:txBody>
          <a:bodyPr>
            <a:normAutofit fontScale="40000" lnSpcReduction="20000"/>
          </a:bodyPr>
          <a:lstStyle/>
          <a:p>
            <a:pPr marL="385763" indent="-385763">
              <a:buFont typeface="+mj-lt"/>
              <a:buAutoNum type="arabicPeriod" startAt="4"/>
            </a:pPr>
            <a:r>
              <a:rPr lang="en-US" dirty="0" err="1">
                <a:latin typeface="Arial" panose="020B0604020202020204" pitchFamily="34" charset="0"/>
                <a:cs typeface="Arial" panose="020B0604020202020204" pitchFamily="34" charset="0"/>
              </a:rPr>
              <a:t>Buka</a:t>
            </a:r>
            <a:r>
              <a:rPr lang="en-US" dirty="0">
                <a:latin typeface="Arial" panose="020B0604020202020204" pitchFamily="34" charset="0"/>
                <a:cs typeface="Arial" panose="020B0604020202020204" pitchFamily="34" charset="0"/>
              </a:rPr>
              <a:t> Text Editor, </a:t>
            </a:r>
            <a:r>
              <a:rPr lang="en-US" dirty="0" err="1">
                <a:latin typeface="Arial" panose="020B0604020202020204" pitchFamily="34" charset="0"/>
                <a:cs typeface="Arial" panose="020B0604020202020204" pitchFamily="34" charset="0"/>
              </a:rPr>
              <a:t>ketikan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perintah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kode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seperti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berikut</a:t>
            </a:r>
            <a:r>
              <a:rPr lang="en-US" dirty="0">
                <a:latin typeface="Arial" panose="020B0604020202020204" pitchFamily="34" charset="0"/>
                <a:cs typeface="Arial" panose="020B0604020202020204" pitchFamily="34" charset="0"/>
              </a:rPr>
              <a:t>.</a:t>
            </a:r>
            <a:endParaRPr lang="id-ID"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a:stretch>
            <a:fillRect/>
          </a:stretch>
        </p:blipFill>
        <p:spPr>
          <a:xfrm>
            <a:off x="997858" y="1325578"/>
            <a:ext cx="6301553" cy="3817922"/>
          </a:xfrm>
          <a:prstGeom prst="rect">
            <a:avLst/>
          </a:prstGeom>
        </p:spPr>
      </p:pic>
    </p:spTree>
    <p:extLst>
      <p:ext uri="{BB962C8B-B14F-4D97-AF65-F5344CB8AC3E}">
        <p14:creationId xmlns:p14="http://schemas.microsoft.com/office/powerpoint/2010/main" val="3318296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a:solidFill>
                  <a:srgbClr val="000000"/>
                </a:solidFill>
              </a:rPr>
              <a:t>Cara </a:t>
            </a:r>
            <a:r>
              <a:rPr lang="en-US" sz="1800" dirty="0" err="1">
                <a:solidFill>
                  <a:srgbClr val="000000"/>
                </a:solidFill>
              </a:rPr>
              <a:t>Menggunakan</a:t>
            </a:r>
            <a:r>
              <a:rPr lang="en-US" sz="1800" dirty="0">
                <a:solidFill>
                  <a:srgbClr val="000000"/>
                </a:solidFill>
              </a:rPr>
              <a:t> Bootstrap				</a:t>
            </a:r>
            <a:r>
              <a:rPr lang="en-US" sz="1800">
                <a:solidFill>
                  <a:srgbClr val="000000"/>
                </a:solidFill>
              </a:rPr>
              <a:t>	</a:t>
            </a:r>
            <a:endParaRPr lang="en-US" sz="1800" dirty="0">
              <a:solidFill>
                <a:srgbClr val="000000"/>
              </a:solidFill>
            </a:endParaRPr>
          </a:p>
        </p:txBody>
      </p:sp>
      <p:sp>
        <p:nvSpPr>
          <p:cNvPr id="5" name="Content Placeholder 2"/>
          <p:cNvSpPr>
            <a:spLocks noGrp="1"/>
          </p:cNvSpPr>
          <p:nvPr>
            <p:ph idx="1"/>
          </p:nvPr>
        </p:nvSpPr>
        <p:spPr>
          <a:xfrm>
            <a:off x="685800" y="1136711"/>
            <a:ext cx="8314692" cy="300914"/>
          </a:xfrm>
        </p:spPr>
        <p:txBody>
          <a:bodyPr>
            <a:normAutofit fontScale="40000" lnSpcReduction="20000"/>
          </a:bodyPr>
          <a:lstStyle/>
          <a:p>
            <a:pPr marL="385763" indent="-385763">
              <a:buFont typeface="+mj-lt"/>
              <a:buAutoNum type="arabicPeriod" startAt="5"/>
            </a:pPr>
            <a:r>
              <a:rPr lang="en-US" dirty="0">
                <a:latin typeface="Arial" panose="020B0604020202020204" pitchFamily="34" charset="0"/>
                <a:cs typeface="Arial" panose="020B0604020202020204" pitchFamily="34" charset="0"/>
              </a:rPr>
              <a:t>Save file code HTML </a:t>
            </a:r>
            <a:r>
              <a:rPr lang="en-US" dirty="0" err="1">
                <a:latin typeface="Arial" panose="020B0604020202020204" pitchFamily="34" charset="0"/>
                <a:cs typeface="Arial" panose="020B0604020202020204" pitchFamily="34" charset="0"/>
              </a:rPr>
              <a:t>tersebut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didalam</a:t>
            </a:r>
            <a:r>
              <a:rPr lang="en-US" dirty="0">
                <a:latin typeface="Arial" panose="020B0604020202020204" pitchFamily="34" charset="0"/>
                <a:cs typeface="Arial" panose="020B0604020202020204" pitchFamily="34" charset="0"/>
              </a:rPr>
              <a:t> folder yang </a:t>
            </a:r>
            <a:r>
              <a:rPr lang="en-US" dirty="0" err="1">
                <a:latin typeface="Arial" panose="020B0604020202020204" pitchFamily="34" charset="0"/>
                <a:cs typeface="Arial" panose="020B0604020202020204" pitchFamily="34" charset="0"/>
              </a:rPr>
              <a:t>telah</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dibuat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sebelumnya</a:t>
            </a:r>
            <a:r>
              <a:rPr lang="en-US" dirty="0">
                <a:latin typeface="Arial" panose="020B0604020202020204" pitchFamily="34" charset="0"/>
                <a:cs typeface="Arial" panose="020B0604020202020204" pitchFamily="34" charset="0"/>
              </a:rPr>
              <a:t>.</a:t>
            </a:r>
            <a:endParaRPr lang="id-ID" dirty="0">
              <a:latin typeface="Arial" panose="020B0604020202020204" pitchFamily="34" charset="0"/>
              <a:cs typeface="Arial" panose="020B0604020202020204" pitchFamily="34" charset="0"/>
            </a:endParaRPr>
          </a:p>
        </p:txBody>
      </p:sp>
      <p:pic>
        <p:nvPicPr>
          <p:cNvPr id="6" name="Picture 5"/>
          <p:cNvPicPr>
            <a:picLocks noChangeAspect="1"/>
          </p:cNvPicPr>
          <p:nvPr/>
        </p:nvPicPr>
        <p:blipFill>
          <a:blip r:embed="rId2"/>
          <a:stretch>
            <a:fillRect/>
          </a:stretch>
        </p:blipFill>
        <p:spPr>
          <a:xfrm>
            <a:off x="686616" y="1437625"/>
            <a:ext cx="5676541" cy="1944215"/>
          </a:xfrm>
          <a:prstGeom prst="rect">
            <a:avLst/>
          </a:prstGeom>
        </p:spPr>
      </p:pic>
    </p:spTree>
    <p:extLst>
      <p:ext uri="{BB962C8B-B14F-4D97-AF65-F5344CB8AC3E}">
        <p14:creationId xmlns:p14="http://schemas.microsoft.com/office/powerpoint/2010/main" val="1956938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FF0B3A-3C8E-5C4F-92F2-BF6A61DB71A7}"/>
              </a:ext>
            </a:extLst>
          </p:cNvPr>
          <p:cNvSpPr>
            <a:spLocks noGrp="1"/>
          </p:cNvSpPr>
          <p:nvPr>
            <p:ph idx="1"/>
          </p:nvPr>
        </p:nvSpPr>
        <p:spPr>
          <a:xfrm>
            <a:off x="4572000" y="977960"/>
            <a:ext cx="3888432" cy="4183199"/>
          </a:xfrm>
        </p:spPr>
        <p:style>
          <a:lnRef idx="2">
            <a:schemeClr val="accent4"/>
          </a:lnRef>
          <a:fillRef idx="1">
            <a:schemeClr val="lt1"/>
          </a:fillRef>
          <a:effectRef idx="0">
            <a:schemeClr val="accent4"/>
          </a:effectRef>
          <a:fontRef idx="minor">
            <a:schemeClr val="dk1"/>
          </a:fontRef>
        </p:style>
        <p:txBody>
          <a:bodyPr/>
          <a:lstStyle/>
          <a:p>
            <a:pPr marL="0" indent="0">
              <a:buNone/>
            </a:pPr>
            <a:r>
              <a:rPr lang="en-ID" sz="825" dirty="0">
                <a:latin typeface="Courier New" panose="02070309020205020404" pitchFamily="49" charset="0"/>
                <a:cs typeface="Courier New" panose="02070309020205020404" pitchFamily="49" charset="0"/>
              </a:rPr>
              <a:t>.navbar </a:t>
            </a:r>
            <a:r>
              <a:rPr lang="en-ID" sz="825" dirty="0" err="1">
                <a:latin typeface="Courier New" panose="02070309020205020404" pitchFamily="49" charset="0"/>
                <a:cs typeface="Courier New" panose="02070309020205020404" pitchFamily="49" charset="0"/>
              </a:rPr>
              <a:t>a:hover</a:t>
            </a:r>
            <a:r>
              <a:rPr lang="en-ID" sz="825" dirty="0">
                <a:latin typeface="Courier New" panose="02070309020205020404" pitchFamily="49" charset="0"/>
                <a:cs typeface="Courier New" panose="02070309020205020404" pitchFamily="49" charset="0"/>
              </a:rPr>
              <a:t>, .</a:t>
            </a:r>
            <a:r>
              <a:rPr lang="en-ID" sz="825" dirty="0" err="1">
                <a:latin typeface="Courier New" panose="02070309020205020404" pitchFamily="49" charset="0"/>
                <a:cs typeface="Courier New" panose="02070309020205020404" pitchFamily="49" charset="0"/>
              </a:rPr>
              <a:t>dropdown:hover</a:t>
            </a:r>
            <a:r>
              <a:rPr lang="en-ID" sz="825" dirty="0">
                <a:latin typeface="Courier New" panose="02070309020205020404" pitchFamily="49" charset="0"/>
                <a:cs typeface="Courier New" panose="02070309020205020404" pitchFamily="49" charset="0"/>
              </a:rPr>
              <a:t> .</a:t>
            </a:r>
            <a:r>
              <a:rPr lang="en-ID" sz="825" dirty="0" err="1">
                <a:latin typeface="Courier New" panose="02070309020205020404" pitchFamily="49" charset="0"/>
                <a:cs typeface="Courier New" panose="02070309020205020404" pitchFamily="49" charset="0"/>
              </a:rPr>
              <a:t>dropbtn</a:t>
            </a:r>
            <a:r>
              <a:rPr lang="en-ID" sz="825" dirty="0">
                <a:latin typeface="Courier New" panose="02070309020205020404" pitchFamily="49" charset="0"/>
                <a:cs typeface="Courier New" panose="02070309020205020404" pitchFamily="49" charset="0"/>
              </a:rPr>
              <a:t> {</a:t>
            </a:r>
          </a:p>
          <a:p>
            <a:pPr marL="0" indent="0">
              <a:buNone/>
            </a:pPr>
            <a:r>
              <a:rPr lang="en-ID" sz="825" dirty="0">
                <a:latin typeface="Courier New" panose="02070309020205020404" pitchFamily="49" charset="0"/>
                <a:cs typeface="Courier New" panose="02070309020205020404" pitchFamily="49" charset="0"/>
              </a:rPr>
              <a:t>  background-</a:t>
            </a:r>
            <a:r>
              <a:rPr lang="en-ID" sz="825" dirty="0" err="1">
                <a:latin typeface="Courier New" panose="02070309020205020404" pitchFamily="49" charset="0"/>
                <a:cs typeface="Courier New" panose="02070309020205020404" pitchFamily="49" charset="0"/>
              </a:rPr>
              <a:t>color</a:t>
            </a:r>
            <a:r>
              <a:rPr lang="en-ID" sz="825" dirty="0">
                <a:latin typeface="Courier New" panose="02070309020205020404" pitchFamily="49" charset="0"/>
                <a:cs typeface="Courier New" panose="02070309020205020404" pitchFamily="49" charset="0"/>
              </a:rPr>
              <a:t>: red;</a:t>
            </a:r>
          </a:p>
          <a:p>
            <a:pPr marL="0" indent="0">
              <a:buNone/>
            </a:pPr>
            <a:r>
              <a:rPr lang="en-ID" sz="825" dirty="0">
                <a:latin typeface="Courier New" panose="02070309020205020404" pitchFamily="49" charset="0"/>
                <a:cs typeface="Courier New" panose="02070309020205020404" pitchFamily="49" charset="0"/>
              </a:rPr>
              <a:t>}</a:t>
            </a:r>
          </a:p>
          <a:p>
            <a:pPr marL="0" indent="0">
              <a:buNone/>
            </a:pPr>
            <a:r>
              <a:rPr lang="en-ID" sz="825" dirty="0">
                <a:latin typeface="Courier New" panose="02070309020205020404" pitchFamily="49" charset="0"/>
                <a:cs typeface="Courier New" panose="02070309020205020404" pitchFamily="49" charset="0"/>
              </a:rPr>
              <a:t>.dropdown-content {</a:t>
            </a:r>
          </a:p>
          <a:p>
            <a:pPr marL="0" indent="0">
              <a:buNone/>
            </a:pPr>
            <a:r>
              <a:rPr lang="en-ID" sz="825" dirty="0">
                <a:latin typeface="Courier New" panose="02070309020205020404" pitchFamily="49" charset="0"/>
                <a:cs typeface="Courier New" panose="02070309020205020404" pitchFamily="49" charset="0"/>
              </a:rPr>
              <a:t>  display: none;</a:t>
            </a:r>
          </a:p>
          <a:p>
            <a:pPr marL="0" indent="0">
              <a:buNone/>
            </a:pPr>
            <a:r>
              <a:rPr lang="en-ID" sz="825" dirty="0">
                <a:latin typeface="Courier New" panose="02070309020205020404" pitchFamily="49" charset="0"/>
                <a:cs typeface="Courier New" panose="02070309020205020404" pitchFamily="49" charset="0"/>
              </a:rPr>
              <a:t>  position: absolute;</a:t>
            </a:r>
          </a:p>
          <a:p>
            <a:pPr marL="0" indent="0">
              <a:buNone/>
            </a:pPr>
            <a:r>
              <a:rPr lang="en-ID" sz="825" dirty="0">
                <a:latin typeface="Courier New" panose="02070309020205020404" pitchFamily="49" charset="0"/>
                <a:cs typeface="Courier New" panose="02070309020205020404" pitchFamily="49" charset="0"/>
              </a:rPr>
              <a:t>  background-</a:t>
            </a:r>
            <a:r>
              <a:rPr lang="en-ID" sz="825" dirty="0" err="1">
                <a:latin typeface="Courier New" panose="02070309020205020404" pitchFamily="49" charset="0"/>
                <a:cs typeface="Courier New" panose="02070309020205020404" pitchFamily="49" charset="0"/>
              </a:rPr>
              <a:t>color</a:t>
            </a:r>
            <a:r>
              <a:rPr lang="en-ID" sz="825" dirty="0">
                <a:latin typeface="Courier New" panose="02070309020205020404" pitchFamily="49" charset="0"/>
                <a:cs typeface="Courier New" panose="02070309020205020404" pitchFamily="49" charset="0"/>
              </a:rPr>
              <a:t>: #f9f9f9;</a:t>
            </a:r>
          </a:p>
          <a:p>
            <a:pPr marL="0" indent="0">
              <a:buNone/>
            </a:pPr>
            <a:r>
              <a:rPr lang="en-ID" sz="825" dirty="0">
                <a:latin typeface="Courier New" panose="02070309020205020404" pitchFamily="49" charset="0"/>
                <a:cs typeface="Courier New" panose="02070309020205020404" pitchFamily="49" charset="0"/>
              </a:rPr>
              <a:t>  min-width: 160px;</a:t>
            </a:r>
          </a:p>
          <a:p>
            <a:pPr marL="0" indent="0">
              <a:buNone/>
            </a:pPr>
            <a:r>
              <a:rPr lang="en-ID" sz="825" dirty="0">
                <a:latin typeface="Courier New" panose="02070309020205020404" pitchFamily="49" charset="0"/>
                <a:cs typeface="Courier New" panose="02070309020205020404" pitchFamily="49" charset="0"/>
              </a:rPr>
              <a:t>  box-shadow: 0px 8px 16px 0px </a:t>
            </a:r>
            <a:r>
              <a:rPr lang="en-ID" sz="825" dirty="0" err="1">
                <a:latin typeface="Courier New" panose="02070309020205020404" pitchFamily="49" charset="0"/>
                <a:cs typeface="Courier New" panose="02070309020205020404" pitchFamily="49" charset="0"/>
              </a:rPr>
              <a:t>rgba</a:t>
            </a:r>
            <a:r>
              <a:rPr lang="en-ID" sz="825" dirty="0">
                <a:latin typeface="Courier New" panose="02070309020205020404" pitchFamily="49" charset="0"/>
                <a:cs typeface="Courier New" panose="02070309020205020404" pitchFamily="49" charset="0"/>
              </a:rPr>
              <a:t>(0,0,0,0.2);</a:t>
            </a:r>
          </a:p>
          <a:p>
            <a:pPr marL="0" indent="0">
              <a:buNone/>
            </a:pPr>
            <a:r>
              <a:rPr lang="en-ID" sz="825" dirty="0">
                <a:latin typeface="Courier New" panose="02070309020205020404" pitchFamily="49" charset="0"/>
                <a:cs typeface="Courier New" panose="02070309020205020404" pitchFamily="49" charset="0"/>
              </a:rPr>
              <a:t>  z-index: 1;</a:t>
            </a:r>
          </a:p>
          <a:p>
            <a:pPr marL="0" indent="0">
              <a:buNone/>
            </a:pPr>
            <a:r>
              <a:rPr lang="en-ID" sz="825" dirty="0">
                <a:latin typeface="Courier New" panose="02070309020205020404" pitchFamily="49" charset="0"/>
                <a:cs typeface="Courier New" panose="02070309020205020404" pitchFamily="49" charset="0"/>
              </a:rPr>
              <a:t>}</a:t>
            </a:r>
          </a:p>
          <a:p>
            <a:pPr marL="0" indent="0">
              <a:buNone/>
            </a:pPr>
            <a:r>
              <a:rPr lang="en-ID" sz="825" dirty="0">
                <a:latin typeface="Courier New" panose="02070309020205020404" pitchFamily="49" charset="0"/>
                <a:cs typeface="Courier New" panose="02070309020205020404" pitchFamily="49" charset="0"/>
              </a:rPr>
              <a:t>.dropdown-content a {</a:t>
            </a:r>
          </a:p>
          <a:p>
            <a:pPr marL="0" indent="0">
              <a:buNone/>
            </a:pPr>
            <a:r>
              <a:rPr lang="en-ID" sz="825" dirty="0">
                <a:latin typeface="Courier New" panose="02070309020205020404" pitchFamily="49" charset="0"/>
                <a:cs typeface="Courier New" panose="02070309020205020404" pitchFamily="49" charset="0"/>
              </a:rPr>
              <a:t>  float: none;</a:t>
            </a:r>
          </a:p>
          <a:p>
            <a:pPr marL="0" indent="0">
              <a:buNone/>
            </a:pPr>
            <a:r>
              <a:rPr lang="en-ID" sz="825" dirty="0">
                <a:latin typeface="Courier New" panose="02070309020205020404" pitchFamily="49" charset="0"/>
                <a:cs typeface="Courier New" panose="02070309020205020404" pitchFamily="49" charset="0"/>
              </a:rPr>
              <a:t>  </a:t>
            </a:r>
            <a:r>
              <a:rPr lang="en-ID" sz="825" dirty="0" err="1">
                <a:latin typeface="Courier New" panose="02070309020205020404" pitchFamily="49" charset="0"/>
                <a:cs typeface="Courier New" panose="02070309020205020404" pitchFamily="49" charset="0"/>
              </a:rPr>
              <a:t>color</a:t>
            </a:r>
            <a:r>
              <a:rPr lang="en-ID" sz="825" dirty="0">
                <a:latin typeface="Courier New" panose="02070309020205020404" pitchFamily="49" charset="0"/>
                <a:cs typeface="Courier New" panose="02070309020205020404" pitchFamily="49" charset="0"/>
              </a:rPr>
              <a:t>: black;</a:t>
            </a:r>
          </a:p>
          <a:p>
            <a:pPr marL="0" indent="0">
              <a:buNone/>
            </a:pPr>
            <a:r>
              <a:rPr lang="en-ID" sz="825" dirty="0">
                <a:latin typeface="Courier New" panose="02070309020205020404" pitchFamily="49" charset="0"/>
                <a:cs typeface="Courier New" panose="02070309020205020404" pitchFamily="49" charset="0"/>
              </a:rPr>
              <a:t>  padding: 12px 16px;</a:t>
            </a:r>
          </a:p>
          <a:p>
            <a:pPr marL="0" indent="0">
              <a:buNone/>
            </a:pPr>
            <a:r>
              <a:rPr lang="en-ID" sz="825" dirty="0">
                <a:latin typeface="Courier New" panose="02070309020205020404" pitchFamily="49" charset="0"/>
                <a:cs typeface="Courier New" panose="02070309020205020404" pitchFamily="49" charset="0"/>
              </a:rPr>
              <a:t>  text-decoration: none;</a:t>
            </a:r>
          </a:p>
          <a:p>
            <a:pPr marL="0" indent="0">
              <a:buNone/>
            </a:pPr>
            <a:r>
              <a:rPr lang="en-ID" sz="825" dirty="0">
                <a:latin typeface="Courier New" panose="02070309020205020404" pitchFamily="49" charset="0"/>
                <a:cs typeface="Courier New" panose="02070309020205020404" pitchFamily="49" charset="0"/>
              </a:rPr>
              <a:t>  display: block;</a:t>
            </a:r>
          </a:p>
          <a:p>
            <a:pPr marL="0" indent="0">
              <a:buNone/>
            </a:pPr>
            <a:r>
              <a:rPr lang="en-ID" sz="825" dirty="0">
                <a:latin typeface="Courier New" panose="02070309020205020404" pitchFamily="49" charset="0"/>
                <a:cs typeface="Courier New" panose="02070309020205020404" pitchFamily="49" charset="0"/>
              </a:rPr>
              <a:t>  text-align: left;</a:t>
            </a:r>
          </a:p>
          <a:p>
            <a:pPr marL="0" indent="0">
              <a:buNone/>
            </a:pPr>
            <a:r>
              <a:rPr lang="en-ID" sz="825" dirty="0">
                <a:latin typeface="Courier New" panose="02070309020205020404" pitchFamily="49" charset="0"/>
                <a:cs typeface="Courier New" panose="02070309020205020404" pitchFamily="49" charset="0"/>
              </a:rPr>
              <a:t>}</a:t>
            </a:r>
          </a:p>
          <a:p>
            <a:pPr marL="0" indent="0">
              <a:buNone/>
            </a:pPr>
            <a:r>
              <a:rPr lang="en-ID" sz="825" dirty="0">
                <a:latin typeface="Courier New" panose="02070309020205020404" pitchFamily="49" charset="0"/>
                <a:cs typeface="Courier New" panose="02070309020205020404" pitchFamily="49" charset="0"/>
              </a:rPr>
              <a:t>.dropdown-content </a:t>
            </a:r>
            <a:r>
              <a:rPr lang="en-ID" sz="825" dirty="0" err="1">
                <a:latin typeface="Courier New" panose="02070309020205020404" pitchFamily="49" charset="0"/>
                <a:cs typeface="Courier New" panose="02070309020205020404" pitchFamily="49" charset="0"/>
              </a:rPr>
              <a:t>a:hover</a:t>
            </a:r>
            <a:r>
              <a:rPr lang="en-ID" sz="825" dirty="0">
                <a:latin typeface="Courier New" panose="02070309020205020404" pitchFamily="49" charset="0"/>
                <a:cs typeface="Courier New" panose="02070309020205020404" pitchFamily="49" charset="0"/>
              </a:rPr>
              <a:t> {</a:t>
            </a:r>
          </a:p>
          <a:p>
            <a:pPr marL="0" indent="0">
              <a:buNone/>
            </a:pPr>
            <a:r>
              <a:rPr lang="en-ID" sz="825" dirty="0">
                <a:latin typeface="Courier New" panose="02070309020205020404" pitchFamily="49" charset="0"/>
                <a:cs typeface="Courier New" panose="02070309020205020404" pitchFamily="49" charset="0"/>
              </a:rPr>
              <a:t>  background-</a:t>
            </a:r>
            <a:r>
              <a:rPr lang="en-ID" sz="825" dirty="0" err="1">
                <a:latin typeface="Courier New" panose="02070309020205020404" pitchFamily="49" charset="0"/>
                <a:cs typeface="Courier New" panose="02070309020205020404" pitchFamily="49" charset="0"/>
              </a:rPr>
              <a:t>color</a:t>
            </a:r>
            <a:r>
              <a:rPr lang="en-ID" sz="825" dirty="0">
                <a:latin typeface="Courier New" panose="02070309020205020404" pitchFamily="49" charset="0"/>
                <a:cs typeface="Courier New" panose="02070309020205020404" pitchFamily="49" charset="0"/>
              </a:rPr>
              <a:t>: #</a:t>
            </a:r>
            <a:r>
              <a:rPr lang="en-ID" sz="825" dirty="0" err="1">
                <a:latin typeface="Courier New" panose="02070309020205020404" pitchFamily="49" charset="0"/>
                <a:cs typeface="Courier New" panose="02070309020205020404" pitchFamily="49" charset="0"/>
              </a:rPr>
              <a:t>ddd</a:t>
            </a:r>
            <a:r>
              <a:rPr lang="en-ID" sz="825" dirty="0">
                <a:latin typeface="Courier New" panose="02070309020205020404" pitchFamily="49" charset="0"/>
                <a:cs typeface="Courier New" panose="02070309020205020404" pitchFamily="49" charset="0"/>
              </a:rPr>
              <a:t>;</a:t>
            </a:r>
          </a:p>
          <a:p>
            <a:pPr marL="0" indent="0">
              <a:buNone/>
            </a:pPr>
            <a:r>
              <a:rPr lang="en-ID" sz="825" dirty="0">
                <a:latin typeface="Courier New" panose="02070309020205020404" pitchFamily="49" charset="0"/>
                <a:cs typeface="Courier New" panose="02070309020205020404" pitchFamily="49" charset="0"/>
              </a:rPr>
              <a:t>}</a:t>
            </a:r>
          </a:p>
          <a:p>
            <a:pPr marL="0" indent="0">
              <a:buNone/>
            </a:pPr>
            <a:r>
              <a:rPr lang="en-ID" sz="825" dirty="0">
                <a:latin typeface="Courier New" panose="02070309020205020404" pitchFamily="49" charset="0"/>
                <a:cs typeface="Courier New" panose="02070309020205020404" pitchFamily="49" charset="0"/>
              </a:rPr>
              <a:t>.</a:t>
            </a:r>
            <a:r>
              <a:rPr lang="en-ID" sz="825" dirty="0" err="1">
                <a:latin typeface="Courier New" panose="02070309020205020404" pitchFamily="49" charset="0"/>
                <a:cs typeface="Courier New" panose="02070309020205020404" pitchFamily="49" charset="0"/>
              </a:rPr>
              <a:t>dropdown:hover</a:t>
            </a:r>
            <a:r>
              <a:rPr lang="en-ID" sz="825" dirty="0">
                <a:latin typeface="Courier New" panose="02070309020205020404" pitchFamily="49" charset="0"/>
                <a:cs typeface="Courier New" panose="02070309020205020404" pitchFamily="49" charset="0"/>
              </a:rPr>
              <a:t> .dropdown-content {</a:t>
            </a:r>
          </a:p>
          <a:p>
            <a:pPr marL="0" indent="0">
              <a:buNone/>
            </a:pPr>
            <a:r>
              <a:rPr lang="en-ID" sz="825" dirty="0">
                <a:latin typeface="Courier New" panose="02070309020205020404" pitchFamily="49" charset="0"/>
                <a:cs typeface="Courier New" panose="02070309020205020404" pitchFamily="49" charset="0"/>
              </a:rPr>
              <a:t>  display: block;</a:t>
            </a:r>
          </a:p>
          <a:p>
            <a:pPr marL="0" indent="0">
              <a:buNone/>
            </a:pPr>
            <a:r>
              <a:rPr lang="en-ID" sz="825" dirty="0">
                <a:latin typeface="Courier New" panose="02070309020205020404" pitchFamily="49" charset="0"/>
                <a:cs typeface="Courier New" panose="02070309020205020404" pitchFamily="49" charset="0"/>
              </a:rPr>
              <a:t>}</a:t>
            </a:r>
          </a:p>
          <a:p>
            <a:pPr marL="0" indent="0">
              <a:buNone/>
            </a:pPr>
            <a:r>
              <a:rPr lang="en-ID" sz="825" dirty="0">
                <a:latin typeface="Courier New" panose="02070309020205020404" pitchFamily="49" charset="0"/>
                <a:cs typeface="Courier New" panose="02070309020205020404" pitchFamily="49" charset="0"/>
              </a:rPr>
              <a:t>&lt;/style&gt; </a:t>
            </a:r>
            <a:endParaRPr lang="en-US" sz="825" dirty="0">
              <a:latin typeface="Courier New" panose="02070309020205020404" pitchFamily="49" charset="0"/>
              <a:cs typeface="Courier New" panose="02070309020205020404" pitchFamily="49" charset="0"/>
            </a:endParaRPr>
          </a:p>
        </p:txBody>
      </p:sp>
      <p:sp>
        <p:nvSpPr>
          <p:cNvPr id="4" name="Rectangle 3">
            <a:extLst>
              <a:ext uri="{FF2B5EF4-FFF2-40B4-BE49-F238E27FC236}">
                <a16:creationId xmlns:a16="http://schemas.microsoft.com/office/drawing/2014/main" id="{2410FEBB-0321-E547-8E1F-3E91BB986F84}"/>
              </a:ext>
            </a:extLst>
          </p:cNvPr>
          <p:cNvSpPr/>
          <p:nvPr/>
        </p:nvSpPr>
        <p:spPr>
          <a:xfrm>
            <a:off x="683568" y="971550"/>
            <a:ext cx="3888432" cy="4214872"/>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ID" sz="788" dirty="0">
                <a:solidFill>
                  <a:srgbClr val="000000"/>
                </a:solidFill>
                <a:latin typeface="Courier New" panose="02070309020205020404" pitchFamily="49" charset="0"/>
                <a:cs typeface="Courier New" panose="02070309020205020404" pitchFamily="49" charset="0"/>
              </a:rPr>
              <a:t>&lt;style&gt;</a:t>
            </a:r>
          </a:p>
          <a:p>
            <a:r>
              <a:rPr lang="en-ID" sz="788" dirty="0">
                <a:solidFill>
                  <a:srgbClr val="000000"/>
                </a:solidFill>
                <a:latin typeface="Courier New" panose="02070309020205020404" pitchFamily="49" charset="0"/>
                <a:cs typeface="Courier New" panose="02070309020205020404" pitchFamily="49" charset="0"/>
              </a:rPr>
              <a:t>body {</a:t>
            </a:r>
          </a:p>
          <a:p>
            <a:r>
              <a:rPr lang="en-ID" sz="788" dirty="0">
                <a:solidFill>
                  <a:srgbClr val="000000"/>
                </a:solidFill>
                <a:latin typeface="Courier New" panose="02070309020205020404" pitchFamily="49" charset="0"/>
                <a:cs typeface="Courier New" panose="02070309020205020404" pitchFamily="49" charset="0"/>
              </a:rPr>
              <a:t>  font-family: Arial, Helvetica, sans-serif;</a:t>
            </a:r>
          </a:p>
          <a:p>
            <a:r>
              <a:rPr lang="en-ID" sz="788" dirty="0">
                <a:solidFill>
                  <a:srgbClr val="000000"/>
                </a:solidFill>
                <a:latin typeface="Courier New" panose="02070309020205020404" pitchFamily="49" charset="0"/>
                <a:cs typeface="Courier New" panose="02070309020205020404" pitchFamily="49" charset="0"/>
              </a:rPr>
              <a:t>}</a:t>
            </a:r>
          </a:p>
          <a:p>
            <a:r>
              <a:rPr lang="en-ID" sz="788" dirty="0">
                <a:solidFill>
                  <a:srgbClr val="000000"/>
                </a:solidFill>
                <a:latin typeface="Courier New" panose="02070309020205020404" pitchFamily="49" charset="0"/>
                <a:cs typeface="Courier New" panose="02070309020205020404" pitchFamily="49" charset="0"/>
              </a:rPr>
              <a:t> </a:t>
            </a:r>
          </a:p>
          <a:p>
            <a:r>
              <a:rPr lang="en-ID" sz="788" dirty="0">
                <a:solidFill>
                  <a:srgbClr val="000000"/>
                </a:solidFill>
                <a:latin typeface="Courier New" panose="02070309020205020404" pitchFamily="49" charset="0"/>
                <a:cs typeface="Courier New" panose="02070309020205020404" pitchFamily="49" charset="0"/>
              </a:rPr>
              <a:t>.navbar {</a:t>
            </a:r>
          </a:p>
          <a:p>
            <a:r>
              <a:rPr lang="en-ID" sz="788" dirty="0">
                <a:solidFill>
                  <a:srgbClr val="000000"/>
                </a:solidFill>
                <a:latin typeface="Courier New" panose="02070309020205020404" pitchFamily="49" charset="0"/>
                <a:cs typeface="Courier New" panose="02070309020205020404" pitchFamily="49" charset="0"/>
              </a:rPr>
              <a:t>  overflow: hidden;</a:t>
            </a:r>
          </a:p>
          <a:p>
            <a:r>
              <a:rPr lang="en-ID" sz="788" dirty="0">
                <a:solidFill>
                  <a:srgbClr val="000000"/>
                </a:solidFill>
                <a:latin typeface="Courier New" panose="02070309020205020404" pitchFamily="49" charset="0"/>
                <a:cs typeface="Courier New" panose="02070309020205020404" pitchFamily="49" charset="0"/>
              </a:rPr>
              <a:t>  background-</a:t>
            </a:r>
            <a:r>
              <a:rPr lang="en-ID" sz="788" dirty="0" err="1">
                <a:solidFill>
                  <a:srgbClr val="000000"/>
                </a:solidFill>
                <a:latin typeface="Courier New" panose="02070309020205020404" pitchFamily="49" charset="0"/>
                <a:cs typeface="Courier New" panose="02070309020205020404" pitchFamily="49" charset="0"/>
              </a:rPr>
              <a:t>color</a:t>
            </a:r>
            <a:r>
              <a:rPr lang="en-ID" sz="788" dirty="0">
                <a:solidFill>
                  <a:srgbClr val="000000"/>
                </a:solidFill>
                <a:latin typeface="Courier New" panose="02070309020205020404" pitchFamily="49" charset="0"/>
                <a:cs typeface="Courier New" panose="02070309020205020404" pitchFamily="49" charset="0"/>
              </a:rPr>
              <a:t>: #333;</a:t>
            </a:r>
          </a:p>
          <a:p>
            <a:r>
              <a:rPr lang="en-ID" sz="788" dirty="0">
                <a:solidFill>
                  <a:srgbClr val="000000"/>
                </a:solidFill>
                <a:latin typeface="Courier New" panose="02070309020205020404" pitchFamily="49" charset="0"/>
                <a:cs typeface="Courier New" panose="02070309020205020404" pitchFamily="49" charset="0"/>
              </a:rPr>
              <a:t>}</a:t>
            </a:r>
          </a:p>
          <a:p>
            <a:r>
              <a:rPr lang="en-ID" sz="788" dirty="0">
                <a:solidFill>
                  <a:srgbClr val="000000"/>
                </a:solidFill>
                <a:latin typeface="Courier New" panose="02070309020205020404" pitchFamily="49" charset="0"/>
                <a:cs typeface="Courier New" panose="02070309020205020404" pitchFamily="49" charset="0"/>
              </a:rPr>
              <a:t> </a:t>
            </a:r>
          </a:p>
          <a:p>
            <a:r>
              <a:rPr lang="en-ID" sz="788" dirty="0">
                <a:solidFill>
                  <a:srgbClr val="000000"/>
                </a:solidFill>
                <a:latin typeface="Courier New" panose="02070309020205020404" pitchFamily="49" charset="0"/>
                <a:cs typeface="Courier New" panose="02070309020205020404" pitchFamily="49" charset="0"/>
              </a:rPr>
              <a:t>.navbar a {</a:t>
            </a:r>
          </a:p>
          <a:p>
            <a:r>
              <a:rPr lang="en-ID" sz="788" dirty="0">
                <a:solidFill>
                  <a:srgbClr val="000000"/>
                </a:solidFill>
                <a:latin typeface="Courier New" panose="02070309020205020404" pitchFamily="49" charset="0"/>
                <a:cs typeface="Courier New" panose="02070309020205020404" pitchFamily="49" charset="0"/>
              </a:rPr>
              <a:t>  float: left;</a:t>
            </a:r>
          </a:p>
          <a:p>
            <a:r>
              <a:rPr lang="en-ID" sz="788" dirty="0">
                <a:solidFill>
                  <a:srgbClr val="000000"/>
                </a:solidFill>
                <a:latin typeface="Courier New" panose="02070309020205020404" pitchFamily="49" charset="0"/>
                <a:cs typeface="Courier New" panose="02070309020205020404" pitchFamily="49" charset="0"/>
              </a:rPr>
              <a:t>  font-size: 16px;</a:t>
            </a:r>
          </a:p>
          <a:p>
            <a:r>
              <a:rPr lang="en-ID" sz="788" dirty="0">
                <a:solidFill>
                  <a:srgbClr val="000000"/>
                </a:solidFill>
                <a:latin typeface="Courier New" panose="02070309020205020404" pitchFamily="49" charset="0"/>
                <a:cs typeface="Courier New" panose="02070309020205020404" pitchFamily="49" charset="0"/>
              </a:rPr>
              <a:t>  </a:t>
            </a:r>
            <a:r>
              <a:rPr lang="en-ID" sz="788" dirty="0" err="1">
                <a:solidFill>
                  <a:srgbClr val="000000"/>
                </a:solidFill>
                <a:latin typeface="Courier New" panose="02070309020205020404" pitchFamily="49" charset="0"/>
                <a:cs typeface="Courier New" panose="02070309020205020404" pitchFamily="49" charset="0"/>
              </a:rPr>
              <a:t>color</a:t>
            </a:r>
            <a:r>
              <a:rPr lang="en-ID" sz="788" dirty="0">
                <a:solidFill>
                  <a:srgbClr val="000000"/>
                </a:solidFill>
                <a:latin typeface="Courier New" panose="02070309020205020404" pitchFamily="49" charset="0"/>
                <a:cs typeface="Courier New" panose="02070309020205020404" pitchFamily="49" charset="0"/>
              </a:rPr>
              <a:t>: white;</a:t>
            </a:r>
          </a:p>
          <a:p>
            <a:r>
              <a:rPr lang="en-ID" sz="788" dirty="0">
                <a:solidFill>
                  <a:srgbClr val="000000"/>
                </a:solidFill>
                <a:latin typeface="Courier New" panose="02070309020205020404" pitchFamily="49" charset="0"/>
                <a:cs typeface="Courier New" panose="02070309020205020404" pitchFamily="49" charset="0"/>
              </a:rPr>
              <a:t>  text-align: </a:t>
            </a:r>
            <a:r>
              <a:rPr lang="en-ID" sz="788" dirty="0" err="1">
                <a:solidFill>
                  <a:srgbClr val="000000"/>
                </a:solidFill>
                <a:latin typeface="Courier New" panose="02070309020205020404" pitchFamily="49" charset="0"/>
                <a:cs typeface="Courier New" panose="02070309020205020404" pitchFamily="49" charset="0"/>
              </a:rPr>
              <a:t>center</a:t>
            </a:r>
            <a:r>
              <a:rPr lang="en-ID" sz="788" dirty="0">
                <a:solidFill>
                  <a:srgbClr val="000000"/>
                </a:solidFill>
                <a:latin typeface="Courier New" panose="02070309020205020404" pitchFamily="49" charset="0"/>
                <a:cs typeface="Courier New" panose="02070309020205020404" pitchFamily="49" charset="0"/>
              </a:rPr>
              <a:t>;</a:t>
            </a:r>
          </a:p>
          <a:p>
            <a:r>
              <a:rPr lang="en-ID" sz="788" dirty="0">
                <a:solidFill>
                  <a:srgbClr val="000000"/>
                </a:solidFill>
                <a:latin typeface="Courier New" panose="02070309020205020404" pitchFamily="49" charset="0"/>
                <a:cs typeface="Courier New" panose="02070309020205020404" pitchFamily="49" charset="0"/>
              </a:rPr>
              <a:t>  padding: 14px 16px;</a:t>
            </a:r>
          </a:p>
          <a:p>
            <a:r>
              <a:rPr lang="en-ID" sz="788" dirty="0">
                <a:solidFill>
                  <a:srgbClr val="000000"/>
                </a:solidFill>
                <a:latin typeface="Courier New" panose="02070309020205020404" pitchFamily="49" charset="0"/>
                <a:cs typeface="Courier New" panose="02070309020205020404" pitchFamily="49" charset="0"/>
              </a:rPr>
              <a:t>  text-decoration: none;</a:t>
            </a:r>
          </a:p>
          <a:p>
            <a:r>
              <a:rPr lang="en-ID" sz="788" dirty="0">
                <a:solidFill>
                  <a:srgbClr val="000000"/>
                </a:solidFill>
                <a:latin typeface="Courier New" panose="02070309020205020404" pitchFamily="49" charset="0"/>
                <a:cs typeface="Courier New" panose="02070309020205020404" pitchFamily="49" charset="0"/>
              </a:rPr>
              <a:t>}</a:t>
            </a:r>
          </a:p>
          <a:p>
            <a:r>
              <a:rPr lang="en-ID" sz="788" dirty="0">
                <a:solidFill>
                  <a:srgbClr val="000000"/>
                </a:solidFill>
                <a:latin typeface="Courier New" panose="02070309020205020404" pitchFamily="49" charset="0"/>
                <a:cs typeface="Courier New" panose="02070309020205020404" pitchFamily="49" charset="0"/>
              </a:rPr>
              <a:t> </a:t>
            </a:r>
          </a:p>
          <a:p>
            <a:r>
              <a:rPr lang="en-ID" sz="788" dirty="0">
                <a:solidFill>
                  <a:srgbClr val="000000"/>
                </a:solidFill>
                <a:latin typeface="Courier New" panose="02070309020205020404" pitchFamily="49" charset="0"/>
                <a:cs typeface="Courier New" panose="02070309020205020404" pitchFamily="49" charset="0"/>
              </a:rPr>
              <a:t>.dropdown {</a:t>
            </a:r>
          </a:p>
          <a:p>
            <a:r>
              <a:rPr lang="en-ID" sz="788" dirty="0">
                <a:solidFill>
                  <a:srgbClr val="000000"/>
                </a:solidFill>
                <a:latin typeface="Courier New" panose="02070309020205020404" pitchFamily="49" charset="0"/>
                <a:cs typeface="Courier New" panose="02070309020205020404" pitchFamily="49" charset="0"/>
              </a:rPr>
              <a:t>  float: left;</a:t>
            </a:r>
          </a:p>
          <a:p>
            <a:r>
              <a:rPr lang="en-ID" sz="788" dirty="0">
                <a:solidFill>
                  <a:srgbClr val="000000"/>
                </a:solidFill>
                <a:latin typeface="Courier New" panose="02070309020205020404" pitchFamily="49" charset="0"/>
                <a:cs typeface="Courier New" panose="02070309020205020404" pitchFamily="49" charset="0"/>
              </a:rPr>
              <a:t>  overflow: hidden;</a:t>
            </a:r>
          </a:p>
          <a:p>
            <a:r>
              <a:rPr lang="en-ID" sz="788" dirty="0">
                <a:solidFill>
                  <a:srgbClr val="000000"/>
                </a:solidFill>
                <a:latin typeface="Courier New" panose="02070309020205020404" pitchFamily="49" charset="0"/>
                <a:cs typeface="Courier New" panose="02070309020205020404" pitchFamily="49" charset="0"/>
              </a:rPr>
              <a:t>}</a:t>
            </a:r>
          </a:p>
          <a:p>
            <a:r>
              <a:rPr lang="en-ID" sz="788" dirty="0">
                <a:solidFill>
                  <a:srgbClr val="000000"/>
                </a:solidFill>
                <a:latin typeface="Courier New" panose="02070309020205020404" pitchFamily="49" charset="0"/>
                <a:cs typeface="Courier New" panose="02070309020205020404" pitchFamily="49" charset="0"/>
              </a:rPr>
              <a:t> </a:t>
            </a:r>
          </a:p>
          <a:p>
            <a:r>
              <a:rPr lang="en-ID" sz="788" dirty="0">
                <a:solidFill>
                  <a:srgbClr val="000000"/>
                </a:solidFill>
                <a:latin typeface="Courier New" panose="02070309020205020404" pitchFamily="49" charset="0"/>
                <a:cs typeface="Courier New" panose="02070309020205020404" pitchFamily="49" charset="0"/>
              </a:rPr>
              <a:t>.dropdown .</a:t>
            </a:r>
            <a:r>
              <a:rPr lang="en-ID" sz="788" dirty="0" err="1">
                <a:solidFill>
                  <a:srgbClr val="000000"/>
                </a:solidFill>
                <a:latin typeface="Courier New" panose="02070309020205020404" pitchFamily="49" charset="0"/>
                <a:cs typeface="Courier New" panose="02070309020205020404" pitchFamily="49" charset="0"/>
              </a:rPr>
              <a:t>dropbtn</a:t>
            </a:r>
            <a:r>
              <a:rPr lang="en-ID" sz="788" dirty="0">
                <a:solidFill>
                  <a:srgbClr val="000000"/>
                </a:solidFill>
                <a:latin typeface="Courier New" panose="02070309020205020404" pitchFamily="49" charset="0"/>
                <a:cs typeface="Courier New" panose="02070309020205020404" pitchFamily="49" charset="0"/>
              </a:rPr>
              <a:t> {</a:t>
            </a:r>
          </a:p>
          <a:p>
            <a:r>
              <a:rPr lang="en-ID" sz="788" dirty="0">
                <a:solidFill>
                  <a:srgbClr val="000000"/>
                </a:solidFill>
                <a:latin typeface="Courier New" panose="02070309020205020404" pitchFamily="49" charset="0"/>
                <a:cs typeface="Courier New" panose="02070309020205020404" pitchFamily="49" charset="0"/>
              </a:rPr>
              <a:t>  font-size: 16px;  </a:t>
            </a:r>
          </a:p>
          <a:p>
            <a:r>
              <a:rPr lang="en-ID" sz="788" dirty="0">
                <a:solidFill>
                  <a:srgbClr val="000000"/>
                </a:solidFill>
                <a:latin typeface="Courier New" panose="02070309020205020404" pitchFamily="49" charset="0"/>
                <a:cs typeface="Courier New" panose="02070309020205020404" pitchFamily="49" charset="0"/>
              </a:rPr>
              <a:t>  border: none;</a:t>
            </a:r>
          </a:p>
          <a:p>
            <a:r>
              <a:rPr lang="en-ID" sz="788" dirty="0">
                <a:solidFill>
                  <a:srgbClr val="000000"/>
                </a:solidFill>
                <a:latin typeface="Courier New" panose="02070309020205020404" pitchFamily="49" charset="0"/>
                <a:cs typeface="Courier New" panose="02070309020205020404" pitchFamily="49" charset="0"/>
              </a:rPr>
              <a:t>  outline: none;</a:t>
            </a:r>
          </a:p>
          <a:p>
            <a:r>
              <a:rPr lang="en-ID" sz="788" dirty="0">
                <a:solidFill>
                  <a:srgbClr val="000000"/>
                </a:solidFill>
                <a:latin typeface="Courier New" panose="02070309020205020404" pitchFamily="49" charset="0"/>
                <a:cs typeface="Courier New" panose="02070309020205020404" pitchFamily="49" charset="0"/>
              </a:rPr>
              <a:t>  </a:t>
            </a:r>
            <a:r>
              <a:rPr lang="en-ID" sz="788" dirty="0" err="1">
                <a:solidFill>
                  <a:srgbClr val="000000"/>
                </a:solidFill>
                <a:latin typeface="Courier New" panose="02070309020205020404" pitchFamily="49" charset="0"/>
                <a:cs typeface="Courier New" panose="02070309020205020404" pitchFamily="49" charset="0"/>
              </a:rPr>
              <a:t>color</a:t>
            </a:r>
            <a:r>
              <a:rPr lang="en-ID" sz="788" dirty="0">
                <a:solidFill>
                  <a:srgbClr val="000000"/>
                </a:solidFill>
                <a:latin typeface="Courier New" panose="02070309020205020404" pitchFamily="49" charset="0"/>
                <a:cs typeface="Courier New" panose="02070309020205020404" pitchFamily="49" charset="0"/>
              </a:rPr>
              <a:t>: white;</a:t>
            </a:r>
          </a:p>
          <a:p>
            <a:r>
              <a:rPr lang="en-ID" sz="788" dirty="0">
                <a:solidFill>
                  <a:srgbClr val="000000"/>
                </a:solidFill>
                <a:latin typeface="Courier New" panose="02070309020205020404" pitchFamily="49" charset="0"/>
                <a:cs typeface="Courier New" panose="02070309020205020404" pitchFamily="49" charset="0"/>
              </a:rPr>
              <a:t>  padding: 14px 16px;</a:t>
            </a:r>
          </a:p>
          <a:p>
            <a:r>
              <a:rPr lang="en-ID" sz="788" dirty="0">
                <a:solidFill>
                  <a:srgbClr val="000000"/>
                </a:solidFill>
                <a:latin typeface="Courier New" panose="02070309020205020404" pitchFamily="49" charset="0"/>
                <a:cs typeface="Courier New" panose="02070309020205020404" pitchFamily="49" charset="0"/>
              </a:rPr>
              <a:t>  background-</a:t>
            </a:r>
            <a:r>
              <a:rPr lang="en-ID" sz="788" dirty="0" err="1">
                <a:solidFill>
                  <a:srgbClr val="000000"/>
                </a:solidFill>
                <a:latin typeface="Courier New" panose="02070309020205020404" pitchFamily="49" charset="0"/>
                <a:cs typeface="Courier New" panose="02070309020205020404" pitchFamily="49" charset="0"/>
              </a:rPr>
              <a:t>color</a:t>
            </a:r>
            <a:r>
              <a:rPr lang="en-ID" sz="788" dirty="0">
                <a:solidFill>
                  <a:srgbClr val="000000"/>
                </a:solidFill>
                <a:latin typeface="Courier New" panose="02070309020205020404" pitchFamily="49" charset="0"/>
                <a:cs typeface="Courier New" panose="02070309020205020404" pitchFamily="49" charset="0"/>
              </a:rPr>
              <a:t>: inherit;</a:t>
            </a:r>
          </a:p>
          <a:p>
            <a:r>
              <a:rPr lang="en-ID" sz="788" dirty="0">
                <a:solidFill>
                  <a:srgbClr val="000000"/>
                </a:solidFill>
                <a:latin typeface="Courier New" panose="02070309020205020404" pitchFamily="49" charset="0"/>
                <a:cs typeface="Courier New" panose="02070309020205020404" pitchFamily="49" charset="0"/>
              </a:rPr>
              <a:t>  font-family: inherit;</a:t>
            </a:r>
          </a:p>
          <a:p>
            <a:r>
              <a:rPr lang="en-ID" sz="788" dirty="0">
                <a:solidFill>
                  <a:srgbClr val="000000"/>
                </a:solidFill>
                <a:latin typeface="Courier New" panose="02070309020205020404" pitchFamily="49" charset="0"/>
                <a:cs typeface="Courier New" panose="02070309020205020404" pitchFamily="49" charset="0"/>
              </a:rPr>
              <a:t>  margin: 0;</a:t>
            </a:r>
          </a:p>
          <a:p>
            <a:r>
              <a:rPr lang="en-ID" sz="788" dirty="0">
                <a:solidFill>
                  <a:srgbClr val="000000"/>
                </a:solidFill>
                <a:latin typeface="Courier New" panose="02070309020205020404" pitchFamily="49" charset="0"/>
                <a:cs typeface="Courier New" panose="02070309020205020404" pitchFamily="49" charset="0"/>
              </a:rPr>
              <a:t>}</a:t>
            </a:r>
          </a:p>
        </p:txBody>
      </p:sp>
      <p:sp>
        <p:nvSpPr>
          <p:cNvPr id="5"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2060"/>
                </a:solidFill>
              </a:rPr>
              <a:t>Membuat</a:t>
            </a:r>
            <a:r>
              <a:rPr lang="en-US" sz="1800" dirty="0">
                <a:solidFill>
                  <a:srgbClr val="002060"/>
                </a:solidFill>
              </a:rPr>
              <a:t> Style List Menu (CSS</a:t>
            </a:r>
            <a:r>
              <a:rPr lang="en-US" sz="1800" dirty="0" smtClean="0">
                <a:solidFill>
                  <a:srgbClr val="002060"/>
                </a:solidFill>
              </a:rPr>
              <a:t>)</a:t>
            </a:r>
            <a:endParaRPr lang="en-US" sz="1800" dirty="0">
              <a:solidFill>
                <a:srgbClr val="002060"/>
              </a:solidFill>
            </a:endParaRPr>
          </a:p>
        </p:txBody>
      </p:sp>
    </p:spTree>
    <p:extLst>
      <p:ext uri="{BB962C8B-B14F-4D97-AF65-F5344CB8AC3E}">
        <p14:creationId xmlns:p14="http://schemas.microsoft.com/office/powerpoint/2010/main" val="4289313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a:solidFill>
                  <a:srgbClr val="000000"/>
                </a:solidFill>
              </a:rPr>
              <a:t>Cara </a:t>
            </a:r>
            <a:r>
              <a:rPr lang="en-US" sz="1800" dirty="0" err="1">
                <a:solidFill>
                  <a:srgbClr val="000000"/>
                </a:solidFill>
              </a:rPr>
              <a:t>Menggunakan</a:t>
            </a:r>
            <a:r>
              <a:rPr lang="en-US" sz="1800" dirty="0">
                <a:solidFill>
                  <a:srgbClr val="000000"/>
                </a:solidFill>
              </a:rPr>
              <a:t> Bootstrap				</a:t>
            </a:r>
            <a:r>
              <a:rPr lang="en-US" sz="1800">
                <a:solidFill>
                  <a:srgbClr val="000000"/>
                </a:solidFill>
              </a:rPr>
              <a:t>	</a:t>
            </a:r>
            <a:endParaRPr lang="en-US" sz="1800" dirty="0">
              <a:solidFill>
                <a:srgbClr val="000000"/>
              </a:solidFill>
            </a:endParaRPr>
          </a:p>
        </p:txBody>
      </p:sp>
      <p:pic>
        <p:nvPicPr>
          <p:cNvPr id="5" name="Picture 4"/>
          <p:cNvPicPr>
            <a:picLocks noChangeAspect="1"/>
          </p:cNvPicPr>
          <p:nvPr/>
        </p:nvPicPr>
        <p:blipFill rotWithShape="1">
          <a:blip r:embed="rId2"/>
          <a:srcRect t="4587" b="5705"/>
          <a:stretch/>
        </p:blipFill>
        <p:spPr>
          <a:xfrm>
            <a:off x="38552" y="1427146"/>
            <a:ext cx="4517994" cy="2278730"/>
          </a:xfrm>
          <a:prstGeom prst="rect">
            <a:avLst/>
          </a:prstGeom>
          <a:ln>
            <a:solidFill>
              <a:srgbClr val="000000"/>
            </a:solidFill>
          </a:ln>
        </p:spPr>
      </p:pic>
      <p:pic>
        <p:nvPicPr>
          <p:cNvPr id="6" name="Picture 5"/>
          <p:cNvPicPr>
            <a:picLocks noChangeAspect="1"/>
          </p:cNvPicPr>
          <p:nvPr/>
        </p:nvPicPr>
        <p:blipFill rotWithShape="1">
          <a:blip r:embed="rId3"/>
          <a:srcRect l="-191" t="4923" r="191" b="5501"/>
          <a:stretch/>
        </p:blipFill>
        <p:spPr>
          <a:xfrm>
            <a:off x="4560249" y="1415265"/>
            <a:ext cx="4548256" cy="2290611"/>
          </a:xfrm>
          <a:prstGeom prst="rect">
            <a:avLst/>
          </a:prstGeom>
          <a:ln>
            <a:solidFill>
              <a:srgbClr val="000000"/>
            </a:solidFill>
          </a:ln>
        </p:spPr>
      </p:pic>
      <p:sp>
        <p:nvSpPr>
          <p:cNvPr id="7" name="Content Placeholder 2"/>
          <p:cNvSpPr>
            <a:spLocks noGrp="1"/>
          </p:cNvSpPr>
          <p:nvPr>
            <p:ph idx="1"/>
          </p:nvPr>
        </p:nvSpPr>
        <p:spPr>
          <a:xfrm>
            <a:off x="685800" y="1028699"/>
            <a:ext cx="8314692" cy="300914"/>
          </a:xfrm>
        </p:spPr>
        <p:txBody>
          <a:bodyPr>
            <a:normAutofit fontScale="40000" lnSpcReduction="20000"/>
          </a:bodyPr>
          <a:lstStyle/>
          <a:p>
            <a:pPr marL="385763" indent="-385763">
              <a:buFont typeface="+mj-lt"/>
              <a:buAutoNum type="arabicPeriod" startAt="6"/>
            </a:pPr>
            <a:r>
              <a:rPr lang="en-US" dirty="0" err="1">
                <a:latin typeface="Arial" panose="020B0604020202020204" pitchFamily="34" charset="0"/>
                <a:cs typeface="Arial" panose="020B0604020202020204" pitchFamily="34" charset="0"/>
              </a:rPr>
              <a:t>Buka</a:t>
            </a:r>
            <a:r>
              <a:rPr lang="en-US" dirty="0">
                <a:latin typeface="Arial" panose="020B0604020202020204" pitchFamily="34" charset="0"/>
                <a:cs typeface="Arial" panose="020B0604020202020204" pitchFamily="34" charset="0"/>
              </a:rPr>
              <a:t> file HTML </a:t>
            </a:r>
            <a:r>
              <a:rPr lang="en-US" dirty="0" err="1">
                <a:latin typeface="Arial" panose="020B0604020202020204" pitchFamily="34" charset="0"/>
                <a:cs typeface="Arial" panose="020B0604020202020204" pitchFamily="34" charset="0"/>
              </a:rPr>
              <a:t>tersebut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menggunakan</a:t>
            </a:r>
            <a:r>
              <a:rPr lang="en-US" dirty="0">
                <a:latin typeface="Arial" panose="020B0604020202020204" pitchFamily="34" charset="0"/>
                <a:cs typeface="Arial" panose="020B0604020202020204" pitchFamily="34" charset="0"/>
              </a:rPr>
              <a:t> web browser</a:t>
            </a:r>
            <a:endParaRPr lang="id-ID" dirty="0">
              <a:latin typeface="Arial" panose="020B0604020202020204" pitchFamily="34" charset="0"/>
              <a:cs typeface="Arial" panose="020B0604020202020204" pitchFamily="34" charset="0"/>
            </a:endParaRPr>
          </a:p>
        </p:txBody>
      </p:sp>
      <p:sp>
        <p:nvSpPr>
          <p:cNvPr id="8" name="Content Placeholder 2"/>
          <p:cNvSpPr txBox="1">
            <a:spLocks/>
          </p:cNvSpPr>
          <p:nvPr/>
        </p:nvSpPr>
        <p:spPr bwMode="auto">
          <a:xfrm>
            <a:off x="1102248" y="3717757"/>
            <a:ext cx="2390602" cy="300914"/>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buFont typeface="Wingdings" pitchFamily="2" charset="2"/>
              <a:buNone/>
            </a:pPr>
            <a:r>
              <a:rPr lang="en-US" sz="1500" dirty="0">
                <a:cs typeface="Arial" panose="020B0604020202020204" pitchFamily="34" charset="0"/>
              </a:rPr>
              <a:t>HTML </a:t>
            </a:r>
            <a:r>
              <a:rPr lang="en-US" sz="1500" dirty="0" err="1">
                <a:cs typeface="Arial" panose="020B0604020202020204" pitchFamily="34" charset="0"/>
              </a:rPr>
              <a:t>dengan</a:t>
            </a:r>
            <a:r>
              <a:rPr lang="en-US" sz="1500" dirty="0">
                <a:cs typeface="Arial" panose="020B0604020202020204" pitchFamily="34" charset="0"/>
              </a:rPr>
              <a:t> Bootstrap</a:t>
            </a:r>
            <a:endParaRPr lang="id-ID" sz="1200" dirty="0">
              <a:cs typeface="Arial" panose="020B0604020202020204" pitchFamily="34" charset="0"/>
            </a:endParaRPr>
          </a:p>
        </p:txBody>
      </p:sp>
      <p:sp>
        <p:nvSpPr>
          <p:cNvPr id="9" name="Content Placeholder 2"/>
          <p:cNvSpPr txBox="1">
            <a:spLocks/>
          </p:cNvSpPr>
          <p:nvPr/>
        </p:nvSpPr>
        <p:spPr bwMode="auto">
          <a:xfrm>
            <a:off x="5639075" y="3717757"/>
            <a:ext cx="2390602" cy="300914"/>
          </a:xfrm>
          <a:prstGeom prst="rect">
            <a:avLst/>
          </a:prstGeom>
          <a:noFill/>
          <a:ln w="9525">
            <a:noFill/>
            <a:miter lim="800000"/>
            <a:headEnd/>
            <a:tailEnd/>
          </a:ln>
          <a:effectLst/>
        </p:spPr>
        <p:txBody>
          <a:bodyPr vert="horz" wrap="square" lIns="68580" tIns="34290" rIns="68580" bIns="34290" numCol="1" anchor="t" anchorCtr="0" compatLnSpc="1">
            <a:prstTxWarp prst="textNoShape">
              <a:avLst/>
            </a:prstTxWarp>
          </a:bodyPr>
          <a:lstStyle>
            <a:lvl1pPr marL="342900" indent="-342900" algn="l" rtl="0" eaLnBrk="1" fontAlgn="base" hangingPunct="1">
              <a:spcBef>
                <a:spcPct val="20000"/>
              </a:spcBef>
              <a:spcAft>
                <a:spcPct val="0"/>
              </a:spcAft>
              <a:buClr>
                <a:srgbClr val="002060"/>
              </a:buClr>
              <a:buFont typeface="Wingdings" pitchFamily="2" charset="2"/>
              <a:buChar char="q"/>
              <a:defRPr sz="2800" b="1">
                <a:solidFill>
                  <a:srgbClr val="002060"/>
                </a:solidFill>
                <a:latin typeface="+mn-lt"/>
                <a:ea typeface="+mn-ea"/>
                <a:cs typeface="+mn-cs"/>
              </a:defRPr>
            </a:lvl1pPr>
            <a:lvl2pPr marL="742950" indent="-285750" algn="l" rtl="0" eaLnBrk="1" fontAlgn="base" hangingPunct="1">
              <a:spcBef>
                <a:spcPct val="20000"/>
              </a:spcBef>
              <a:spcAft>
                <a:spcPct val="0"/>
              </a:spcAft>
              <a:buClr>
                <a:srgbClr val="002060"/>
              </a:buClr>
              <a:buFont typeface="Wingdings" pitchFamily="2" charset="2"/>
              <a:buChar char="q"/>
              <a:defRPr sz="2400">
                <a:solidFill>
                  <a:schemeClr val="tx1"/>
                </a:solidFill>
                <a:latin typeface="Arial" charset="0"/>
              </a:defRPr>
            </a:lvl2pPr>
            <a:lvl3pPr marL="1143000" indent="-228600" algn="l" rtl="0" eaLnBrk="1" fontAlgn="base" hangingPunct="1">
              <a:spcBef>
                <a:spcPct val="20000"/>
              </a:spcBef>
              <a:spcAft>
                <a:spcPct val="0"/>
              </a:spcAft>
              <a:buClr>
                <a:srgbClr val="002060"/>
              </a:buClr>
              <a:buFont typeface="Wingdings" pitchFamily="2" charset="2"/>
              <a:buChar char="q"/>
              <a:defRPr sz="2200">
                <a:solidFill>
                  <a:schemeClr val="tx1"/>
                </a:solidFill>
                <a:latin typeface="Arial" charset="0"/>
              </a:defRPr>
            </a:lvl3pPr>
            <a:lvl4pPr marL="16002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4pPr>
            <a:lvl5pPr marL="2057400" indent="-228600" algn="l" rtl="0" eaLnBrk="1" fontAlgn="base" hangingPunct="1">
              <a:spcBef>
                <a:spcPct val="20000"/>
              </a:spcBef>
              <a:spcAft>
                <a:spcPct val="0"/>
              </a:spcAft>
              <a:buClr>
                <a:srgbClr val="002060"/>
              </a:buClr>
              <a:buFont typeface="Wingdings" pitchFamily="2" charset="2"/>
              <a:buChar char="q"/>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marL="0" indent="0" algn="ctr">
              <a:buFont typeface="Wingdings" pitchFamily="2" charset="2"/>
              <a:buNone/>
            </a:pPr>
            <a:r>
              <a:rPr lang="en-US" sz="1500" dirty="0">
                <a:cs typeface="Arial" panose="020B0604020202020204" pitchFamily="34" charset="0"/>
              </a:rPr>
              <a:t>HTML </a:t>
            </a:r>
            <a:r>
              <a:rPr lang="en-US" sz="1500" dirty="0" err="1">
                <a:cs typeface="Arial" panose="020B0604020202020204" pitchFamily="34" charset="0"/>
              </a:rPr>
              <a:t>tanpa</a:t>
            </a:r>
            <a:r>
              <a:rPr lang="en-US" sz="1500" dirty="0">
                <a:cs typeface="Arial" panose="020B0604020202020204" pitchFamily="34" charset="0"/>
              </a:rPr>
              <a:t> Bootstrap</a:t>
            </a:r>
            <a:endParaRPr lang="id-ID" sz="1200" dirty="0">
              <a:cs typeface="Arial" panose="020B0604020202020204" pitchFamily="34" charset="0"/>
            </a:endParaRPr>
          </a:p>
        </p:txBody>
      </p:sp>
    </p:spTree>
    <p:extLst>
      <p:ext uri="{BB962C8B-B14F-4D97-AF65-F5344CB8AC3E}">
        <p14:creationId xmlns:p14="http://schemas.microsoft.com/office/powerpoint/2010/main" val="3142261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2E5C26-4378-974E-8B4C-3D356333F1A9}"/>
              </a:ext>
            </a:extLst>
          </p:cNvPr>
          <p:cNvSpPr>
            <a:spLocks noGrp="1"/>
          </p:cNvSpPr>
          <p:nvPr>
            <p:ph idx="1"/>
          </p:nvPr>
        </p:nvSpPr>
        <p:spPr>
          <a:xfrm>
            <a:off x="685800" y="2591686"/>
            <a:ext cx="4804302" cy="2371725"/>
          </a:xfrm>
        </p:spPr>
        <p:txBody>
          <a:bodyPr>
            <a:normAutofit lnSpcReduction="10000"/>
          </a:bodyPr>
          <a:lstStyle/>
          <a:p>
            <a:pPr marL="0" indent="0">
              <a:buNone/>
            </a:pPr>
            <a:r>
              <a:rPr lang="en-ID" sz="1050" dirty="0">
                <a:latin typeface="Courier New" panose="02070309020205020404" pitchFamily="49" charset="0"/>
                <a:cs typeface="Courier New" panose="02070309020205020404" pitchFamily="49" charset="0"/>
              </a:rPr>
              <a:t>&lt;div class="navbar"&gt;</a:t>
            </a:r>
          </a:p>
          <a:p>
            <a:pPr marL="0" indent="0">
              <a:buNone/>
            </a:pPr>
            <a:r>
              <a:rPr lang="en-ID" sz="1050" dirty="0">
                <a:latin typeface="Courier New" panose="02070309020205020404" pitchFamily="49" charset="0"/>
                <a:cs typeface="Courier New" panose="02070309020205020404" pitchFamily="49" charset="0"/>
              </a:rPr>
              <a:t>  &lt;a </a:t>
            </a:r>
            <a:r>
              <a:rPr lang="en-ID" sz="1050" dirty="0" err="1">
                <a:latin typeface="Courier New" panose="02070309020205020404" pitchFamily="49" charset="0"/>
                <a:cs typeface="Courier New" panose="02070309020205020404" pitchFamily="49" charset="0"/>
              </a:rPr>
              <a:t>href</a:t>
            </a:r>
            <a:r>
              <a:rPr lang="en-ID" sz="1050" dirty="0">
                <a:latin typeface="Courier New" panose="02070309020205020404" pitchFamily="49" charset="0"/>
                <a:cs typeface="Courier New" panose="02070309020205020404" pitchFamily="49" charset="0"/>
              </a:rPr>
              <a:t>="#home"&gt;Home&lt;/a&gt;</a:t>
            </a:r>
          </a:p>
          <a:p>
            <a:pPr marL="0" indent="0">
              <a:buNone/>
            </a:pPr>
            <a:r>
              <a:rPr lang="en-ID" sz="1050" dirty="0">
                <a:latin typeface="Courier New" panose="02070309020205020404" pitchFamily="49" charset="0"/>
                <a:cs typeface="Courier New" panose="02070309020205020404" pitchFamily="49" charset="0"/>
              </a:rPr>
              <a:t>  &lt;a </a:t>
            </a:r>
            <a:r>
              <a:rPr lang="en-ID" sz="1050" dirty="0" err="1">
                <a:latin typeface="Courier New" panose="02070309020205020404" pitchFamily="49" charset="0"/>
                <a:cs typeface="Courier New" panose="02070309020205020404" pitchFamily="49" charset="0"/>
              </a:rPr>
              <a:t>href</a:t>
            </a:r>
            <a:r>
              <a:rPr lang="en-ID" sz="1050" dirty="0">
                <a:latin typeface="Courier New" panose="02070309020205020404" pitchFamily="49" charset="0"/>
                <a:cs typeface="Courier New" panose="02070309020205020404" pitchFamily="49" charset="0"/>
              </a:rPr>
              <a:t>="#news"&gt;News&lt;/a&gt;</a:t>
            </a:r>
          </a:p>
          <a:p>
            <a:pPr marL="0" indent="0">
              <a:buNone/>
            </a:pPr>
            <a:r>
              <a:rPr lang="en-ID" sz="1050" dirty="0">
                <a:latin typeface="Courier New" panose="02070309020205020404" pitchFamily="49" charset="0"/>
                <a:cs typeface="Courier New" panose="02070309020205020404" pitchFamily="49" charset="0"/>
              </a:rPr>
              <a:t>  &lt;div class="dropdown"&gt;</a:t>
            </a:r>
          </a:p>
          <a:p>
            <a:pPr marL="0" indent="0">
              <a:buNone/>
            </a:pPr>
            <a:r>
              <a:rPr lang="en-ID" sz="1050" dirty="0">
                <a:latin typeface="Courier New" panose="02070309020205020404" pitchFamily="49" charset="0"/>
                <a:cs typeface="Courier New" panose="02070309020205020404" pitchFamily="49" charset="0"/>
              </a:rPr>
              <a:t>    &lt;button class="</a:t>
            </a:r>
            <a:r>
              <a:rPr lang="en-ID" sz="1050" dirty="0" err="1">
                <a:latin typeface="Courier New" panose="02070309020205020404" pitchFamily="49" charset="0"/>
                <a:cs typeface="Courier New" panose="02070309020205020404" pitchFamily="49" charset="0"/>
              </a:rPr>
              <a:t>dropbtn</a:t>
            </a:r>
            <a:r>
              <a:rPr lang="en-ID" sz="1050" dirty="0">
                <a:latin typeface="Courier New" panose="02070309020205020404" pitchFamily="49" charset="0"/>
                <a:cs typeface="Courier New" panose="02070309020205020404" pitchFamily="49" charset="0"/>
              </a:rPr>
              <a:t>"&gt;Dropdown&lt;/button&gt;</a:t>
            </a:r>
          </a:p>
          <a:p>
            <a:pPr marL="0" indent="0">
              <a:buNone/>
            </a:pPr>
            <a:r>
              <a:rPr lang="en-ID" sz="1050" dirty="0">
                <a:latin typeface="Courier New" panose="02070309020205020404" pitchFamily="49" charset="0"/>
                <a:cs typeface="Courier New" panose="02070309020205020404" pitchFamily="49" charset="0"/>
              </a:rPr>
              <a:t>    &lt;div class="dropdown-content"&gt;</a:t>
            </a:r>
          </a:p>
          <a:p>
            <a:pPr marL="0" indent="0">
              <a:buNone/>
            </a:pPr>
            <a:r>
              <a:rPr lang="en-ID" sz="1050" dirty="0">
                <a:latin typeface="Courier New" panose="02070309020205020404" pitchFamily="49" charset="0"/>
                <a:cs typeface="Courier New" panose="02070309020205020404" pitchFamily="49" charset="0"/>
              </a:rPr>
              <a:t>      &lt;a </a:t>
            </a:r>
            <a:r>
              <a:rPr lang="en-ID" sz="1050" dirty="0" err="1">
                <a:latin typeface="Courier New" panose="02070309020205020404" pitchFamily="49" charset="0"/>
                <a:cs typeface="Courier New" panose="02070309020205020404" pitchFamily="49" charset="0"/>
              </a:rPr>
              <a:t>href</a:t>
            </a:r>
            <a:r>
              <a:rPr lang="en-ID" sz="1050" dirty="0">
                <a:latin typeface="Courier New" panose="02070309020205020404" pitchFamily="49" charset="0"/>
                <a:cs typeface="Courier New" panose="02070309020205020404" pitchFamily="49" charset="0"/>
              </a:rPr>
              <a:t>="#"&gt;Link 1&lt;/a&gt;</a:t>
            </a:r>
          </a:p>
          <a:p>
            <a:pPr marL="0" indent="0">
              <a:buNone/>
            </a:pPr>
            <a:r>
              <a:rPr lang="en-ID" sz="1050" dirty="0">
                <a:latin typeface="Courier New" panose="02070309020205020404" pitchFamily="49" charset="0"/>
                <a:cs typeface="Courier New" panose="02070309020205020404" pitchFamily="49" charset="0"/>
              </a:rPr>
              <a:t>      &lt;a </a:t>
            </a:r>
            <a:r>
              <a:rPr lang="en-ID" sz="1050" dirty="0" err="1">
                <a:latin typeface="Courier New" panose="02070309020205020404" pitchFamily="49" charset="0"/>
                <a:cs typeface="Courier New" panose="02070309020205020404" pitchFamily="49" charset="0"/>
              </a:rPr>
              <a:t>href</a:t>
            </a:r>
            <a:r>
              <a:rPr lang="en-ID" sz="1050" dirty="0">
                <a:latin typeface="Courier New" panose="02070309020205020404" pitchFamily="49" charset="0"/>
                <a:cs typeface="Courier New" panose="02070309020205020404" pitchFamily="49" charset="0"/>
              </a:rPr>
              <a:t>="#"&gt;Link 2&lt;/a&gt;</a:t>
            </a:r>
          </a:p>
          <a:p>
            <a:pPr marL="0" indent="0">
              <a:buNone/>
            </a:pPr>
            <a:r>
              <a:rPr lang="en-ID" sz="1050" dirty="0">
                <a:latin typeface="Courier New" panose="02070309020205020404" pitchFamily="49" charset="0"/>
                <a:cs typeface="Courier New" panose="02070309020205020404" pitchFamily="49" charset="0"/>
              </a:rPr>
              <a:t>      &lt;a </a:t>
            </a:r>
            <a:r>
              <a:rPr lang="en-ID" sz="1050" dirty="0" err="1">
                <a:latin typeface="Courier New" panose="02070309020205020404" pitchFamily="49" charset="0"/>
                <a:cs typeface="Courier New" panose="02070309020205020404" pitchFamily="49" charset="0"/>
              </a:rPr>
              <a:t>href</a:t>
            </a:r>
            <a:r>
              <a:rPr lang="en-ID" sz="1050" dirty="0">
                <a:latin typeface="Courier New" panose="02070309020205020404" pitchFamily="49" charset="0"/>
                <a:cs typeface="Courier New" panose="02070309020205020404" pitchFamily="49" charset="0"/>
              </a:rPr>
              <a:t>="#"&gt;Link 3&lt;/a&gt;</a:t>
            </a:r>
          </a:p>
          <a:p>
            <a:pPr marL="0" indent="0">
              <a:buNone/>
            </a:pPr>
            <a:r>
              <a:rPr lang="en-ID" sz="1050" dirty="0">
                <a:latin typeface="Courier New" panose="02070309020205020404" pitchFamily="49" charset="0"/>
                <a:cs typeface="Courier New" panose="02070309020205020404" pitchFamily="49" charset="0"/>
              </a:rPr>
              <a:t>    &lt;/div&gt;</a:t>
            </a:r>
          </a:p>
          <a:p>
            <a:pPr marL="0" indent="0">
              <a:buNone/>
            </a:pPr>
            <a:r>
              <a:rPr lang="en-ID" sz="1050" dirty="0">
                <a:latin typeface="Courier New" panose="02070309020205020404" pitchFamily="49" charset="0"/>
                <a:cs typeface="Courier New" panose="02070309020205020404" pitchFamily="49" charset="0"/>
              </a:rPr>
              <a:t>  &lt;/div&gt; </a:t>
            </a:r>
          </a:p>
          <a:p>
            <a:pPr marL="0" indent="0">
              <a:buNone/>
            </a:pPr>
            <a:r>
              <a:rPr lang="en-ID" sz="1050" dirty="0">
                <a:latin typeface="Courier New" panose="02070309020205020404" pitchFamily="49" charset="0"/>
                <a:cs typeface="Courier New" panose="02070309020205020404" pitchFamily="49" charset="0"/>
              </a:rPr>
              <a:t>&lt;/div&gt;</a:t>
            </a:r>
            <a:endParaRPr lang="en-US" sz="1050" dirty="0">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DB48E6E1-A9F8-0144-8D0F-96DC224DE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62" y="897564"/>
            <a:ext cx="6629400" cy="1800225"/>
          </a:xfrm>
          <a:prstGeom prst="rect">
            <a:avLst/>
          </a:prstGeom>
        </p:spPr>
      </p:pic>
      <p:sp>
        <p:nvSpPr>
          <p:cNvPr id="6"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2060"/>
                </a:solidFill>
              </a:rPr>
              <a:t>Membuat</a:t>
            </a:r>
            <a:r>
              <a:rPr lang="en-US" sz="1800" dirty="0">
                <a:solidFill>
                  <a:srgbClr val="002060"/>
                </a:solidFill>
              </a:rPr>
              <a:t> List Menu							</a:t>
            </a:r>
          </a:p>
        </p:txBody>
      </p:sp>
      <p:sp>
        <p:nvSpPr>
          <p:cNvPr id="2" name="Rectangle 1">
            <a:extLst>
              <a:ext uri="{FF2B5EF4-FFF2-40B4-BE49-F238E27FC236}">
                <a16:creationId xmlns:a16="http://schemas.microsoft.com/office/drawing/2014/main" id="{4338BE39-4F93-48A2-A0F1-ACE73E436166}"/>
              </a:ext>
            </a:extLst>
          </p:cNvPr>
          <p:cNvSpPr/>
          <p:nvPr/>
        </p:nvSpPr>
        <p:spPr>
          <a:xfrm>
            <a:off x="3080435" y="4623978"/>
            <a:ext cx="4214615" cy="253916"/>
          </a:xfrm>
          <a:prstGeom prst="rect">
            <a:avLst/>
          </a:prstGeom>
        </p:spPr>
        <p:txBody>
          <a:bodyPr wrap="none">
            <a:spAutoFit/>
          </a:bodyPr>
          <a:lstStyle/>
          <a:p>
            <a:r>
              <a:rPr lang="en-US" sz="1050">
                <a:solidFill>
                  <a:srgbClr val="FF0000"/>
                </a:solidFill>
              </a:rPr>
              <a:t>Referensi Video : https://www.youtube.com/watch?v=eE13dX3rhE0</a:t>
            </a:r>
          </a:p>
        </p:txBody>
      </p:sp>
    </p:spTree>
    <p:extLst>
      <p:ext uri="{BB962C8B-B14F-4D97-AF65-F5344CB8AC3E}">
        <p14:creationId xmlns:p14="http://schemas.microsoft.com/office/powerpoint/2010/main" val="17294338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94063-45F4-0D43-AC8C-3FE5B6B699B5}"/>
              </a:ext>
            </a:extLst>
          </p:cNvPr>
          <p:cNvSpPr>
            <a:spLocks noGrp="1"/>
          </p:cNvSpPr>
          <p:nvPr>
            <p:ph idx="1"/>
          </p:nvPr>
        </p:nvSpPr>
        <p:spPr>
          <a:xfrm>
            <a:off x="685800" y="971550"/>
            <a:ext cx="8229600" cy="1438182"/>
          </a:xfrm>
        </p:spPr>
        <p:txBody>
          <a:bodyPr>
            <a:normAutofit fontScale="92500"/>
          </a:bodyPr>
          <a:lstStyle/>
          <a:p>
            <a:pPr algn="just">
              <a:spcAft>
                <a:spcPts val="900"/>
              </a:spcAft>
              <a:buFont typeface="Wingdings" panose="05000000000000000000" pitchFamily="2" charset="2"/>
              <a:buChar char="v"/>
            </a:pPr>
            <a:r>
              <a:rPr lang="en-ID" dirty="0" err="1">
                <a:latin typeface="Arial" panose="020B0604020202020204" pitchFamily="34" charset="0"/>
                <a:cs typeface="Arial" panose="020B0604020202020204" pitchFamily="34" charset="0"/>
              </a:rPr>
              <a:t>Dalam</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membuat</a:t>
            </a:r>
            <a:r>
              <a:rPr lang="en-ID" dirty="0">
                <a:latin typeface="Arial" panose="020B0604020202020204" pitchFamily="34" charset="0"/>
                <a:cs typeface="Arial" panose="020B0604020202020204" pitchFamily="34" charset="0"/>
              </a:rPr>
              <a:t> web </a:t>
            </a:r>
            <a:r>
              <a:rPr lang="en-ID" dirty="0" err="1">
                <a:latin typeface="Arial" panose="020B0604020202020204" pitchFamily="34" charset="0"/>
                <a:cs typeface="Arial" panose="020B0604020202020204" pitchFamily="34" charset="0"/>
              </a:rPr>
              <a:t>desain</a:t>
            </a:r>
            <a:r>
              <a:rPr lang="en-ID" dirty="0">
                <a:latin typeface="Arial" panose="020B0604020202020204" pitchFamily="34" charset="0"/>
                <a:cs typeface="Arial" panose="020B0604020202020204" pitchFamily="34" charset="0"/>
              </a:rPr>
              <a:t>, layout </a:t>
            </a:r>
            <a:r>
              <a:rPr lang="en-ID" dirty="0" err="1">
                <a:latin typeface="Arial" panose="020B0604020202020204" pitchFamily="34" charset="0"/>
                <a:cs typeface="Arial" panose="020B0604020202020204" pitchFamily="34" charset="0"/>
              </a:rPr>
              <a:t>berbicara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mengenai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bagaimana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penataan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elemen-elemen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dalam</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sebuah</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halaman</a:t>
            </a:r>
            <a:r>
              <a:rPr lang="en-ID" dirty="0">
                <a:latin typeface="Arial" panose="020B0604020202020204" pitchFamily="34" charset="0"/>
                <a:cs typeface="Arial" panose="020B0604020202020204" pitchFamily="34" charset="0"/>
              </a:rPr>
              <a:t> web </a:t>
            </a:r>
            <a:r>
              <a:rPr lang="en-ID" dirty="0" err="1">
                <a:latin typeface="Arial" panose="020B0604020202020204" pitchFamily="34" charset="0"/>
                <a:cs typeface="Arial" panose="020B0604020202020204" pitchFamily="34" charset="0"/>
              </a:rPr>
              <a:t>dengan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baik</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benar</a:t>
            </a:r>
            <a:r>
              <a:rPr lang="en-ID" dirty="0">
                <a:latin typeface="Arial" panose="020B0604020202020204" pitchFamily="34" charset="0"/>
                <a:cs typeface="Arial" panose="020B0604020202020204" pitchFamily="34" charset="0"/>
              </a:rPr>
              <a:t>.</a:t>
            </a:r>
          </a:p>
          <a:p>
            <a:pPr algn="just">
              <a:spcAft>
                <a:spcPts val="900"/>
              </a:spcAft>
              <a:buFont typeface="Wingdings" panose="05000000000000000000" pitchFamily="2" charset="2"/>
              <a:buChar char="v"/>
            </a:pPr>
            <a:r>
              <a:rPr lang="en-ID" dirty="0" err="1">
                <a:latin typeface="Arial" panose="020B0604020202020204" pitchFamily="34" charset="0"/>
                <a:cs typeface="Arial" panose="020B0604020202020204" pitchFamily="34" charset="0"/>
              </a:rPr>
              <a:t>Sebuah</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dokumen</a:t>
            </a:r>
            <a:r>
              <a:rPr lang="en-ID" dirty="0">
                <a:latin typeface="Arial" panose="020B0604020202020204" pitchFamily="34" charset="0"/>
                <a:cs typeface="Arial" panose="020B0604020202020204" pitchFamily="34" charset="0"/>
              </a:rPr>
              <a:t> web </a:t>
            </a:r>
            <a:r>
              <a:rPr lang="en-ID" dirty="0" err="1">
                <a:latin typeface="Arial" panose="020B0604020202020204" pitchFamily="34" charset="0"/>
                <a:cs typeface="Arial" panose="020B0604020202020204" pitchFamily="34" charset="0"/>
              </a:rPr>
              <a:t>umumnya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memiliki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elemen-elemen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sebagai</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berikut</a:t>
            </a:r>
            <a:r>
              <a:rPr lang="en-ID"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pic>
        <p:nvPicPr>
          <p:cNvPr id="8194" name="Picture 2" descr="Elemen-elemen Layout pada Dokumen Web">
            <a:extLst>
              <a:ext uri="{FF2B5EF4-FFF2-40B4-BE49-F238E27FC236}">
                <a16:creationId xmlns:a16="http://schemas.microsoft.com/office/drawing/2014/main" id="{7D2A7494-DB83-8740-91AA-4B2EB7B18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409732"/>
            <a:ext cx="3081710" cy="256909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2060"/>
                </a:solidFill>
              </a:rPr>
              <a:t>Perancangan</a:t>
            </a:r>
            <a:r>
              <a:rPr lang="en-US" sz="1800" dirty="0">
                <a:solidFill>
                  <a:srgbClr val="002060"/>
                </a:solidFill>
              </a:rPr>
              <a:t> Layout							</a:t>
            </a:r>
          </a:p>
        </p:txBody>
      </p:sp>
    </p:spTree>
    <p:extLst>
      <p:ext uri="{BB962C8B-B14F-4D97-AF65-F5344CB8AC3E}">
        <p14:creationId xmlns:p14="http://schemas.microsoft.com/office/powerpoint/2010/main" val="22099634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FD2661-041A-8D42-97E1-3ED0AFAF9338}"/>
              </a:ext>
            </a:extLst>
          </p:cNvPr>
          <p:cNvSpPr>
            <a:spLocks noGrp="1"/>
          </p:cNvSpPr>
          <p:nvPr>
            <p:ph idx="1"/>
          </p:nvPr>
        </p:nvSpPr>
        <p:spPr>
          <a:xfrm>
            <a:off x="685800" y="971550"/>
            <a:ext cx="8229600" cy="3714750"/>
          </a:xfrm>
        </p:spPr>
        <p:txBody>
          <a:bodyPr/>
          <a:lstStyle/>
          <a:p>
            <a:pPr algn="just">
              <a:buFont typeface="Wingdings" panose="05000000000000000000" pitchFamily="2" charset="2"/>
              <a:buChar char="v"/>
            </a:pPr>
            <a:r>
              <a:rPr lang="en-ID" dirty="0" err="1">
                <a:latin typeface="Arial" panose="020B0604020202020204" pitchFamily="34" charset="0"/>
                <a:cs typeface="Arial" panose="020B0604020202020204" pitchFamily="34" charset="0"/>
              </a:rPr>
              <a:t>Pemilihan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Warna</a:t>
            </a:r>
            <a:r>
              <a:rPr lang="en-ID" dirty="0">
                <a:latin typeface="Arial" panose="020B0604020202020204" pitchFamily="34" charset="0"/>
                <a:cs typeface="Arial" panose="020B0604020202020204" pitchFamily="34" charset="0"/>
              </a:rPr>
              <a:t> di </a:t>
            </a:r>
            <a:r>
              <a:rPr lang="en-ID" dirty="0" err="1">
                <a:latin typeface="Arial" panose="020B0604020202020204" pitchFamily="34" charset="0"/>
                <a:cs typeface="Arial" panose="020B0604020202020204" pitchFamily="34" charset="0"/>
              </a:rPr>
              <a:t>dalam</a:t>
            </a:r>
            <a:r>
              <a:rPr lang="en-ID" dirty="0">
                <a:latin typeface="Arial" panose="020B0604020202020204" pitchFamily="34" charset="0"/>
                <a:cs typeface="Arial" panose="020B0604020202020204" pitchFamily="34" charset="0"/>
              </a:rPr>
              <a:t> HTML </a:t>
            </a:r>
            <a:r>
              <a:rPr lang="en-ID" dirty="0" err="1">
                <a:latin typeface="Arial" panose="020B0604020202020204" pitchFamily="34" charset="0"/>
                <a:cs typeface="Arial" panose="020B0604020202020204" pitchFamily="34" charset="0"/>
              </a:rPr>
              <a:t>didefinisikan</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dengan</a:t>
            </a:r>
            <a:r>
              <a:rPr lang="en-ID" dirty="0">
                <a:latin typeface="Arial" panose="020B0604020202020204" pitchFamily="34" charset="0"/>
                <a:cs typeface="Arial" panose="020B0604020202020204" pitchFamily="34" charset="0"/>
              </a:rPr>
              <a:t> format </a:t>
            </a:r>
            <a:r>
              <a:rPr lang="en-ID" dirty="0" err="1">
                <a:latin typeface="Arial" panose="020B0604020202020204" pitchFamily="34" charset="0"/>
                <a:cs typeface="Arial" panose="020B0604020202020204" pitchFamily="34" charset="0"/>
              </a:rPr>
              <a:t>nama</a:t>
            </a:r>
            <a:r>
              <a:rPr lang="en-ID" dirty="0">
                <a:latin typeface="Arial" panose="020B0604020202020204" pitchFamily="34" charset="0"/>
                <a:cs typeface="Arial" panose="020B0604020202020204" pitchFamily="34" charset="0"/>
              </a:rPr>
              <a:t> </a:t>
            </a:r>
            <a:r>
              <a:rPr lang="en-ID" dirty="0" err="1">
                <a:latin typeface="Arial" panose="020B0604020202020204" pitchFamily="34" charset="0"/>
                <a:cs typeface="Arial" panose="020B0604020202020204" pitchFamily="34" charset="0"/>
              </a:rPr>
              <a:t>warna</a:t>
            </a:r>
            <a:r>
              <a:rPr lang="en-ID" dirty="0">
                <a:latin typeface="Arial" panose="020B0604020202020204" pitchFamily="34" charset="0"/>
                <a:cs typeface="Arial" panose="020B0604020202020204" pitchFamily="34" charset="0"/>
              </a:rPr>
              <a:t>, RGB, HEX, HSL, RGBA </a:t>
            </a:r>
            <a:r>
              <a:rPr lang="en-ID" dirty="0" err="1">
                <a:latin typeface="Arial" panose="020B0604020202020204" pitchFamily="34" charset="0"/>
                <a:cs typeface="Arial" panose="020B0604020202020204" pitchFamily="34" charset="0"/>
              </a:rPr>
              <a:t>dan</a:t>
            </a:r>
            <a:r>
              <a:rPr lang="en-ID" dirty="0">
                <a:latin typeface="Arial" panose="020B0604020202020204" pitchFamily="34" charset="0"/>
                <a:cs typeface="Arial" panose="020B0604020202020204" pitchFamily="34" charset="0"/>
              </a:rPr>
              <a:t> HSLA.</a:t>
            </a:r>
            <a:endParaRPr lang="en-US"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253D192A-3849-F242-8EC9-175E409C01A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820" y="2409732"/>
            <a:ext cx="6192180" cy="1238436"/>
          </a:xfrm>
          <a:prstGeom prst="rect">
            <a:avLst/>
          </a:prstGeom>
        </p:spPr>
      </p:pic>
      <p:sp>
        <p:nvSpPr>
          <p:cNvPr id="7"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Pengaturan</a:t>
            </a:r>
            <a:r>
              <a:rPr lang="en-US" sz="1800" dirty="0">
                <a:solidFill>
                  <a:srgbClr val="000000"/>
                </a:solidFill>
              </a:rPr>
              <a:t> </a:t>
            </a:r>
            <a:r>
              <a:rPr lang="en-US" sz="1800" dirty="0" err="1">
                <a:solidFill>
                  <a:srgbClr val="000000"/>
                </a:solidFill>
              </a:rPr>
              <a:t>Warna</a:t>
            </a:r>
            <a:r>
              <a:rPr lang="en-US" sz="1800" dirty="0">
                <a:solidFill>
                  <a:srgbClr val="000000"/>
                </a:solidFill>
              </a:rPr>
              <a:t> </a:t>
            </a:r>
            <a:r>
              <a:rPr lang="en-US" sz="1800" dirty="0" err="1">
                <a:solidFill>
                  <a:srgbClr val="000000"/>
                </a:solidFill>
              </a:rPr>
              <a:t>Komponen</a:t>
            </a:r>
            <a:r>
              <a:rPr lang="en-US" sz="1800" dirty="0">
                <a:solidFill>
                  <a:srgbClr val="000000"/>
                </a:solidFill>
              </a:rPr>
              <a:t> HTML			</a:t>
            </a:r>
            <a:r>
              <a:rPr lang="en-US" sz="1800">
                <a:solidFill>
                  <a:srgbClr val="000000"/>
                </a:solidFill>
              </a:rPr>
              <a:t>	</a:t>
            </a:r>
            <a:endParaRPr lang="en-US" sz="1800" dirty="0">
              <a:solidFill>
                <a:srgbClr val="000000"/>
              </a:solidFill>
            </a:endParaRPr>
          </a:p>
        </p:txBody>
      </p:sp>
      <p:sp>
        <p:nvSpPr>
          <p:cNvPr id="8" name="Down Arrow 7">
            <a:extLst>
              <a:ext uri="{FF2B5EF4-FFF2-40B4-BE49-F238E27FC236}">
                <a16:creationId xmlns:a16="http://schemas.microsoft.com/office/drawing/2014/main" id="{B2A3719A-94FC-7342-8727-B0604B920D6F}"/>
              </a:ext>
            </a:extLst>
          </p:cNvPr>
          <p:cNvSpPr/>
          <p:nvPr/>
        </p:nvSpPr>
        <p:spPr>
          <a:xfrm>
            <a:off x="2573778" y="1770180"/>
            <a:ext cx="432048" cy="531540"/>
          </a:xfrm>
          <a:prstGeom prst="down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solidFill>
                <a:srgbClr val="FFFFFF"/>
              </a:solidFill>
            </a:endParaRPr>
          </a:p>
        </p:txBody>
      </p:sp>
    </p:spTree>
    <p:extLst>
      <p:ext uri="{BB962C8B-B14F-4D97-AF65-F5344CB8AC3E}">
        <p14:creationId xmlns:p14="http://schemas.microsoft.com/office/powerpoint/2010/main" val="2562445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5160D1A6-A7FF-0C44-AA89-890F43552B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6356" y="1149972"/>
            <a:ext cx="6491288" cy="1421778"/>
          </a:xfrm>
        </p:spPr>
      </p:pic>
      <p:sp>
        <p:nvSpPr>
          <p:cNvPr id="10" name="Rectangle 9">
            <a:extLst>
              <a:ext uri="{FF2B5EF4-FFF2-40B4-BE49-F238E27FC236}">
                <a16:creationId xmlns:a16="http://schemas.microsoft.com/office/drawing/2014/main" id="{AFAE41C8-D717-3D4F-8A37-85EA8AB2FACC}"/>
              </a:ext>
            </a:extLst>
          </p:cNvPr>
          <p:cNvSpPr/>
          <p:nvPr/>
        </p:nvSpPr>
        <p:spPr>
          <a:xfrm>
            <a:off x="0" y="3435846"/>
            <a:ext cx="9144000" cy="784830"/>
          </a:xfrm>
          <a:prstGeom prst="rect">
            <a:avLst/>
          </a:prstGeom>
        </p:spPr>
        <p:txBody>
          <a:bodyPr wrap="square">
            <a:spAutoFit/>
          </a:bodyPr>
          <a:lstStyle/>
          <a:p>
            <a:r>
              <a:rPr lang="en-ID" sz="1500" dirty="0">
                <a:solidFill>
                  <a:srgbClr val="0000CD"/>
                </a:solidFill>
                <a:latin typeface="Courier New" panose="02070309020205020404" pitchFamily="49" charset="0"/>
                <a:cs typeface="Courier New" panose="02070309020205020404" pitchFamily="49" charset="0"/>
              </a:rPr>
              <a:t>&lt;h1 style="</a:t>
            </a:r>
            <a:r>
              <a:rPr lang="en-ID" sz="1500" dirty="0" err="1">
                <a:solidFill>
                  <a:srgbClr val="0000CD"/>
                </a:solidFill>
                <a:latin typeface="Courier New" panose="02070309020205020404" pitchFamily="49" charset="0"/>
                <a:cs typeface="Courier New" panose="02070309020205020404" pitchFamily="49" charset="0"/>
              </a:rPr>
              <a:t>background-color:rgb</a:t>
            </a:r>
            <a:r>
              <a:rPr lang="en-ID" sz="1500" dirty="0">
                <a:solidFill>
                  <a:srgbClr val="0000CD"/>
                </a:solidFill>
                <a:latin typeface="Courier New" panose="02070309020205020404" pitchFamily="49" charset="0"/>
                <a:cs typeface="Courier New" panose="02070309020205020404" pitchFamily="49" charset="0"/>
              </a:rPr>
              <a:t>(255, 99, 71);"&gt;</a:t>
            </a:r>
            <a:r>
              <a:rPr lang="en-ID" sz="1500" dirty="0" err="1">
                <a:solidFill>
                  <a:srgbClr val="0000CD"/>
                </a:solidFill>
                <a:latin typeface="Courier New" panose="02070309020205020404" pitchFamily="49" charset="0"/>
                <a:cs typeface="Courier New" panose="02070309020205020404" pitchFamily="49" charset="0"/>
              </a:rPr>
              <a:t>rgb</a:t>
            </a:r>
            <a:r>
              <a:rPr lang="en-ID" sz="1500" dirty="0">
                <a:solidFill>
                  <a:srgbClr val="0000CD"/>
                </a:solidFill>
                <a:latin typeface="Courier New" panose="02070309020205020404" pitchFamily="49" charset="0"/>
                <a:cs typeface="Courier New" panose="02070309020205020404" pitchFamily="49" charset="0"/>
              </a:rPr>
              <a:t>(255, 99, 71)&lt;/h1&gt;</a:t>
            </a:r>
          </a:p>
          <a:p>
            <a:r>
              <a:rPr lang="en-ID" sz="1500" dirty="0">
                <a:solidFill>
                  <a:srgbClr val="0000CD"/>
                </a:solidFill>
                <a:latin typeface="Courier New" panose="02070309020205020404" pitchFamily="49" charset="0"/>
                <a:cs typeface="Courier New" panose="02070309020205020404" pitchFamily="49" charset="0"/>
              </a:rPr>
              <a:t>&lt;h1 style="background-</a:t>
            </a:r>
            <a:r>
              <a:rPr lang="en-ID" sz="1500" dirty="0" err="1">
                <a:solidFill>
                  <a:srgbClr val="0000CD"/>
                </a:solidFill>
                <a:latin typeface="Courier New" panose="02070309020205020404" pitchFamily="49" charset="0"/>
                <a:cs typeface="Courier New" panose="02070309020205020404" pitchFamily="49" charset="0"/>
              </a:rPr>
              <a:t>color</a:t>
            </a:r>
            <a:r>
              <a:rPr lang="en-ID" sz="1500" dirty="0">
                <a:solidFill>
                  <a:srgbClr val="0000CD"/>
                </a:solidFill>
                <a:latin typeface="Courier New" panose="02070309020205020404" pitchFamily="49" charset="0"/>
                <a:cs typeface="Courier New" panose="02070309020205020404" pitchFamily="49" charset="0"/>
              </a:rPr>
              <a:t>:#ff6347;"&gt;#ff6347&lt;/h1&gt;</a:t>
            </a:r>
          </a:p>
          <a:p>
            <a:r>
              <a:rPr lang="en-ID" sz="1500" dirty="0">
                <a:solidFill>
                  <a:srgbClr val="0000CD"/>
                </a:solidFill>
                <a:latin typeface="Courier New" panose="02070309020205020404" pitchFamily="49" charset="0"/>
                <a:cs typeface="Courier New" panose="02070309020205020404" pitchFamily="49" charset="0"/>
              </a:rPr>
              <a:t>&lt;h1 style="</a:t>
            </a:r>
            <a:r>
              <a:rPr lang="en-ID" sz="1500" dirty="0" err="1">
                <a:solidFill>
                  <a:srgbClr val="0000CD"/>
                </a:solidFill>
                <a:latin typeface="Courier New" panose="02070309020205020404" pitchFamily="49" charset="0"/>
                <a:cs typeface="Courier New" panose="02070309020205020404" pitchFamily="49" charset="0"/>
              </a:rPr>
              <a:t>background-color:hsl</a:t>
            </a:r>
            <a:r>
              <a:rPr lang="en-ID" sz="1500" dirty="0">
                <a:solidFill>
                  <a:srgbClr val="0000CD"/>
                </a:solidFill>
                <a:latin typeface="Courier New" panose="02070309020205020404" pitchFamily="49" charset="0"/>
                <a:cs typeface="Courier New" panose="02070309020205020404" pitchFamily="49" charset="0"/>
              </a:rPr>
              <a:t>(9, 100%, 64%);"&gt;</a:t>
            </a:r>
            <a:r>
              <a:rPr lang="en-ID" sz="1500" dirty="0" err="1">
                <a:solidFill>
                  <a:srgbClr val="0000CD"/>
                </a:solidFill>
                <a:latin typeface="Courier New" panose="02070309020205020404" pitchFamily="49" charset="0"/>
                <a:cs typeface="Courier New" panose="02070309020205020404" pitchFamily="49" charset="0"/>
              </a:rPr>
              <a:t>hsl</a:t>
            </a:r>
            <a:r>
              <a:rPr lang="en-ID" sz="1500" dirty="0">
                <a:solidFill>
                  <a:srgbClr val="0000CD"/>
                </a:solidFill>
                <a:latin typeface="Courier New" panose="02070309020205020404" pitchFamily="49" charset="0"/>
                <a:cs typeface="Courier New" panose="02070309020205020404" pitchFamily="49" charset="0"/>
              </a:rPr>
              <a:t>(9, 100%, 64%)&lt;/h1&gt;</a:t>
            </a:r>
            <a:endParaRPr lang="en-US" sz="1500" dirty="0">
              <a:latin typeface="Courier New" panose="02070309020205020404" pitchFamily="49" charset="0"/>
              <a:cs typeface="Courier New" panose="02070309020205020404" pitchFamily="49" charset="0"/>
            </a:endParaRPr>
          </a:p>
        </p:txBody>
      </p:sp>
      <p:sp>
        <p:nvSpPr>
          <p:cNvPr id="11" name="Up Arrow 10">
            <a:extLst>
              <a:ext uri="{FF2B5EF4-FFF2-40B4-BE49-F238E27FC236}">
                <a16:creationId xmlns:a16="http://schemas.microsoft.com/office/drawing/2014/main" id="{34880FF3-701F-EC46-9A8C-0D539631BC17}"/>
              </a:ext>
            </a:extLst>
          </p:cNvPr>
          <p:cNvSpPr/>
          <p:nvPr/>
        </p:nvSpPr>
        <p:spPr>
          <a:xfrm>
            <a:off x="4301970" y="2679762"/>
            <a:ext cx="432048" cy="540060"/>
          </a:xfrm>
          <a:prstGeom prst="upArrow">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050">
              <a:solidFill>
                <a:srgbClr val="FFFFFF"/>
              </a:solidFill>
            </a:endParaRPr>
          </a:p>
        </p:txBody>
      </p:sp>
      <p:sp>
        <p:nvSpPr>
          <p:cNvPr id="8"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Pemilihan</a:t>
            </a:r>
            <a:r>
              <a:rPr lang="en-US" sz="1800" dirty="0">
                <a:solidFill>
                  <a:srgbClr val="000000"/>
                </a:solidFill>
              </a:rPr>
              <a:t> </a:t>
            </a:r>
            <a:r>
              <a:rPr lang="en-US" sz="1800" dirty="0" err="1">
                <a:solidFill>
                  <a:srgbClr val="000000"/>
                </a:solidFill>
              </a:rPr>
              <a:t>Warna</a:t>
            </a:r>
            <a:r>
              <a:rPr lang="en-US" sz="1800" dirty="0">
                <a:solidFill>
                  <a:srgbClr val="000000"/>
                </a:solidFill>
              </a:rPr>
              <a:t> </a:t>
            </a:r>
            <a:r>
              <a:rPr lang="en-US" sz="1800" dirty="0" err="1">
                <a:solidFill>
                  <a:srgbClr val="000000"/>
                </a:solidFill>
              </a:rPr>
              <a:t>Komponen</a:t>
            </a:r>
            <a:r>
              <a:rPr lang="en-US" sz="1800" dirty="0">
                <a:solidFill>
                  <a:srgbClr val="000000"/>
                </a:solidFill>
              </a:rPr>
              <a:t> HTML			</a:t>
            </a:r>
            <a:r>
              <a:rPr lang="en-US" sz="1800">
                <a:solidFill>
                  <a:srgbClr val="000000"/>
                </a:solidFill>
              </a:rPr>
              <a:t>	</a:t>
            </a:r>
            <a:endParaRPr lang="en-US" sz="1800" dirty="0">
              <a:solidFill>
                <a:srgbClr val="000000"/>
              </a:solidFill>
            </a:endParaRPr>
          </a:p>
        </p:txBody>
      </p:sp>
    </p:spTree>
    <p:extLst>
      <p:ext uri="{BB962C8B-B14F-4D97-AF65-F5344CB8AC3E}">
        <p14:creationId xmlns:p14="http://schemas.microsoft.com/office/powerpoint/2010/main" val="27831142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1E58962-FFC6-D54D-ADD0-D8968E9AC453}"/>
              </a:ext>
            </a:extLst>
          </p:cNvPr>
          <p:cNvSpPr txBox="1">
            <a:spLocks/>
          </p:cNvSpPr>
          <p:nvPr/>
        </p:nvSpPr>
        <p:spPr bwMode="white">
          <a:xfrm>
            <a:off x="391463" y="231246"/>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Latihan</a:t>
            </a:r>
            <a:r>
              <a:rPr lang="en-US" sz="1800" dirty="0">
                <a:solidFill>
                  <a:srgbClr val="000000"/>
                </a:solidFill>
              </a:rPr>
              <a:t> </a:t>
            </a:r>
            <a:r>
              <a:rPr lang="en-US" sz="1800" dirty="0" err="1">
                <a:solidFill>
                  <a:srgbClr val="000000"/>
                </a:solidFill>
              </a:rPr>
              <a:t>membuat</a:t>
            </a:r>
            <a:r>
              <a:rPr lang="en-US" sz="1800" dirty="0">
                <a:solidFill>
                  <a:srgbClr val="000000"/>
                </a:solidFill>
              </a:rPr>
              <a:t> </a:t>
            </a:r>
            <a:r>
              <a:rPr lang="en-US" sz="1800">
                <a:solidFill>
                  <a:srgbClr val="000000"/>
                </a:solidFill>
              </a:rPr>
              <a:t>Form </a:t>
            </a:r>
            <a:r>
              <a:rPr lang="en-US" sz="1800" dirty="0">
                <a:solidFill>
                  <a:srgbClr val="000000"/>
                </a:solidFill>
              </a:rPr>
              <a:t>			</a:t>
            </a:r>
            <a:r>
              <a:rPr lang="en-US" sz="1800">
                <a:solidFill>
                  <a:srgbClr val="000000"/>
                </a:solidFill>
              </a:rPr>
              <a:t>	</a:t>
            </a:r>
            <a:endParaRPr lang="en-US" sz="1800" dirty="0">
              <a:solidFill>
                <a:srgbClr val="000000"/>
              </a:solidFill>
            </a:endParaRPr>
          </a:p>
        </p:txBody>
      </p:sp>
      <p:sp>
        <p:nvSpPr>
          <p:cNvPr id="4" name="TextBox 3">
            <a:extLst>
              <a:ext uri="{FF2B5EF4-FFF2-40B4-BE49-F238E27FC236}">
                <a16:creationId xmlns:a16="http://schemas.microsoft.com/office/drawing/2014/main" id="{F6082967-8D53-4E69-9F34-590A3BF1837B}"/>
              </a:ext>
            </a:extLst>
          </p:cNvPr>
          <p:cNvSpPr txBox="1"/>
          <p:nvPr/>
        </p:nvSpPr>
        <p:spPr>
          <a:xfrm>
            <a:off x="391463" y="558271"/>
            <a:ext cx="5693550" cy="253916"/>
          </a:xfrm>
          <a:prstGeom prst="rect">
            <a:avLst/>
          </a:prstGeom>
          <a:noFill/>
        </p:spPr>
        <p:txBody>
          <a:bodyPr wrap="square" rtlCol="0">
            <a:spAutoFit/>
          </a:bodyPr>
          <a:lstStyle/>
          <a:p>
            <a:r>
              <a:rPr lang="en-US" sz="1050" dirty="0" err="1">
                <a:solidFill>
                  <a:srgbClr val="FF0000"/>
                </a:solidFill>
              </a:rPr>
              <a:t>Referensi</a:t>
            </a:r>
            <a:r>
              <a:rPr lang="en-US" sz="1050" dirty="0">
                <a:solidFill>
                  <a:srgbClr val="FF0000"/>
                </a:solidFill>
              </a:rPr>
              <a:t> Video : https://www.youtube.com/watch?v=9GV2rFe5OLk</a:t>
            </a:r>
          </a:p>
        </p:txBody>
      </p:sp>
      <p:grpSp>
        <p:nvGrpSpPr>
          <p:cNvPr id="9" name="Group 8">
            <a:extLst>
              <a:ext uri="{FF2B5EF4-FFF2-40B4-BE49-F238E27FC236}">
                <a16:creationId xmlns:a16="http://schemas.microsoft.com/office/drawing/2014/main" id="{009C7B97-9830-434A-B0D0-457466ACA313}"/>
              </a:ext>
            </a:extLst>
          </p:cNvPr>
          <p:cNvGrpSpPr/>
          <p:nvPr/>
        </p:nvGrpSpPr>
        <p:grpSpPr>
          <a:xfrm>
            <a:off x="391463" y="925193"/>
            <a:ext cx="4451683" cy="3664790"/>
            <a:chOff x="940374" y="1075867"/>
            <a:chExt cx="4451683" cy="3664790"/>
          </a:xfrm>
        </p:grpSpPr>
        <p:pic>
          <p:nvPicPr>
            <p:cNvPr id="5" name="Picture 4">
              <a:extLst>
                <a:ext uri="{FF2B5EF4-FFF2-40B4-BE49-F238E27FC236}">
                  <a16:creationId xmlns:a16="http://schemas.microsoft.com/office/drawing/2014/main" id="{96801FC1-7552-4965-B0B7-23BF98DEEB27}"/>
                </a:ext>
              </a:extLst>
            </p:cNvPr>
            <p:cNvPicPr>
              <a:picLocks noChangeAspect="1"/>
            </p:cNvPicPr>
            <p:nvPr/>
          </p:nvPicPr>
          <p:blipFill>
            <a:blip r:embed="rId3"/>
            <a:stretch>
              <a:fillRect/>
            </a:stretch>
          </p:blipFill>
          <p:spPr>
            <a:xfrm>
              <a:off x="940374" y="1253136"/>
              <a:ext cx="4431470" cy="3487521"/>
            </a:xfrm>
            <a:prstGeom prst="rect">
              <a:avLst/>
            </a:prstGeom>
          </p:spPr>
        </p:pic>
        <p:sp>
          <p:nvSpPr>
            <p:cNvPr id="8" name="Rectangle 7">
              <a:extLst>
                <a:ext uri="{FF2B5EF4-FFF2-40B4-BE49-F238E27FC236}">
                  <a16:creationId xmlns:a16="http://schemas.microsoft.com/office/drawing/2014/main" id="{8455ACCB-0D6F-42B7-B77B-1B033B9CE64B}"/>
                </a:ext>
              </a:extLst>
            </p:cNvPr>
            <p:cNvSpPr/>
            <p:nvPr/>
          </p:nvSpPr>
          <p:spPr>
            <a:xfrm>
              <a:off x="960587" y="1075867"/>
              <a:ext cx="4431470" cy="25391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rgbClr val="FFFFFF"/>
                  </a:solidFill>
                </a:rPr>
                <a:t>Form Pendaftaran Mahasiswa Baru</a:t>
              </a:r>
            </a:p>
          </p:txBody>
        </p:sp>
      </p:grpSp>
      <p:pic>
        <p:nvPicPr>
          <p:cNvPr id="10" name="Picture 9">
            <a:extLst>
              <a:ext uri="{FF2B5EF4-FFF2-40B4-BE49-F238E27FC236}">
                <a16:creationId xmlns:a16="http://schemas.microsoft.com/office/drawing/2014/main" id="{0DBB2AAC-AC4B-44AD-92CA-33449C358003}"/>
              </a:ext>
            </a:extLst>
          </p:cNvPr>
          <p:cNvPicPr>
            <a:picLocks noChangeAspect="1"/>
          </p:cNvPicPr>
          <p:nvPr/>
        </p:nvPicPr>
        <p:blipFill>
          <a:blip r:embed="rId4"/>
          <a:stretch>
            <a:fillRect/>
          </a:stretch>
        </p:blipFill>
        <p:spPr>
          <a:xfrm>
            <a:off x="5169925" y="1010299"/>
            <a:ext cx="3582612" cy="1971707"/>
          </a:xfrm>
          <a:prstGeom prst="rect">
            <a:avLst/>
          </a:prstGeom>
        </p:spPr>
      </p:pic>
    </p:spTree>
    <p:extLst>
      <p:ext uri="{BB962C8B-B14F-4D97-AF65-F5344CB8AC3E}">
        <p14:creationId xmlns:p14="http://schemas.microsoft.com/office/powerpoint/2010/main" val="153582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XAMPP </a:t>
            </a:r>
            <a:r>
              <a:rPr lang="en-US" dirty="0" err="1" smtClean="0"/>
              <a:t>dan</a:t>
            </a:r>
            <a:r>
              <a:rPr lang="en-US" dirty="0" smtClean="0"/>
              <a:t> </a:t>
            </a:r>
            <a:r>
              <a:rPr lang="en-US" dirty="0" err="1" smtClean="0"/>
              <a:t>Dasar</a:t>
            </a:r>
            <a:r>
              <a:rPr lang="en-US" dirty="0" smtClean="0"/>
              <a:t> PHP</a:t>
            </a:r>
            <a:endParaRPr lang="en-US" dirty="0"/>
          </a:p>
        </p:txBody>
      </p:sp>
    </p:spTree>
    <p:extLst>
      <p:ext uri="{BB962C8B-B14F-4D97-AF65-F5344CB8AC3E}">
        <p14:creationId xmlns:p14="http://schemas.microsoft.com/office/powerpoint/2010/main" val="2248947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7"/>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7"/>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21" name="Google Shape;121;p27"/>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22" name="Google Shape;122;p27"/>
          <p:cNvSpPr txBox="1"/>
          <p:nvPr/>
        </p:nvSpPr>
        <p:spPr>
          <a:xfrm>
            <a:off x="127750" y="479025"/>
            <a:ext cx="8935500" cy="392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1350" b="1">
                <a:solidFill>
                  <a:srgbClr val="0F3570"/>
                </a:solidFill>
                <a:latin typeface="Overlock"/>
                <a:ea typeface="Overlock"/>
                <a:cs typeface="Overlock"/>
                <a:sym typeface="Overlock"/>
              </a:rPr>
              <a:t>Course Definition</a:t>
            </a:r>
            <a:endParaRPr sz="1350" b="1">
              <a:solidFill>
                <a:srgbClr val="0F3570"/>
              </a:solidFill>
              <a:latin typeface="Overlock"/>
              <a:ea typeface="Overlock"/>
              <a:cs typeface="Overlock"/>
              <a:sym typeface="Overlock"/>
            </a:endParaRPr>
          </a:p>
        </p:txBody>
      </p:sp>
      <p:sp>
        <p:nvSpPr>
          <p:cNvPr id="124" name="Google Shape;124;p27"/>
          <p:cNvSpPr txBox="1"/>
          <p:nvPr/>
        </p:nvSpPr>
        <p:spPr>
          <a:xfrm>
            <a:off x="81650" y="871425"/>
            <a:ext cx="8803800" cy="1333155"/>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25" name="Google Shape;125;p27"/>
          <p:cNvSpPr txBox="1">
            <a:spLocks noGrp="1"/>
          </p:cNvSpPr>
          <p:nvPr>
            <p:ph type="subTitle" idx="1"/>
          </p:nvPr>
        </p:nvSpPr>
        <p:spPr>
          <a:xfrm>
            <a:off x="7752400" y="4864000"/>
            <a:ext cx="1398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
        <p:nvSpPr>
          <p:cNvPr id="4" name="TextBox 3">
            <a:extLst>
              <a:ext uri="{FF2B5EF4-FFF2-40B4-BE49-F238E27FC236}">
                <a16:creationId xmlns:a16="http://schemas.microsoft.com/office/drawing/2014/main" id="{FC80916C-461F-499B-90E6-E3347DEC443F}"/>
              </a:ext>
            </a:extLst>
          </p:cNvPr>
          <p:cNvSpPr txBox="1"/>
          <p:nvPr/>
        </p:nvSpPr>
        <p:spPr>
          <a:xfrm>
            <a:off x="442686" y="1211943"/>
            <a:ext cx="7903028" cy="2462213"/>
          </a:xfrm>
          <a:prstGeom prst="rect">
            <a:avLst/>
          </a:prstGeom>
          <a:noFill/>
        </p:spPr>
        <p:txBody>
          <a:bodyPr wrap="square" rtlCol="0">
            <a:spAutoFit/>
          </a:bodyPr>
          <a:lstStyle/>
          <a:p>
            <a:r>
              <a:rPr lang="en-US" dirty="0" err="1"/>
              <a:t>Peserta</a:t>
            </a:r>
            <a:r>
              <a:rPr lang="en-US" dirty="0"/>
              <a:t> </a:t>
            </a:r>
            <a:r>
              <a:rPr lang="en-US" dirty="0" err="1"/>
              <a:t>mempelajari</a:t>
            </a:r>
            <a:r>
              <a:rPr lang="en-US" dirty="0"/>
              <a:t> </a:t>
            </a:r>
            <a:r>
              <a:rPr lang="en-US" dirty="0" err="1"/>
              <a:t>pengetahuan</a:t>
            </a:r>
            <a:r>
              <a:rPr lang="en-US" dirty="0"/>
              <a:t> </a:t>
            </a:r>
            <a:r>
              <a:rPr lang="en-US" dirty="0" err="1"/>
              <a:t>dan</a:t>
            </a:r>
            <a:r>
              <a:rPr lang="en-US" dirty="0"/>
              <a:t> </a:t>
            </a:r>
            <a:r>
              <a:rPr lang="en-US" dirty="0" err="1"/>
              <a:t>keterampilan</a:t>
            </a:r>
            <a:r>
              <a:rPr lang="en-US" dirty="0"/>
              <a:t> </a:t>
            </a:r>
            <a:r>
              <a:rPr lang="en-US" dirty="0" err="1"/>
              <a:t>untuk</a:t>
            </a:r>
            <a:r>
              <a:rPr lang="en-US" dirty="0"/>
              <a:t> </a:t>
            </a:r>
            <a:r>
              <a:rPr lang="en-US" dirty="0" err="1"/>
              <a:t>membuat</a:t>
            </a:r>
            <a:r>
              <a:rPr lang="en-US" dirty="0"/>
              <a:t> </a:t>
            </a:r>
            <a:r>
              <a:rPr lang="en-US" dirty="0" err="1"/>
              <a:t>pemrograman</a:t>
            </a:r>
            <a:r>
              <a:rPr lang="en-US" dirty="0"/>
              <a:t> web </a:t>
            </a:r>
            <a:r>
              <a:rPr lang="en-US" dirty="0" err="1"/>
              <a:t>sederhana</a:t>
            </a:r>
            <a:r>
              <a:rPr lang="en-US" dirty="0"/>
              <a:t> yang </a:t>
            </a:r>
            <a:r>
              <a:rPr lang="en-US" dirty="0" err="1"/>
              <a:t>mampu</a:t>
            </a:r>
            <a:r>
              <a:rPr lang="en-US" dirty="0"/>
              <a:t> </a:t>
            </a:r>
            <a:r>
              <a:rPr lang="en-US" dirty="0" err="1"/>
              <a:t>mendemonstrasikan</a:t>
            </a:r>
            <a:r>
              <a:rPr lang="en-US" dirty="0"/>
              <a:t> </a:t>
            </a:r>
            <a:r>
              <a:rPr lang="en-US" dirty="0" err="1"/>
              <a:t>keterampilan</a:t>
            </a:r>
            <a:r>
              <a:rPr lang="en-US" dirty="0"/>
              <a:t> </a:t>
            </a:r>
            <a:r>
              <a:rPr lang="en-US" dirty="0" err="1"/>
              <a:t>membuat</a:t>
            </a:r>
            <a:r>
              <a:rPr lang="en-US" dirty="0"/>
              <a:t> </a:t>
            </a:r>
            <a:r>
              <a:rPr lang="en-US" dirty="0" err="1"/>
              <a:t>aplikasi</a:t>
            </a:r>
            <a:r>
              <a:rPr lang="en-US" dirty="0"/>
              <a:t> web </a:t>
            </a:r>
            <a:r>
              <a:rPr lang="en-US" dirty="0" err="1"/>
              <a:t>sederhana</a:t>
            </a:r>
            <a:r>
              <a:rPr lang="en-US" dirty="0"/>
              <a:t> </a:t>
            </a:r>
            <a:r>
              <a:rPr lang="en-US" dirty="0" err="1"/>
              <a:t>meliputi</a:t>
            </a:r>
            <a:r>
              <a:rPr lang="en-US" dirty="0"/>
              <a:t>:</a:t>
            </a:r>
          </a:p>
          <a:p>
            <a:pPr marL="285750" indent="-285750">
              <a:buFont typeface="Arial" panose="020B0604020202020204" pitchFamily="34" charset="0"/>
              <a:buChar char="•"/>
            </a:pPr>
            <a:r>
              <a:rPr lang="en-US" dirty="0" err="1"/>
              <a:t>Menggunakan</a:t>
            </a:r>
            <a:r>
              <a:rPr lang="en-US" dirty="0"/>
              <a:t> </a:t>
            </a:r>
            <a:r>
              <a:rPr lang="en-US" dirty="0" err="1"/>
              <a:t>teknologi</a:t>
            </a:r>
            <a:r>
              <a:rPr lang="en-US" dirty="0"/>
              <a:t> web </a:t>
            </a:r>
            <a:r>
              <a:rPr lang="en-US" dirty="0" err="1"/>
              <a:t>sederhana</a:t>
            </a:r>
            <a:r>
              <a:rPr lang="en-US" dirty="0"/>
              <a:t> (HTML, CSS, Bootstrap, PHP scripting)</a:t>
            </a:r>
          </a:p>
          <a:p>
            <a:pPr marL="285750" indent="-285750">
              <a:buFont typeface="Arial" panose="020B0604020202020204" pitchFamily="34" charset="0"/>
              <a:buChar char="•"/>
            </a:pPr>
            <a:r>
              <a:rPr lang="en-US" dirty="0" err="1"/>
              <a:t>Membuat</a:t>
            </a:r>
            <a:r>
              <a:rPr lang="en-US" dirty="0"/>
              <a:t> </a:t>
            </a:r>
            <a:r>
              <a:rPr lang="en-US" dirty="0" err="1"/>
              <a:t>Struktur</a:t>
            </a:r>
            <a:r>
              <a:rPr lang="en-US" dirty="0"/>
              <a:t> menu program </a:t>
            </a:r>
            <a:r>
              <a:rPr lang="en-US" dirty="0" err="1"/>
              <a:t>dengan</a:t>
            </a:r>
            <a:r>
              <a:rPr lang="en-US" dirty="0"/>
              <a:t> HTML, CSS</a:t>
            </a:r>
          </a:p>
          <a:p>
            <a:pPr marL="285750" indent="-285750">
              <a:buFont typeface="Arial" panose="020B0604020202020204" pitchFamily="34" charset="0"/>
              <a:buChar char="•"/>
            </a:pPr>
            <a:r>
              <a:rPr lang="en-US" dirty="0" err="1"/>
              <a:t>Membuat</a:t>
            </a:r>
            <a:r>
              <a:rPr lang="en-US" dirty="0"/>
              <a:t> </a:t>
            </a:r>
            <a:r>
              <a:rPr lang="en-US" dirty="0" err="1"/>
              <a:t>pengelolaan</a:t>
            </a:r>
            <a:r>
              <a:rPr lang="en-US" dirty="0"/>
              <a:t> data </a:t>
            </a:r>
            <a:r>
              <a:rPr lang="en-US" dirty="0" err="1"/>
              <a:t>dengan</a:t>
            </a:r>
            <a:r>
              <a:rPr lang="en-US" dirty="0"/>
              <a:t> </a:t>
            </a:r>
            <a:r>
              <a:rPr lang="en-US" dirty="0" err="1"/>
              <a:t>aksi</a:t>
            </a:r>
            <a:r>
              <a:rPr lang="en-US" dirty="0"/>
              <a:t> </a:t>
            </a:r>
            <a:r>
              <a:rPr lang="en-US" dirty="0" err="1"/>
              <a:t>berupa</a:t>
            </a:r>
            <a:r>
              <a:rPr lang="en-US" dirty="0"/>
              <a:t> </a:t>
            </a:r>
            <a:r>
              <a:rPr lang="en-US" dirty="0" err="1"/>
              <a:t>lihat</a:t>
            </a:r>
            <a:r>
              <a:rPr lang="en-US" dirty="0"/>
              <a:t>, input, edit, </a:t>
            </a:r>
            <a:r>
              <a:rPr lang="en-US" dirty="0" err="1"/>
              <a:t>hapus</a:t>
            </a:r>
            <a:r>
              <a:rPr lang="en-US" dirty="0"/>
              <a:t> </a:t>
            </a:r>
            <a:r>
              <a:rPr lang="en-US" dirty="0" err="1"/>
              <a:t>dengan</a:t>
            </a:r>
            <a:r>
              <a:rPr lang="en-US" dirty="0"/>
              <a:t> scripting PHP </a:t>
            </a:r>
            <a:r>
              <a:rPr lang="en-US" dirty="0" err="1"/>
              <a:t>dan</a:t>
            </a:r>
            <a:r>
              <a:rPr lang="en-US" dirty="0"/>
              <a:t> Database </a:t>
            </a:r>
            <a:r>
              <a:rPr lang="en-US" dirty="0" err="1"/>
              <a:t>Mysql</a:t>
            </a:r>
            <a:endParaRPr lang="en-US" dirty="0"/>
          </a:p>
          <a:p>
            <a:endParaRPr lang="en-US" dirty="0"/>
          </a:p>
          <a:p>
            <a:r>
              <a:rPr lang="en-US" dirty="0" err="1"/>
              <a:t>Pada</a:t>
            </a:r>
            <a:r>
              <a:rPr lang="en-US" dirty="0"/>
              <a:t> </a:t>
            </a:r>
            <a:r>
              <a:rPr lang="en-US" dirty="0" err="1"/>
              <a:t>akhir</a:t>
            </a:r>
            <a:r>
              <a:rPr lang="en-US" dirty="0"/>
              <a:t> </a:t>
            </a:r>
            <a:r>
              <a:rPr lang="en-US" dirty="0" err="1"/>
              <a:t>pelatihan</a:t>
            </a:r>
            <a:r>
              <a:rPr lang="en-US" dirty="0"/>
              <a:t>, </a:t>
            </a:r>
            <a:r>
              <a:rPr lang="en-US" dirty="0" err="1"/>
              <a:t>peserta</a:t>
            </a:r>
            <a:r>
              <a:rPr lang="en-US" dirty="0"/>
              <a:t> </a:t>
            </a:r>
            <a:r>
              <a:rPr lang="en-US" dirty="0" err="1"/>
              <a:t>diharapkan</a:t>
            </a:r>
            <a:r>
              <a:rPr lang="en-US" dirty="0"/>
              <a:t> </a:t>
            </a:r>
            <a:r>
              <a:rPr lang="en-US" dirty="0" err="1"/>
              <a:t>mampu</a:t>
            </a:r>
            <a:r>
              <a:rPr lang="en-US" dirty="0"/>
              <a:t> </a:t>
            </a:r>
            <a:r>
              <a:rPr lang="en-US" dirty="0" err="1"/>
              <a:t>menghasilkan</a:t>
            </a:r>
            <a:r>
              <a:rPr lang="en-US" dirty="0"/>
              <a:t> </a:t>
            </a:r>
            <a:r>
              <a:rPr lang="en-US" dirty="0" err="1"/>
              <a:t>aplikasi</a:t>
            </a:r>
            <a:r>
              <a:rPr lang="en-US" dirty="0"/>
              <a:t> </a:t>
            </a:r>
            <a:r>
              <a:rPr lang="en-US" dirty="0" err="1"/>
              <a:t>sederhana</a:t>
            </a:r>
            <a:r>
              <a:rPr lang="en-US" dirty="0"/>
              <a:t> </a:t>
            </a:r>
            <a:r>
              <a:rPr lang="en-US" dirty="0" err="1"/>
              <a:t>berbasis</a:t>
            </a:r>
            <a:r>
              <a:rPr lang="en-US" dirty="0"/>
              <a:t> web </a:t>
            </a:r>
            <a:r>
              <a:rPr lang="en-US" dirty="0" err="1"/>
              <a:t>sebagai</a:t>
            </a:r>
            <a:r>
              <a:rPr lang="en-US" dirty="0"/>
              <a:t> </a:t>
            </a:r>
            <a:r>
              <a:rPr lang="en-US" b="1" u="sng" dirty="0" err="1"/>
              <a:t>bukti</a:t>
            </a:r>
            <a:r>
              <a:rPr lang="en-US" b="1" u="sng" dirty="0"/>
              <a:t> </a:t>
            </a:r>
            <a:r>
              <a:rPr lang="en-US" b="1" u="sng" dirty="0" err="1"/>
              <a:t>kompetensi</a:t>
            </a:r>
            <a:r>
              <a:rPr lang="en-US" b="1" u="sng" dirty="0"/>
              <a:t> </a:t>
            </a:r>
            <a:r>
              <a:rPr lang="en-US" b="1" u="sng" dirty="0" err="1"/>
              <a:t>hasil</a:t>
            </a:r>
            <a:r>
              <a:rPr lang="en-US" b="1" u="sng" dirty="0"/>
              <a:t> </a:t>
            </a:r>
            <a:r>
              <a:rPr lang="en-US" b="1" u="sng" dirty="0" err="1"/>
              <a:t>pembelajaran</a:t>
            </a:r>
            <a:r>
              <a:rPr lang="en-US" dirty="0"/>
              <a:t>.</a:t>
            </a:r>
          </a:p>
          <a:p>
            <a:endParaRPr lang="en-US" dirty="0"/>
          </a:p>
        </p:txBody>
      </p:sp>
    </p:spTree>
    <p:extLst>
      <p:ext uri="{BB962C8B-B14F-4D97-AF65-F5344CB8AC3E}">
        <p14:creationId xmlns:p14="http://schemas.microsoft.com/office/powerpoint/2010/main" val="3996573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13" name="Google Shape;113;p22"/>
          <p:cNvSpPr/>
          <p:nvPr/>
        </p:nvSpPr>
        <p:spPr>
          <a:xfrm>
            <a:off x="331181" y="261250"/>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002060"/>
                </a:solidFill>
                <a:latin typeface="Cambria" pitchFamily="18" charset="0"/>
                <a:sym typeface="Arial"/>
              </a:rPr>
              <a:t>XAMPP</a:t>
            </a:r>
            <a:endParaRPr sz="2400" b="0" i="0" u="none" strike="noStrike" cap="none" dirty="0">
              <a:solidFill>
                <a:srgbClr val="002060"/>
              </a:solidFill>
              <a:latin typeface="Cambria" pitchFamily="18" charset="0"/>
              <a:sym typeface="Arial"/>
            </a:endParaRPr>
          </a:p>
        </p:txBody>
      </p:sp>
      <p:sp>
        <p:nvSpPr>
          <p:cNvPr id="114" name="Google Shape;114;p22"/>
          <p:cNvSpPr/>
          <p:nvPr/>
        </p:nvSpPr>
        <p:spPr>
          <a:xfrm>
            <a:off x="331180" y="876953"/>
            <a:ext cx="8464028" cy="3970277"/>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Font typeface="Wingdings" pitchFamily="2" charset="2"/>
              <a:buChar char="v"/>
            </a:pPr>
            <a:r>
              <a:rPr lang="en-US" sz="1800" i="0" u="none" strike="noStrike" cap="none" dirty="0" err="1">
                <a:solidFill>
                  <a:srgbClr val="000000"/>
                </a:solidFill>
                <a:latin typeface="Cambria"/>
                <a:ea typeface="Cambria"/>
                <a:cs typeface="Cambria"/>
                <a:sym typeface="Cambria"/>
              </a:rPr>
              <a:t>Aplikasi</a:t>
            </a:r>
            <a:r>
              <a:rPr lang="en-US" sz="1800" i="0" u="none" strike="noStrike" cap="none" dirty="0">
                <a:solidFill>
                  <a:srgbClr val="000000"/>
                </a:solidFill>
                <a:latin typeface="Cambria"/>
                <a:ea typeface="Cambria"/>
                <a:cs typeface="Cambria"/>
                <a:sym typeface="Cambria"/>
              </a:rPr>
              <a:t> XAMPP </a:t>
            </a:r>
            <a:r>
              <a:rPr lang="en-US" sz="1800" i="0" u="none" strike="noStrike" cap="none" dirty="0" err="1">
                <a:solidFill>
                  <a:srgbClr val="000000"/>
                </a:solidFill>
                <a:latin typeface="Cambria"/>
                <a:ea typeface="Cambria"/>
                <a:cs typeface="Cambria"/>
                <a:sym typeface="Cambria"/>
              </a:rPr>
              <a:t>ini</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dibuat</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oleh</a:t>
            </a:r>
            <a:r>
              <a:rPr lang="en-US" sz="1800" i="0" u="none" strike="noStrike" cap="none" dirty="0">
                <a:solidFill>
                  <a:srgbClr val="000000"/>
                </a:solidFill>
                <a:latin typeface="Cambria"/>
                <a:ea typeface="Cambria"/>
                <a:cs typeface="Cambria"/>
                <a:sym typeface="Cambria"/>
              </a:rPr>
              <a:t> Apache </a:t>
            </a:r>
            <a:r>
              <a:rPr lang="en-US" sz="1800" i="0" u="none" strike="noStrike" cap="none" dirty="0" smtClean="0">
                <a:solidFill>
                  <a:srgbClr val="000000"/>
                </a:solidFill>
                <a:latin typeface="Cambria"/>
                <a:ea typeface="Cambria"/>
                <a:cs typeface="Cambria"/>
                <a:sym typeface="Cambria"/>
              </a:rPr>
              <a:t>Friends.</a:t>
            </a:r>
            <a:endParaRPr lang="en-US" dirty="0">
              <a:latin typeface="Cambria"/>
              <a:ea typeface="Cambria"/>
              <a:cs typeface="Cambria"/>
              <a:sym typeface="Cambria"/>
            </a:endParaRPr>
          </a:p>
          <a:p>
            <a:pPr marL="285750" marR="0" lvl="0" indent="-285750" algn="just" rtl="0">
              <a:lnSpc>
                <a:spcPct val="150000"/>
              </a:lnSpc>
              <a:spcBef>
                <a:spcPts val="0"/>
              </a:spcBef>
              <a:spcAft>
                <a:spcPts val="0"/>
              </a:spcAft>
              <a:buFont typeface="Wingdings" pitchFamily="2" charset="2"/>
              <a:buChar char="v"/>
            </a:pPr>
            <a:r>
              <a:rPr lang="en-US" sz="1800" i="0" u="none" strike="noStrike" cap="none" dirty="0" smtClean="0">
                <a:solidFill>
                  <a:srgbClr val="000000"/>
                </a:solidFill>
                <a:latin typeface="Cambria"/>
                <a:ea typeface="Cambria"/>
                <a:cs typeface="Cambria"/>
                <a:sym typeface="Cambria"/>
              </a:rPr>
              <a:t>Installer-</a:t>
            </a:r>
            <a:r>
              <a:rPr lang="en-US" sz="1800" i="0" u="none" strike="noStrike" cap="none" dirty="0" err="1" smtClean="0">
                <a:solidFill>
                  <a:srgbClr val="000000"/>
                </a:solidFill>
                <a:latin typeface="Cambria"/>
                <a:ea typeface="Cambria"/>
                <a:cs typeface="Cambria"/>
                <a:sym typeface="Cambria"/>
              </a:rPr>
              <a:t>nya</a:t>
            </a:r>
            <a:r>
              <a:rPr lang="en-US" sz="1800" i="0" u="none" strike="noStrike" cap="none" dirty="0" smtClean="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bisa</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langsung</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diunduh</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dari</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situsnya</a:t>
            </a:r>
            <a:r>
              <a:rPr lang="en-US" sz="1800" i="0" u="none" strike="noStrike" cap="none" dirty="0">
                <a:solidFill>
                  <a:srgbClr val="000000"/>
                </a:solidFill>
                <a:latin typeface="Cambria"/>
                <a:ea typeface="Cambria"/>
                <a:cs typeface="Cambria"/>
                <a:sym typeface="Cambria"/>
              </a:rPr>
              <a:t> </a:t>
            </a:r>
            <a:r>
              <a:rPr lang="en-US" sz="1800" i="0" u="sng" strike="noStrike" cap="none" dirty="0">
                <a:solidFill>
                  <a:srgbClr val="000000"/>
                </a:solidFill>
                <a:latin typeface="Cambria"/>
                <a:ea typeface="Cambria"/>
                <a:cs typeface="Cambria"/>
                <a:sym typeface="Cambria"/>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https://www.apachefriends.org/</a:t>
            </a:r>
            <a:r>
              <a:rPr lang="en-US" sz="1800" i="0" u="sng" strike="noStrike" cap="none" dirty="0">
                <a:solidFill>
                  <a:srgbClr val="000000"/>
                </a:solidFill>
                <a:latin typeface="Cambria"/>
                <a:ea typeface="Cambria"/>
                <a:cs typeface="Cambria"/>
                <a:sym typeface="Cambria"/>
              </a:rPr>
              <a:t> </a:t>
            </a:r>
            <a:endParaRPr lang="en-US" dirty="0">
              <a:latin typeface="Cambria"/>
              <a:ea typeface="Cambria"/>
              <a:cs typeface="Cambria"/>
              <a:sym typeface="Cambria"/>
            </a:endParaRPr>
          </a:p>
          <a:p>
            <a:pPr marL="285750" marR="0" lvl="0" indent="-285750" algn="just" rtl="0">
              <a:lnSpc>
                <a:spcPct val="150000"/>
              </a:lnSpc>
              <a:spcBef>
                <a:spcPts val="0"/>
              </a:spcBef>
              <a:spcAft>
                <a:spcPts val="0"/>
              </a:spcAft>
              <a:buFont typeface="Wingdings" pitchFamily="2" charset="2"/>
              <a:buChar char="v"/>
            </a:pPr>
            <a:r>
              <a:rPr lang="en-US" sz="1800" i="0" u="none" strike="noStrike" cap="none" dirty="0" smtClean="0">
                <a:solidFill>
                  <a:srgbClr val="000000"/>
                </a:solidFill>
                <a:latin typeface="Cambria"/>
                <a:ea typeface="Cambria"/>
                <a:cs typeface="Cambria"/>
                <a:sym typeface="Cambria"/>
              </a:rPr>
              <a:t>Isi </a:t>
            </a:r>
            <a:r>
              <a:rPr lang="en-US" sz="1800" i="0" u="none" strike="noStrike" cap="none" dirty="0" err="1">
                <a:solidFill>
                  <a:srgbClr val="000000"/>
                </a:solidFill>
                <a:latin typeface="Cambria"/>
                <a:ea typeface="Cambria"/>
                <a:cs typeface="Cambria"/>
                <a:sym typeface="Cambria"/>
              </a:rPr>
              <a:t>dari</a:t>
            </a:r>
            <a:r>
              <a:rPr lang="en-US" sz="1800" i="0" u="none" strike="noStrike" cap="none" dirty="0">
                <a:solidFill>
                  <a:srgbClr val="000000"/>
                </a:solidFill>
                <a:latin typeface="Cambria"/>
                <a:ea typeface="Cambria"/>
                <a:cs typeface="Cambria"/>
                <a:sym typeface="Cambria"/>
              </a:rPr>
              <a:t> XAMPP, </a:t>
            </a:r>
            <a:r>
              <a:rPr lang="en-US" sz="1800" i="0" u="none" strike="noStrike" cap="none" dirty="0" err="1">
                <a:solidFill>
                  <a:srgbClr val="000000"/>
                </a:solidFill>
                <a:latin typeface="Cambria"/>
                <a:ea typeface="Cambria"/>
                <a:cs typeface="Cambria"/>
                <a:sym typeface="Cambria"/>
              </a:rPr>
              <a:t>antara</a:t>
            </a:r>
            <a:r>
              <a:rPr lang="en-US" sz="1800" i="0" u="none" strike="noStrike" cap="none" dirty="0">
                <a:solidFill>
                  <a:srgbClr val="000000"/>
                </a:solidFill>
                <a:latin typeface="Cambria"/>
                <a:ea typeface="Cambria"/>
                <a:cs typeface="Cambria"/>
                <a:sym typeface="Cambria"/>
              </a:rPr>
              <a:t> lain:</a:t>
            </a:r>
            <a:endParaRPr dirty="0">
              <a:latin typeface="Cambria"/>
              <a:ea typeface="Cambria"/>
              <a:cs typeface="Cambria"/>
              <a:sym typeface="Cambria"/>
            </a:endParaRPr>
          </a:p>
          <a:p>
            <a:pPr marL="0" marR="0" lvl="0" indent="0" algn="just" rtl="0">
              <a:lnSpc>
                <a:spcPct val="100000"/>
              </a:lnSpc>
              <a:spcBef>
                <a:spcPts val="0"/>
              </a:spcBef>
              <a:spcAft>
                <a:spcPts val="0"/>
              </a:spcAft>
              <a:buNone/>
            </a:pPr>
            <a:endParaRPr sz="180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800" i="0" u="none" strike="noStrike" cap="none" dirty="0">
                <a:solidFill>
                  <a:srgbClr val="000000"/>
                </a:solidFill>
                <a:latin typeface="Cambria"/>
                <a:ea typeface="Cambria"/>
                <a:cs typeface="Cambria"/>
                <a:sym typeface="Cambria"/>
              </a:rPr>
              <a:t>1. Apache</a:t>
            </a:r>
            <a:endParaRPr dirty="0">
              <a:latin typeface="Cambria"/>
              <a:ea typeface="Cambria"/>
              <a:cs typeface="Cambria"/>
              <a:sym typeface="Cambria"/>
            </a:endParaRPr>
          </a:p>
          <a:p>
            <a:pPr marL="0" marR="0" lvl="0" indent="0" algn="just" rtl="0">
              <a:lnSpc>
                <a:spcPct val="100000"/>
              </a:lnSpc>
              <a:spcBef>
                <a:spcPts val="0"/>
              </a:spcBef>
              <a:spcAft>
                <a:spcPts val="0"/>
              </a:spcAft>
              <a:buNone/>
            </a:pPr>
            <a:r>
              <a:rPr lang="en-US" sz="1800" i="0" u="none" strike="noStrike" cap="none" dirty="0">
                <a:solidFill>
                  <a:srgbClr val="000000"/>
                </a:solidFill>
                <a:latin typeface="Cambria"/>
                <a:ea typeface="Cambria"/>
                <a:cs typeface="Cambria"/>
                <a:sym typeface="Cambria"/>
              </a:rPr>
              <a:t>2. MySQL</a:t>
            </a:r>
            <a:endParaRPr dirty="0">
              <a:latin typeface="Cambria"/>
              <a:ea typeface="Cambria"/>
              <a:cs typeface="Cambria"/>
              <a:sym typeface="Cambria"/>
            </a:endParaRPr>
          </a:p>
          <a:p>
            <a:pPr marL="0" marR="0" lvl="0" indent="0" algn="just" rtl="0">
              <a:lnSpc>
                <a:spcPct val="100000"/>
              </a:lnSpc>
              <a:spcBef>
                <a:spcPts val="0"/>
              </a:spcBef>
              <a:spcAft>
                <a:spcPts val="0"/>
              </a:spcAft>
              <a:buNone/>
            </a:pPr>
            <a:r>
              <a:rPr lang="en-US" sz="1800" i="0" u="none" strike="noStrike" cap="none" dirty="0">
                <a:solidFill>
                  <a:srgbClr val="000000"/>
                </a:solidFill>
                <a:latin typeface="Cambria"/>
                <a:ea typeface="Cambria"/>
                <a:cs typeface="Cambria"/>
                <a:sym typeface="Cambria"/>
              </a:rPr>
              <a:t>3. PHP</a:t>
            </a:r>
            <a:endParaRPr dirty="0">
              <a:latin typeface="Cambria"/>
              <a:ea typeface="Cambria"/>
              <a:cs typeface="Cambria"/>
              <a:sym typeface="Cambria"/>
            </a:endParaRPr>
          </a:p>
          <a:p>
            <a:pPr marL="0" marR="0" lvl="0" indent="0" algn="just" rtl="0">
              <a:lnSpc>
                <a:spcPct val="100000"/>
              </a:lnSpc>
              <a:spcBef>
                <a:spcPts val="0"/>
              </a:spcBef>
              <a:spcAft>
                <a:spcPts val="0"/>
              </a:spcAft>
              <a:buNone/>
            </a:pPr>
            <a:r>
              <a:rPr lang="en-US" sz="1800" i="0" u="none" strike="noStrike" cap="none" dirty="0">
                <a:solidFill>
                  <a:srgbClr val="000000"/>
                </a:solidFill>
                <a:latin typeface="Cambria"/>
                <a:ea typeface="Cambria"/>
                <a:cs typeface="Cambria"/>
                <a:sym typeface="Cambria"/>
              </a:rPr>
              <a:t>4. </a:t>
            </a:r>
            <a:r>
              <a:rPr lang="en-US" sz="1800" i="0" u="none" strike="noStrike" cap="none" dirty="0" err="1">
                <a:solidFill>
                  <a:srgbClr val="000000"/>
                </a:solidFill>
                <a:latin typeface="Cambria"/>
                <a:ea typeface="Cambria"/>
                <a:cs typeface="Cambria"/>
                <a:sym typeface="Cambria"/>
              </a:rPr>
              <a:t>phpMyAdmin</a:t>
            </a:r>
            <a:endParaRPr sz="1800" i="0" u="none" strike="noStrike" cap="none" dirty="0">
              <a:solidFill>
                <a:srgbClr val="000000"/>
              </a:solidFill>
              <a:latin typeface="Cambria"/>
              <a:ea typeface="Cambria"/>
              <a:cs typeface="Cambria"/>
              <a:sym typeface="Cambria"/>
            </a:endParaRPr>
          </a:p>
          <a:p>
            <a:pPr marL="0" marR="0" lvl="0" indent="0" algn="just" rtl="0">
              <a:lnSpc>
                <a:spcPct val="100000"/>
              </a:lnSpc>
              <a:spcBef>
                <a:spcPts val="0"/>
              </a:spcBef>
              <a:spcAft>
                <a:spcPts val="0"/>
              </a:spcAft>
              <a:buNone/>
            </a:pPr>
            <a:r>
              <a:rPr lang="en-US" sz="1800" i="0" u="none" strike="noStrike" cap="none" dirty="0">
                <a:solidFill>
                  <a:srgbClr val="000000"/>
                </a:solidFill>
                <a:latin typeface="Cambria"/>
                <a:ea typeface="Cambria"/>
                <a:cs typeface="Cambria"/>
                <a:sym typeface="Cambria"/>
              </a:rPr>
              <a:t>5. </a:t>
            </a:r>
            <a:r>
              <a:rPr lang="en-US" sz="1800" i="0" u="none" strike="noStrike" cap="none" dirty="0" err="1">
                <a:solidFill>
                  <a:srgbClr val="000000"/>
                </a:solidFill>
                <a:latin typeface="Cambria"/>
                <a:ea typeface="Cambria"/>
                <a:cs typeface="Cambria"/>
                <a:sym typeface="Cambria"/>
              </a:rPr>
              <a:t>FileZilla</a:t>
            </a:r>
            <a:r>
              <a:rPr lang="en-US" sz="1800" i="0" u="none" strike="noStrike" cap="none" dirty="0">
                <a:solidFill>
                  <a:srgbClr val="000000"/>
                </a:solidFill>
                <a:latin typeface="Cambria"/>
                <a:ea typeface="Cambria"/>
                <a:cs typeface="Cambria"/>
                <a:sym typeface="Cambria"/>
              </a:rPr>
              <a:t> FTP Server</a:t>
            </a:r>
            <a:endParaRPr dirty="0">
              <a:latin typeface="Cambria"/>
              <a:ea typeface="Cambria"/>
              <a:cs typeface="Cambria"/>
              <a:sym typeface="Cambria"/>
            </a:endParaRPr>
          </a:p>
          <a:p>
            <a:pPr marL="0" marR="0" lvl="0" indent="0" algn="just" rtl="0">
              <a:lnSpc>
                <a:spcPct val="100000"/>
              </a:lnSpc>
              <a:spcBef>
                <a:spcPts val="0"/>
              </a:spcBef>
              <a:spcAft>
                <a:spcPts val="0"/>
              </a:spcAft>
              <a:buNone/>
            </a:pPr>
            <a:r>
              <a:rPr lang="en-US" sz="1800" i="0" u="none" strike="noStrike" cap="none" dirty="0">
                <a:solidFill>
                  <a:srgbClr val="000000"/>
                </a:solidFill>
                <a:latin typeface="Cambria"/>
                <a:ea typeface="Cambria"/>
                <a:cs typeface="Cambria"/>
                <a:sym typeface="Cambria"/>
              </a:rPr>
              <a:t>6. Tomcat</a:t>
            </a:r>
            <a:endParaRPr dirty="0">
              <a:latin typeface="Cambria"/>
              <a:ea typeface="Cambria"/>
              <a:cs typeface="Cambria"/>
              <a:sym typeface="Cambria"/>
            </a:endParaRPr>
          </a:p>
          <a:p>
            <a:pPr marL="0" marR="0" lvl="0" indent="0" algn="just" rtl="0">
              <a:lnSpc>
                <a:spcPct val="100000"/>
              </a:lnSpc>
              <a:spcBef>
                <a:spcPts val="0"/>
              </a:spcBef>
              <a:spcAft>
                <a:spcPts val="0"/>
              </a:spcAft>
              <a:buNone/>
            </a:pPr>
            <a:r>
              <a:rPr lang="en-US" sz="1800" i="0" u="none" strike="noStrike" cap="none" dirty="0">
                <a:solidFill>
                  <a:srgbClr val="000000"/>
                </a:solidFill>
                <a:latin typeface="Cambria"/>
                <a:ea typeface="Cambria"/>
                <a:cs typeface="Cambria"/>
                <a:sym typeface="Cambria"/>
              </a:rPr>
              <a:t>7. XAMPP Control Panel</a:t>
            </a:r>
            <a:endParaRPr sz="1800" i="0" u="none" strike="noStrike" cap="none" dirty="0">
              <a:solidFill>
                <a:schemeClr val="dk1"/>
              </a:solidFill>
              <a:latin typeface="Cambria"/>
              <a:ea typeface="Cambria"/>
              <a:cs typeface="Cambria"/>
              <a:sym typeface="Cambria"/>
            </a:endParaRPr>
          </a:p>
        </p:txBody>
      </p:sp>
      <p:sp>
        <p:nvSpPr>
          <p:cNvPr id="8"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0"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1"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880853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20" name="Google Shape;120;p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23" name="Google Shape;123;p3"/>
          <p:cNvSpPr/>
          <p:nvPr/>
        </p:nvSpPr>
        <p:spPr>
          <a:xfrm>
            <a:off x="331181" y="249375"/>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2060"/>
                </a:solidFill>
                <a:latin typeface="Cambria"/>
                <a:ea typeface="Cambria"/>
                <a:cs typeface="Cambria"/>
                <a:sym typeface="Cambria"/>
              </a:rPr>
              <a:t>Komponen</a:t>
            </a:r>
            <a:r>
              <a:rPr lang="en-US" sz="2400" b="1" i="0" u="none" strike="noStrike" cap="none" dirty="0">
                <a:solidFill>
                  <a:srgbClr val="002060"/>
                </a:solidFill>
                <a:latin typeface="Cambria"/>
                <a:ea typeface="Cambria"/>
                <a:cs typeface="Cambria"/>
                <a:sym typeface="Cambria"/>
              </a:rPr>
              <a:t> XAMPP</a:t>
            </a:r>
            <a:endParaRPr sz="2400" i="0" u="none" strike="noStrike" cap="none" dirty="0">
              <a:solidFill>
                <a:srgbClr val="002060"/>
              </a:solidFill>
              <a:latin typeface="Cambria"/>
              <a:ea typeface="Cambria"/>
              <a:cs typeface="Cambria"/>
              <a:sym typeface="Cambria"/>
            </a:endParaRPr>
          </a:p>
        </p:txBody>
      </p:sp>
      <p:sp>
        <p:nvSpPr>
          <p:cNvPr id="124" name="Google Shape;124;p3"/>
          <p:cNvSpPr/>
          <p:nvPr/>
        </p:nvSpPr>
        <p:spPr>
          <a:xfrm>
            <a:off x="331174" y="876950"/>
            <a:ext cx="8468441" cy="3831778"/>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50000"/>
              </a:lnSpc>
              <a:spcBef>
                <a:spcPts val="0"/>
              </a:spcBef>
              <a:spcAft>
                <a:spcPts val="0"/>
              </a:spcAft>
              <a:buClr>
                <a:srgbClr val="000000"/>
              </a:buClr>
              <a:buSzPts val="1800"/>
              <a:buFont typeface="Cambria"/>
              <a:buChar char="•"/>
            </a:pPr>
            <a:r>
              <a:rPr lang="en-US" sz="1800" i="0" u="none" strike="noStrike" cap="none" dirty="0">
                <a:solidFill>
                  <a:srgbClr val="FF0000"/>
                </a:solidFill>
                <a:latin typeface="Cambria"/>
                <a:ea typeface="Cambria"/>
                <a:cs typeface="Cambria"/>
                <a:sym typeface="Cambria"/>
              </a:rPr>
              <a:t>Apache </a:t>
            </a:r>
            <a:r>
              <a:rPr lang="en-US" sz="1800" i="0" u="none" strike="noStrike" cap="none" dirty="0" err="1">
                <a:solidFill>
                  <a:srgbClr val="000000"/>
                </a:solidFill>
                <a:latin typeface="Cambria"/>
                <a:ea typeface="Cambria"/>
                <a:cs typeface="Cambria"/>
                <a:sym typeface="Cambria"/>
              </a:rPr>
              <a:t>versi</a:t>
            </a:r>
            <a:r>
              <a:rPr lang="en-US" sz="1800" i="0" u="none" strike="noStrike" cap="none" dirty="0">
                <a:solidFill>
                  <a:srgbClr val="000000"/>
                </a:solidFill>
                <a:latin typeface="Cambria"/>
                <a:ea typeface="Cambria"/>
                <a:cs typeface="Cambria"/>
                <a:sym typeface="Cambria"/>
              </a:rPr>
              <a:t> 2.4.39 </a:t>
            </a:r>
            <a:r>
              <a:rPr lang="en-US" sz="1800" i="0" u="none" strike="noStrike" cap="none" dirty="0" err="1">
                <a:solidFill>
                  <a:srgbClr val="000000"/>
                </a:solidFill>
                <a:latin typeface="Cambria"/>
                <a:ea typeface="Cambria"/>
                <a:cs typeface="Cambria"/>
                <a:sym typeface="Cambria"/>
              </a:rPr>
              <a:t>adalah</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aplikasi</a:t>
            </a:r>
            <a:r>
              <a:rPr lang="en-US" sz="1800" i="0" u="none" strike="noStrike" cap="none" dirty="0">
                <a:solidFill>
                  <a:srgbClr val="000000"/>
                </a:solidFill>
                <a:latin typeface="Cambria"/>
                <a:ea typeface="Cambria"/>
                <a:cs typeface="Cambria"/>
                <a:sym typeface="Cambria"/>
              </a:rPr>
              <a:t> web server default;</a:t>
            </a:r>
            <a:endParaRPr dirty="0">
              <a:latin typeface="Cambria"/>
              <a:ea typeface="Cambria"/>
              <a:cs typeface="Cambria"/>
              <a:sym typeface="Cambria"/>
            </a:endParaRPr>
          </a:p>
          <a:p>
            <a:pPr marL="285750" marR="0" lvl="0" indent="-285750" algn="just" rtl="0">
              <a:lnSpc>
                <a:spcPct val="150000"/>
              </a:lnSpc>
              <a:spcBef>
                <a:spcPts val="0"/>
              </a:spcBef>
              <a:spcAft>
                <a:spcPts val="0"/>
              </a:spcAft>
              <a:buClr>
                <a:srgbClr val="000000"/>
              </a:buClr>
              <a:buSzPts val="1800"/>
              <a:buFont typeface="Cambria"/>
              <a:buChar char="•"/>
            </a:pPr>
            <a:r>
              <a:rPr lang="en-US" sz="1800" i="0" u="none" strike="noStrike" cap="none" dirty="0" err="1">
                <a:solidFill>
                  <a:srgbClr val="FF0000"/>
                </a:solidFill>
                <a:latin typeface="Cambria"/>
                <a:ea typeface="Cambria"/>
                <a:cs typeface="Cambria"/>
                <a:sym typeface="Cambria"/>
              </a:rPr>
              <a:t>MariaDB</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versi</a:t>
            </a:r>
            <a:r>
              <a:rPr lang="en-US" sz="1800" i="0" u="none" strike="noStrike" cap="none" dirty="0">
                <a:solidFill>
                  <a:srgbClr val="000000"/>
                </a:solidFill>
                <a:latin typeface="Cambria"/>
                <a:ea typeface="Cambria"/>
                <a:cs typeface="Cambria"/>
                <a:sym typeface="Cambria"/>
              </a:rPr>
              <a:t> 10.1.38 </a:t>
            </a:r>
            <a:r>
              <a:rPr lang="en-US" sz="1800" i="0" u="none" strike="noStrike" cap="none" dirty="0" err="1">
                <a:solidFill>
                  <a:srgbClr val="000000"/>
                </a:solidFill>
                <a:latin typeface="Cambria"/>
                <a:ea typeface="Cambria"/>
                <a:cs typeface="Cambria"/>
                <a:sym typeface="Cambria"/>
              </a:rPr>
              <a:t>adalah</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sistem</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manajemen</a:t>
            </a:r>
            <a:r>
              <a:rPr lang="en-US" sz="1800" i="0" u="none" strike="noStrike" cap="none" dirty="0">
                <a:solidFill>
                  <a:srgbClr val="000000"/>
                </a:solidFill>
                <a:latin typeface="Cambria"/>
                <a:ea typeface="Cambria"/>
                <a:cs typeface="Cambria"/>
                <a:sym typeface="Cambria"/>
              </a:rPr>
              <a:t> database;</a:t>
            </a:r>
            <a:endParaRPr dirty="0">
              <a:latin typeface="Cambria"/>
              <a:ea typeface="Cambria"/>
              <a:cs typeface="Cambria"/>
              <a:sym typeface="Cambria"/>
            </a:endParaRPr>
          </a:p>
          <a:p>
            <a:pPr marL="285750" marR="0" lvl="0" indent="-285750" algn="just" rtl="0">
              <a:lnSpc>
                <a:spcPct val="150000"/>
              </a:lnSpc>
              <a:spcBef>
                <a:spcPts val="0"/>
              </a:spcBef>
              <a:spcAft>
                <a:spcPts val="0"/>
              </a:spcAft>
              <a:buClr>
                <a:srgbClr val="000000"/>
              </a:buClr>
              <a:buSzPts val="1800"/>
              <a:buFont typeface="Cambria"/>
              <a:buChar char="•"/>
            </a:pPr>
            <a:r>
              <a:rPr lang="en-US" sz="1800" i="0" u="none" strike="noStrike" cap="none" dirty="0">
                <a:solidFill>
                  <a:srgbClr val="FF0000"/>
                </a:solidFill>
                <a:latin typeface="Cambria"/>
                <a:ea typeface="Cambria"/>
                <a:cs typeface="Cambria"/>
                <a:sym typeface="Cambria"/>
              </a:rPr>
              <a:t>PHP </a:t>
            </a:r>
            <a:r>
              <a:rPr lang="en-US" sz="1800" i="0" u="none" strike="noStrike" cap="none" dirty="0" err="1">
                <a:solidFill>
                  <a:srgbClr val="000000"/>
                </a:solidFill>
                <a:latin typeface="Cambria"/>
                <a:ea typeface="Cambria"/>
                <a:cs typeface="Cambria"/>
                <a:sym typeface="Cambria"/>
              </a:rPr>
              <a:t>versi</a:t>
            </a:r>
            <a:r>
              <a:rPr lang="en-US" sz="1800" i="0" u="none" strike="noStrike" cap="none" dirty="0">
                <a:solidFill>
                  <a:srgbClr val="000000"/>
                </a:solidFill>
                <a:latin typeface="Cambria"/>
                <a:ea typeface="Cambria"/>
                <a:cs typeface="Cambria"/>
                <a:sym typeface="Cambria"/>
              </a:rPr>
              <a:t> 7.3.4 </a:t>
            </a:r>
            <a:r>
              <a:rPr lang="en-US" sz="1800" i="0" u="none" strike="noStrike" cap="none" dirty="0" err="1">
                <a:solidFill>
                  <a:srgbClr val="000000"/>
                </a:solidFill>
                <a:latin typeface="Cambria"/>
                <a:ea typeface="Cambria"/>
                <a:cs typeface="Cambria"/>
                <a:sym typeface="Cambria"/>
              </a:rPr>
              <a:t>adalah</a:t>
            </a:r>
            <a:r>
              <a:rPr lang="en-US" sz="1800" i="0" u="none" strike="noStrike" cap="none" dirty="0">
                <a:solidFill>
                  <a:srgbClr val="000000"/>
                </a:solidFill>
                <a:latin typeface="Cambria"/>
                <a:ea typeface="Cambria"/>
                <a:cs typeface="Cambria"/>
                <a:sym typeface="Cambria"/>
              </a:rPr>
              <a:t> server side scripting </a:t>
            </a:r>
            <a:r>
              <a:rPr lang="en-US" sz="1800" i="0" u="none" strike="noStrike" cap="none" dirty="0" err="1">
                <a:solidFill>
                  <a:srgbClr val="000000"/>
                </a:solidFill>
                <a:latin typeface="Cambria"/>
                <a:ea typeface="Cambria"/>
                <a:cs typeface="Cambria"/>
                <a:sym typeface="Cambria"/>
              </a:rPr>
              <a:t>untuk</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membuat</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aplikasi</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berbasis</a:t>
            </a:r>
            <a:r>
              <a:rPr lang="en-US" sz="1800" i="0" u="none" strike="noStrike" cap="none" dirty="0">
                <a:solidFill>
                  <a:srgbClr val="000000"/>
                </a:solidFill>
                <a:latin typeface="Cambria"/>
                <a:ea typeface="Cambria"/>
                <a:cs typeface="Cambria"/>
                <a:sym typeface="Cambria"/>
              </a:rPr>
              <a:t> web;</a:t>
            </a:r>
            <a:endParaRPr dirty="0">
              <a:latin typeface="Cambria"/>
              <a:ea typeface="Cambria"/>
              <a:cs typeface="Cambria"/>
              <a:sym typeface="Cambria"/>
            </a:endParaRPr>
          </a:p>
          <a:p>
            <a:pPr marL="285750" marR="0" lvl="0" indent="-285750" algn="just" rtl="0">
              <a:lnSpc>
                <a:spcPct val="150000"/>
              </a:lnSpc>
              <a:spcBef>
                <a:spcPts val="0"/>
              </a:spcBef>
              <a:spcAft>
                <a:spcPts val="0"/>
              </a:spcAft>
              <a:buClr>
                <a:srgbClr val="000000"/>
              </a:buClr>
              <a:buSzPts val="1800"/>
              <a:buFont typeface="Cambria"/>
              <a:buChar char="•"/>
            </a:pPr>
            <a:r>
              <a:rPr lang="en-US" sz="1800" i="0" u="none" strike="noStrike" cap="none" dirty="0" err="1">
                <a:solidFill>
                  <a:srgbClr val="FF0000"/>
                </a:solidFill>
                <a:latin typeface="Cambria"/>
                <a:ea typeface="Cambria"/>
                <a:cs typeface="Cambria"/>
                <a:sym typeface="Cambria"/>
              </a:rPr>
              <a:t>phpMyAdmin</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versi</a:t>
            </a:r>
            <a:r>
              <a:rPr lang="en-US" sz="1800" i="0" u="none" strike="noStrike" cap="none" dirty="0">
                <a:solidFill>
                  <a:srgbClr val="000000"/>
                </a:solidFill>
                <a:latin typeface="Cambria"/>
                <a:ea typeface="Cambria"/>
                <a:cs typeface="Cambria"/>
                <a:sym typeface="Cambria"/>
              </a:rPr>
              <a:t> 4.8.5 </a:t>
            </a:r>
            <a:r>
              <a:rPr lang="en-US" sz="1800" i="0" u="none" strike="noStrike" cap="none" dirty="0" err="1">
                <a:solidFill>
                  <a:srgbClr val="000000"/>
                </a:solidFill>
                <a:latin typeface="Cambria"/>
                <a:ea typeface="Cambria"/>
                <a:cs typeface="Cambria"/>
                <a:sym typeface="Cambria"/>
              </a:rPr>
              <a:t>adalah</a:t>
            </a:r>
            <a:r>
              <a:rPr lang="en-US" sz="1800" i="0" u="none" strike="noStrike" cap="none" dirty="0">
                <a:solidFill>
                  <a:srgbClr val="000000"/>
                </a:solidFill>
                <a:latin typeface="Cambria"/>
                <a:ea typeface="Cambria"/>
                <a:cs typeface="Cambria"/>
                <a:sym typeface="Cambria"/>
              </a:rPr>
              <a:t> tool </a:t>
            </a:r>
            <a:r>
              <a:rPr lang="en-US" sz="1800" i="0" u="none" strike="noStrike" cap="none" dirty="0" err="1">
                <a:solidFill>
                  <a:srgbClr val="000000"/>
                </a:solidFill>
                <a:latin typeface="Cambria"/>
                <a:ea typeface="Cambria"/>
                <a:cs typeface="Cambria"/>
                <a:sym typeface="Cambria"/>
              </a:rPr>
              <a:t>untuk</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menggunakan</a:t>
            </a:r>
            <a:r>
              <a:rPr lang="en-US" sz="1800" i="0" u="none" strike="noStrike" cap="none" dirty="0">
                <a:solidFill>
                  <a:srgbClr val="000000"/>
                </a:solidFill>
                <a:latin typeface="Cambria"/>
                <a:ea typeface="Cambria"/>
                <a:cs typeface="Cambria"/>
                <a:sym typeface="Cambria"/>
              </a:rPr>
              <a:t> MySQL </a:t>
            </a:r>
            <a:r>
              <a:rPr lang="en-US" sz="1800" i="0" u="none" strike="noStrike" cap="none" dirty="0" err="1">
                <a:solidFill>
                  <a:srgbClr val="000000"/>
                </a:solidFill>
                <a:latin typeface="Cambria"/>
                <a:ea typeface="Cambria"/>
                <a:cs typeface="Cambria"/>
                <a:sym typeface="Cambria"/>
              </a:rPr>
              <a:t>berbasis</a:t>
            </a:r>
            <a:r>
              <a:rPr lang="en-US" sz="1800" i="0" u="none" strike="noStrike" cap="none" dirty="0">
                <a:solidFill>
                  <a:srgbClr val="000000"/>
                </a:solidFill>
                <a:latin typeface="Cambria"/>
                <a:ea typeface="Cambria"/>
                <a:cs typeface="Cambria"/>
                <a:sym typeface="Cambria"/>
              </a:rPr>
              <a:t> web;</a:t>
            </a:r>
            <a:endParaRPr dirty="0">
              <a:latin typeface="Cambria"/>
              <a:ea typeface="Cambria"/>
              <a:cs typeface="Cambria"/>
              <a:sym typeface="Cambria"/>
            </a:endParaRPr>
          </a:p>
          <a:p>
            <a:pPr marL="285750" marR="0" lvl="0" indent="-285750" algn="just" rtl="0">
              <a:lnSpc>
                <a:spcPct val="150000"/>
              </a:lnSpc>
              <a:spcBef>
                <a:spcPts val="0"/>
              </a:spcBef>
              <a:spcAft>
                <a:spcPts val="0"/>
              </a:spcAft>
              <a:buClr>
                <a:srgbClr val="000000"/>
              </a:buClr>
              <a:buSzPts val="1800"/>
              <a:buFont typeface="Cambria"/>
              <a:buChar char="•"/>
            </a:pPr>
            <a:r>
              <a:rPr lang="en-US" sz="1800" i="0" u="none" strike="noStrike" cap="none" dirty="0" err="1">
                <a:solidFill>
                  <a:srgbClr val="FF0000"/>
                </a:solidFill>
                <a:latin typeface="Cambria"/>
                <a:ea typeface="Cambria"/>
                <a:cs typeface="Cambria"/>
                <a:sym typeface="Cambria"/>
              </a:rPr>
              <a:t>OpenSSL</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versi</a:t>
            </a:r>
            <a:r>
              <a:rPr lang="en-US" sz="1800" i="0" u="none" strike="noStrike" cap="none" dirty="0">
                <a:solidFill>
                  <a:srgbClr val="000000"/>
                </a:solidFill>
                <a:latin typeface="Cambria"/>
                <a:ea typeface="Cambria"/>
                <a:cs typeface="Cambria"/>
                <a:sym typeface="Cambria"/>
              </a:rPr>
              <a:t> 1.1.0g </a:t>
            </a:r>
            <a:r>
              <a:rPr lang="en-US" sz="1800" i="0" u="none" strike="noStrike" cap="none" dirty="0" err="1">
                <a:solidFill>
                  <a:srgbClr val="000000"/>
                </a:solidFill>
                <a:latin typeface="Cambria"/>
                <a:ea typeface="Cambria"/>
                <a:cs typeface="Cambria"/>
                <a:sym typeface="Cambria"/>
              </a:rPr>
              <a:t>adalah</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implementasi</a:t>
            </a:r>
            <a:r>
              <a:rPr lang="en-US" sz="1800" i="0" u="none" strike="noStrike" cap="none" dirty="0">
                <a:solidFill>
                  <a:srgbClr val="000000"/>
                </a:solidFill>
                <a:latin typeface="Cambria"/>
                <a:ea typeface="Cambria"/>
                <a:cs typeface="Cambria"/>
                <a:sym typeface="Cambria"/>
              </a:rPr>
              <a:t> open-source </a:t>
            </a:r>
            <a:r>
              <a:rPr lang="en-US" sz="1800" i="0" u="none" strike="noStrike" cap="none" dirty="0" err="1">
                <a:solidFill>
                  <a:srgbClr val="000000"/>
                </a:solidFill>
                <a:latin typeface="Cambria"/>
                <a:ea typeface="Cambria"/>
                <a:cs typeface="Cambria"/>
                <a:sym typeface="Cambria"/>
              </a:rPr>
              <a:t>dari</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dua</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protokol</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keamanan</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populer</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yaitu</a:t>
            </a:r>
            <a:r>
              <a:rPr lang="en-US" sz="1800" i="0" u="none" strike="noStrike" cap="none" dirty="0">
                <a:solidFill>
                  <a:srgbClr val="000000"/>
                </a:solidFill>
                <a:latin typeface="Cambria"/>
                <a:ea typeface="Cambria"/>
                <a:cs typeface="Cambria"/>
                <a:sym typeface="Cambria"/>
              </a:rPr>
              <a:t> SSL </a:t>
            </a:r>
            <a:r>
              <a:rPr lang="en-US" sz="1800" i="0" u="none" strike="noStrike" cap="none" dirty="0" err="1">
                <a:solidFill>
                  <a:srgbClr val="000000"/>
                </a:solidFill>
                <a:latin typeface="Cambria"/>
                <a:ea typeface="Cambria"/>
                <a:cs typeface="Cambria"/>
                <a:sym typeface="Cambria"/>
              </a:rPr>
              <a:t>dan</a:t>
            </a:r>
            <a:r>
              <a:rPr lang="en-US" sz="1800" i="0" u="none" strike="noStrike" cap="none" dirty="0">
                <a:solidFill>
                  <a:srgbClr val="000000"/>
                </a:solidFill>
                <a:latin typeface="Cambria"/>
                <a:ea typeface="Cambria"/>
                <a:cs typeface="Cambria"/>
                <a:sym typeface="Cambria"/>
              </a:rPr>
              <a:t> TSL ;</a:t>
            </a:r>
            <a:endParaRPr dirty="0">
              <a:latin typeface="Cambria"/>
              <a:ea typeface="Cambria"/>
              <a:cs typeface="Cambria"/>
              <a:sym typeface="Cambria"/>
            </a:endParaRPr>
          </a:p>
          <a:p>
            <a:pPr marL="285750" marR="0" lvl="0" indent="-285750" algn="just" rtl="0">
              <a:lnSpc>
                <a:spcPct val="150000"/>
              </a:lnSpc>
              <a:spcBef>
                <a:spcPts val="0"/>
              </a:spcBef>
              <a:spcAft>
                <a:spcPts val="0"/>
              </a:spcAft>
              <a:buClr>
                <a:srgbClr val="000000"/>
              </a:buClr>
              <a:buSzPts val="1800"/>
              <a:buFont typeface="Cambria"/>
              <a:buChar char="•"/>
            </a:pPr>
            <a:r>
              <a:rPr lang="en-US" sz="1800" i="0" u="none" strike="noStrike" cap="none" dirty="0">
                <a:solidFill>
                  <a:srgbClr val="FF0000"/>
                </a:solidFill>
                <a:latin typeface="Cambria"/>
                <a:ea typeface="Cambria"/>
                <a:cs typeface="Cambria"/>
                <a:sym typeface="Cambria"/>
              </a:rPr>
              <a:t>XAMPP Control Panel </a:t>
            </a:r>
            <a:r>
              <a:rPr lang="en-US" sz="1800" i="0" u="none" strike="noStrike" cap="none" dirty="0" err="1">
                <a:solidFill>
                  <a:srgbClr val="000000"/>
                </a:solidFill>
                <a:latin typeface="Cambria"/>
                <a:ea typeface="Cambria"/>
                <a:cs typeface="Cambria"/>
                <a:sym typeface="Cambria"/>
              </a:rPr>
              <a:t>versi</a:t>
            </a:r>
            <a:r>
              <a:rPr lang="en-US" sz="1800" i="0" u="none" strike="noStrike" cap="none" dirty="0">
                <a:solidFill>
                  <a:srgbClr val="000000"/>
                </a:solidFill>
                <a:latin typeface="Cambria"/>
                <a:ea typeface="Cambria"/>
                <a:cs typeface="Cambria"/>
                <a:sym typeface="Cambria"/>
              </a:rPr>
              <a:t> 3.2.3 </a:t>
            </a:r>
            <a:r>
              <a:rPr lang="en-US" sz="1800" i="0" u="none" strike="noStrike" cap="none" dirty="0" err="1">
                <a:solidFill>
                  <a:srgbClr val="000000"/>
                </a:solidFill>
                <a:latin typeface="Cambria"/>
                <a:ea typeface="Cambria"/>
                <a:cs typeface="Cambria"/>
                <a:sym typeface="Cambria"/>
              </a:rPr>
              <a:t>adalah</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kontrol</a:t>
            </a:r>
            <a:r>
              <a:rPr lang="en-US" sz="1800" i="0" u="none" strike="noStrike" cap="none" dirty="0">
                <a:solidFill>
                  <a:srgbClr val="000000"/>
                </a:solidFill>
                <a:latin typeface="Cambria"/>
                <a:ea typeface="Cambria"/>
                <a:cs typeface="Cambria"/>
                <a:sym typeface="Cambria"/>
              </a:rPr>
              <a:t> panel </a:t>
            </a:r>
            <a:r>
              <a:rPr lang="en-US" sz="1800" i="0" u="none" strike="noStrike" cap="none" dirty="0" err="1">
                <a:solidFill>
                  <a:srgbClr val="000000"/>
                </a:solidFill>
                <a:latin typeface="Cambria"/>
                <a:ea typeface="Cambria"/>
                <a:cs typeface="Cambria"/>
                <a:sym typeface="Cambria"/>
              </a:rPr>
              <a:t>sederhana</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untuk</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mengatur</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komponen</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berbeda</a:t>
            </a:r>
            <a:r>
              <a:rPr lang="en-US" sz="1800" i="0" u="none" strike="noStrike" cap="none" dirty="0">
                <a:solidFill>
                  <a:srgbClr val="000000"/>
                </a:solidFill>
                <a:latin typeface="Cambria"/>
                <a:ea typeface="Cambria"/>
                <a:cs typeface="Cambria"/>
                <a:sym typeface="Cambria"/>
              </a:rPr>
              <a:t> </a:t>
            </a:r>
            <a:r>
              <a:rPr lang="en-US" sz="1800" i="0" u="none" strike="noStrike" cap="none" dirty="0" err="1">
                <a:solidFill>
                  <a:srgbClr val="000000"/>
                </a:solidFill>
                <a:latin typeface="Cambria"/>
                <a:ea typeface="Cambria"/>
                <a:cs typeface="Cambria"/>
                <a:sym typeface="Cambria"/>
              </a:rPr>
              <a:t>pada</a:t>
            </a:r>
            <a:r>
              <a:rPr lang="en-US" sz="1800" i="0" u="none" strike="noStrike" cap="none" dirty="0">
                <a:solidFill>
                  <a:srgbClr val="000000"/>
                </a:solidFill>
                <a:latin typeface="Cambria"/>
                <a:ea typeface="Cambria"/>
                <a:cs typeface="Cambria"/>
                <a:sym typeface="Cambria"/>
              </a:rPr>
              <a:t> XAMPP;</a:t>
            </a:r>
            <a:endParaRPr sz="1800" i="0" u="none" strike="noStrike" cap="none" dirty="0">
              <a:solidFill>
                <a:schemeClr val="dk1"/>
              </a:solidFill>
              <a:latin typeface="Cambria"/>
              <a:ea typeface="Cambria"/>
              <a:cs typeface="Cambria"/>
              <a:sym typeface="Cambria"/>
            </a:endParaRPr>
          </a:p>
        </p:txBody>
      </p:sp>
      <p:sp>
        <p:nvSpPr>
          <p:cNvPr id="8"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154;p30"/>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0"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1"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2845555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33" name="Google Shape;133;p23"/>
          <p:cNvSpPr/>
          <p:nvPr/>
        </p:nvSpPr>
        <p:spPr>
          <a:xfrm>
            <a:off x="331180" y="312400"/>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2060"/>
                </a:solidFill>
                <a:latin typeface="Cambria" pitchFamily="18" charset="0"/>
                <a:sym typeface="Arial"/>
              </a:rPr>
              <a:t>Konfigurasi</a:t>
            </a:r>
            <a:r>
              <a:rPr lang="en-US" sz="2400" b="1" i="0" u="none" strike="noStrike" cap="none" dirty="0">
                <a:solidFill>
                  <a:srgbClr val="002060"/>
                </a:solidFill>
                <a:latin typeface="Cambria" pitchFamily="18" charset="0"/>
                <a:sym typeface="Arial"/>
              </a:rPr>
              <a:t> XAMPP</a:t>
            </a:r>
            <a:endParaRPr sz="2400" b="0" i="0" u="none" strike="noStrike" cap="none" dirty="0">
              <a:solidFill>
                <a:srgbClr val="002060"/>
              </a:solidFill>
              <a:latin typeface="Cambria" pitchFamily="18" charset="0"/>
              <a:sym typeface="Arial"/>
            </a:endParaRPr>
          </a:p>
        </p:txBody>
      </p:sp>
      <p:pic>
        <p:nvPicPr>
          <p:cNvPr id="134" name="Google Shape;134;p23"/>
          <p:cNvPicPr preferRelativeResize="0"/>
          <p:nvPr/>
        </p:nvPicPr>
        <p:blipFill rotWithShape="1">
          <a:blip r:embed="rId3">
            <a:alphaModFix/>
          </a:blip>
          <a:srcRect/>
          <a:stretch/>
        </p:blipFill>
        <p:spPr>
          <a:xfrm>
            <a:off x="614827" y="763742"/>
            <a:ext cx="6747876" cy="4294958"/>
          </a:xfrm>
          <a:prstGeom prst="rect">
            <a:avLst/>
          </a:prstGeom>
          <a:noFill/>
          <a:ln>
            <a:noFill/>
          </a:ln>
        </p:spPr>
      </p:pic>
      <p:sp>
        <p:nvSpPr>
          <p:cNvPr id="8"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0"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1"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302736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40" name="Google Shape;140;p2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3" name="Google Shape;143;p24"/>
          <p:cNvSpPr/>
          <p:nvPr/>
        </p:nvSpPr>
        <p:spPr>
          <a:xfrm>
            <a:off x="331180" y="306983"/>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2060"/>
                </a:solidFill>
                <a:latin typeface="Cambria" pitchFamily="18" charset="0"/>
                <a:sym typeface="Arial"/>
              </a:rPr>
              <a:t>Konfigurasi</a:t>
            </a:r>
            <a:r>
              <a:rPr lang="en-US" sz="2400" b="1" i="0" u="none" strike="noStrike" cap="none" dirty="0">
                <a:solidFill>
                  <a:srgbClr val="002060"/>
                </a:solidFill>
                <a:latin typeface="Cambria" pitchFamily="18" charset="0"/>
                <a:sym typeface="Arial"/>
              </a:rPr>
              <a:t> XAMPP</a:t>
            </a:r>
            <a:endParaRPr sz="2400" b="0" i="0" u="none" strike="noStrike" cap="none" dirty="0">
              <a:solidFill>
                <a:srgbClr val="002060"/>
              </a:solidFill>
              <a:latin typeface="Cambria" pitchFamily="18" charset="0"/>
              <a:sym typeface="Arial"/>
            </a:endParaRPr>
          </a:p>
        </p:txBody>
      </p:sp>
      <p:pic>
        <p:nvPicPr>
          <p:cNvPr id="144" name="Google Shape;144;p24"/>
          <p:cNvPicPr preferRelativeResize="0"/>
          <p:nvPr/>
        </p:nvPicPr>
        <p:blipFill rotWithShape="1">
          <a:blip r:embed="rId3">
            <a:alphaModFix/>
          </a:blip>
          <a:srcRect/>
          <a:stretch/>
        </p:blipFill>
        <p:spPr>
          <a:xfrm>
            <a:off x="331182" y="857837"/>
            <a:ext cx="8387816" cy="3895010"/>
          </a:xfrm>
          <a:prstGeom prst="rect">
            <a:avLst/>
          </a:prstGeom>
          <a:noFill/>
          <a:ln>
            <a:noFill/>
          </a:ln>
        </p:spPr>
      </p:pic>
      <p:sp>
        <p:nvSpPr>
          <p:cNvPr id="8"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0"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1"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40150645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53" name="Google Shape;153;p25"/>
          <p:cNvSpPr/>
          <p:nvPr/>
        </p:nvSpPr>
        <p:spPr>
          <a:xfrm>
            <a:off x="199158" y="479024"/>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2060"/>
                </a:solidFill>
                <a:latin typeface="Cambria" pitchFamily="18" charset="0"/>
                <a:sym typeface="Arial"/>
              </a:rPr>
              <a:t>Konfigurasi</a:t>
            </a:r>
            <a:r>
              <a:rPr lang="en-US" sz="2400" b="1" i="0" u="none" strike="noStrike" cap="none" dirty="0">
                <a:solidFill>
                  <a:srgbClr val="002060"/>
                </a:solidFill>
                <a:latin typeface="Cambria" pitchFamily="18" charset="0"/>
                <a:sym typeface="Arial"/>
              </a:rPr>
              <a:t> XAMPP</a:t>
            </a:r>
            <a:endParaRPr sz="2400" b="0" i="0" u="none" strike="noStrike" cap="none" dirty="0">
              <a:solidFill>
                <a:srgbClr val="002060"/>
              </a:solidFill>
              <a:latin typeface="Cambria" pitchFamily="18" charset="0"/>
              <a:sym typeface="Arial"/>
            </a:endParaRPr>
          </a:p>
        </p:txBody>
      </p:sp>
      <p:pic>
        <p:nvPicPr>
          <p:cNvPr id="154" name="Google Shape;154;p25"/>
          <p:cNvPicPr preferRelativeResize="0"/>
          <p:nvPr/>
        </p:nvPicPr>
        <p:blipFill rotWithShape="1">
          <a:blip r:embed="rId3">
            <a:alphaModFix/>
          </a:blip>
          <a:srcRect/>
          <a:stretch/>
        </p:blipFill>
        <p:spPr>
          <a:xfrm>
            <a:off x="205274" y="1323078"/>
            <a:ext cx="5637986" cy="3183518"/>
          </a:xfrm>
          <a:prstGeom prst="rect">
            <a:avLst/>
          </a:prstGeom>
          <a:noFill/>
          <a:ln>
            <a:noFill/>
          </a:ln>
        </p:spPr>
      </p:pic>
      <p:cxnSp>
        <p:nvCxnSpPr>
          <p:cNvPr id="155" name="Google Shape;155;p25"/>
          <p:cNvCxnSpPr/>
          <p:nvPr/>
        </p:nvCxnSpPr>
        <p:spPr>
          <a:xfrm rot="10800000" flipH="1">
            <a:off x="2764906" y="2858962"/>
            <a:ext cx="3849818" cy="906228"/>
          </a:xfrm>
          <a:prstGeom prst="straightConnector1">
            <a:avLst/>
          </a:prstGeom>
          <a:noFill/>
          <a:ln w="28575" cap="flat" cmpd="sng">
            <a:solidFill>
              <a:srgbClr val="4A73BB"/>
            </a:solidFill>
            <a:prstDash val="solid"/>
            <a:round/>
            <a:headEnd type="none" w="sm" len="sm"/>
            <a:tailEnd type="triangle" w="med" len="med"/>
          </a:ln>
        </p:spPr>
      </p:cxnSp>
      <p:sp>
        <p:nvSpPr>
          <p:cNvPr id="156" name="Google Shape;156;p25"/>
          <p:cNvSpPr/>
          <p:nvPr/>
        </p:nvSpPr>
        <p:spPr>
          <a:xfrm>
            <a:off x="6158543" y="1351287"/>
            <a:ext cx="2808312" cy="1575793"/>
          </a:xfrm>
          <a:prstGeom prst="ellipse">
            <a:avLst/>
          </a:prstGeom>
          <a:solidFill>
            <a:schemeClr val="accent1"/>
          </a:solidFill>
          <a:ln w="25400" cap="flat" cmpd="sng">
            <a:solidFill>
              <a:srgbClr val="39568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Mengganti port</a:t>
            </a:r>
            <a:endParaRPr sz="1400" b="0" i="0" u="none" strike="noStrike" cap="none">
              <a:solidFill>
                <a:schemeClr val="lt1"/>
              </a:solidFill>
              <a:latin typeface="Arial"/>
              <a:ea typeface="Arial"/>
              <a:cs typeface="Arial"/>
              <a:sym typeface="Arial"/>
            </a:endParaRPr>
          </a:p>
        </p:txBody>
      </p:sp>
      <p:sp>
        <p:nvSpPr>
          <p:cNvPr id="10"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dirty="0">
              <a:latin typeface="Cambria" pitchFamily="18" charset="0"/>
            </a:endParaRPr>
          </a:p>
        </p:txBody>
      </p:sp>
      <p:pic>
        <p:nvPicPr>
          <p:cNvPr id="11"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3"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6230595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2" name="Google Shape;162;p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65" name="Google Shape;165;p5"/>
          <p:cNvSpPr/>
          <p:nvPr/>
        </p:nvSpPr>
        <p:spPr>
          <a:xfrm>
            <a:off x="331181" y="324272"/>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2060"/>
                </a:solidFill>
                <a:latin typeface="Cambria" pitchFamily="18" charset="0"/>
                <a:sym typeface="Arial"/>
              </a:rPr>
              <a:t>Peletakan</a:t>
            </a:r>
            <a:r>
              <a:rPr lang="en-US" sz="2400" b="1" i="0" u="none" strike="noStrike" cap="none" dirty="0">
                <a:solidFill>
                  <a:srgbClr val="002060"/>
                </a:solidFill>
                <a:latin typeface="Cambria" pitchFamily="18" charset="0"/>
                <a:sym typeface="Arial"/>
              </a:rPr>
              <a:t> Source Code</a:t>
            </a:r>
            <a:endParaRPr sz="2400" b="0" i="0" u="none" strike="noStrike" cap="none" dirty="0">
              <a:solidFill>
                <a:srgbClr val="002060"/>
              </a:solidFill>
              <a:latin typeface="Cambria" pitchFamily="18" charset="0"/>
              <a:sym typeface="Arial"/>
            </a:endParaRPr>
          </a:p>
        </p:txBody>
      </p:sp>
      <p:sp>
        <p:nvSpPr>
          <p:cNvPr id="166" name="Google Shape;166;p5"/>
          <p:cNvSpPr/>
          <p:nvPr/>
        </p:nvSpPr>
        <p:spPr>
          <a:xfrm>
            <a:off x="331180" y="960801"/>
            <a:ext cx="565021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mbria" pitchFamily="18" charset="0"/>
                <a:sym typeface="Arial"/>
              </a:rPr>
              <a:t>C:\xampp\htdocs</a:t>
            </a:r>
            <a:endParaRPr sz="1800" dirty="0">
              <a:latin typeface="Cambria" pitchFamily="18" charset="0"/>
            </a:endParaRPr>
          </a:p>
        </p:txBody>
      </p:sp>
      <p:pic>
        <p:nvPicPr>
          <p:cNvPr id="167" name="Google Shape;167;p5"/>
          <p:cNvPicPr preferRelativeResize="0"/>
          <p:nvPr/>
        </p:nvPicPr>
        <p:blipFill rotWithShape="1">
          <a:blip r:embed="rId3">
            <a:alphaModFix/>
          </a:blip>
          <a:srcRect/>
          <a:stretch/>
        </p:blipFill>
        <p:spPr>
          <a:xfrm>
            <a:off x="331180" y="1422426"/>
            <a:ext cx="8207513" cy="3493668"/>
          </a:xfrm>
          <a:prstGeom prst="rect">
            <a:avLst/>
          </a:prstGeom>
          <a:noFill/>
          <a:ln>
            <a:noFill/>
          </a:ln>
        </p:spPr>
      </p:pic>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8432690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76" name="Google Shape;176;p26"/>
          <p:cNvSpPr/>
          <p:nvPr/>
        </p:nvSpPr>
        <p:spPr>
          <a:xfrm>
            <a:off x="331180" y="312400"/>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a:solidFill>
                  <a:srgbClr val="002060"/>
                </a:solidFill>
                <a:latin typeface="Cambria" pitchFamily="18" charset="0"/>
                <a:sym typeface="Arial"/>
              </a:rPr>
              <a:t>XAMPP </a:t>
            </a:r>
            <a:r>
              <a:rPr lang="en-US" sz="2400" b="1" i="0" u="none" strike="noStrike" cap="none" dirty="0" smtClean="0">
                <a:solidFill>
                  <a:srgbClr val="002060"/>
                </a:solidFill>
                <a:latin typeface="Cambria" pitchFamily="18" charset="0"/>
                <a:sym typeface="Wingdings" pitchFamily="2" charset="2"/>
              </a:rPr>
              <a:t> </a:t>
            </a:r>
            <a:r>
              <a:rPr lang="en-US" sz="2400" b="1" i="0" u="none" strike="noStrike" cap="none" dirty="0" smtClean="0">
                <a:solidFill>
                  <a:srgbClr val="002060"/>
                </a:solidFill>
                <a:latin typeface="Cambria" pitchFamily="18" charset="0"/>
                <a:sym typeface="Arial"/>
              </a:rPr>
              <a:t> </a:t>
            </a:r>
            <a:r>
              <a:rPr lang="en-US" sz="2400" b="1" i="0" u="none" strike="noStrike" cap="none" dirty="0">
                <a:solidFill>
                  <a:srgbClr val="002060"/>
                </a:solidFill>
                <a:latin typeface="Cambria" pitchFamily="18" charset="0"/>
                <a:sym typeface="Arial"/>
              </a:rPr>
              <a:t>Apache</a:t>
            </a:r>
            <a:r>
              <a:rPr lang="en-US" sz="2400" b="0" i="0" u="none" strike="noStrike" cap="none" dirty="0">
                <a:solidFill>
                  <a:srgbClr val="002060"/>
                </a:solidFill>
                <a:latin typeface="Cambria" pitchFamily="18" charset="0"/>
                <a:sym typeface="Arial"/>
              </a:rPr>
              <a:t>	</a:t>
            </a:r>
            <a:endParaRPr sz="2400" dirty="0">
              <a:latin typeface="Cambria" pitchFamily="18" charset="0"/>
            </a:endParaRPr>
          </a:p>
        </p:txBody>
      </p:sp>
      <p:sp>
        <p:nvSpPr>
          <p:cNvPr id="177" name="Google Shape;177;p26"/>
          <p:cNvSpPr/>
          <p:nvPr/>
        </p:nvSpPr>
        <p:spPr>
          <a:xfrm>
            <a:off x="331180" y="960801"/>
            <a:ext cx="8465090"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b="0" i="0" u="none" strike="noStrike" cap="none" dirty="0" err="1">
                <a:solidFill>
                  <a:srgbClr val="000000"/>
                </a:solidFill>
                <a:latin typeface="Cambria" pitchFamily="18" charset="0"/>
                <a:sym typeface="Arial"/>
              </a:rPr>
              <a:t>Setelah</a:t>
            </a:r>
            <a:r>
              <a:rPr lang="en-US" b="0" i="0" u="none" strike="noStrike" cap="none" dirty="0">
                <a:solidFill>
                  <a:srgbClr val="000000"/>
                </a:solidFill>
                <a:latin typeface="Cambria" pitchFamily="18" charset="0"/>
                <a:sym typeface="Arial"/>
              </a:rPr>
              <a:t> XAMPP </a:t>
            </a:r>
            <a:r>
              <a:rPr lang="en-US" b="0" i="0" u="none" strike="noStrike" cap="none" dirty="0" err="1">
                <a:solidFill>
                  <a:srgbClr val="000000"/>
                </a:solidFill>
                <a:latin typeface="Cambria" pitchFamily="18" charset="0"/>
                <a:sym typeface="Arial"/>
              </a:rPr>
              <a:t>dijalankan</a:t>
            </a:r>
            <a:r>
              <a:rPr lang="en-US" b="0" i="0" u="none" strike="noStrike" cap="none" dirty="0">
                <a:solidFill>
                  <a:srgbClr val="000000"/>
                </a:solidFill>
                <a:latin typeface="Cambria" pitchFamily="18" charset="0"/>
                <a:sym typeface="Arial"/>
              </a:rPr>
              <a:t>, </a:t>
            </a:r>
            <a:r>
              <a:rPr lang="en-US" b="0" i="0" u="none" strike="noStrike" cap="none" dirty="0" err="1">
                <a:solidFill>
                  <a:srgbClr val="000000"/>
                </a:solidFill>
                <a:latin typeface="Cambria" pitchFamily="18" charset="0"/>
                <a:sym typeface="Arial"/>
              </a:rPr>
              <a:t>kemudian</a:t>
            </a:r>
            <a:r>
              <a:rPr lang="en-US" b="0" i="0" u="none" strike="noStrike" cap="none" dirty="0">
                <a:solidFill>
                  <a:srgbClr val="000000"/>
                </a:solidFill>
                <a:latin typeface="Cambria" pitchFamily="18" charset="0"/>
                <a:sym typeface="Arial"/>
              </a:rPr>
              <a:t> </a:t>
            </a:r>
            <a:r>
              <a:rPr lang="en-US" b="0" i="0" u="none" strike="noStrike" cap="none" dirty="0" err="1">
                <a:solidFill>
                  <a:srgbClr val="000000"/>
                </a:solidFill>
                <a:latin typeface="Cambria" pitchFamily="18" charset="0"/>
                <a:sym typeface="Arial"/>
              </a:rPr>
              <a:t>aktifkan</a:t>
            </a:r>
            <a:r>
              <a:rPr lang="en-US" b="0" i="0" u="none" strike="noStrike" cap="none" dirty="0">
                <a:solidFill>
                  <a:srgbClr val="000000"/>
                </a:solidFill>
                <a:latin typeface="Cambria" pitchFamily="18" charset="0"/>
                <a:sym typeface="Arial"/>
              </a:rPr>
              <a:t> Web server </a:t>
            </a:r>
            <a:r>
              <a:rPr lang="en-US" b="0" i="0" u="none" strike="noStrike" cap="none" dirty="0" err="1">
                <a:solidFill>
                  <a:srgbClr val="000000"/>
                </a:solidFill>
                <a:latin typeface="Cambria" pitchFamily="18" charset="0"/>
                <a:sym typeface="Arial"/>
              </a:rPr>
              <a:t>nya</a:t>
            </a:r>
            <a:r>
              <a:rPr lang="en-US" b="0" i="0" u="none" strike="noStrike" cap="none" dirty="0">
                <a:solidFill>
                  <a:srgbClr val="000000"/>
                </a:solidFill>
                <a:latin typeface="Cambria" pitchFamily="18" charset="0"/>
                <a:sym typeface="Arial"/>
              </a:rPr>
              <a:t> </a:t>
            </a:r>
            <a:r>
              <a:rPr lang="en-US" b="0" i="0" u="none" strike="noStrike" cap="none" dirty="0" err="1">
                <a:solidFill>
                  <a:srgbClr val="000000"/>
                </a:solidFill>
                <a:latin typeface="Cambria" pitchFamily="18" charset="0"/>
                <a:sym typeface="Arial"/>
              </a:rPr>
              <a:t>yakni</a:t>
            </a:r>
            <a:r>
              <a:rPr lang="en-US" b="0" i="0" u="none" strike="noStrike" cap="none" dirty="0">
                <a:solidFill>
                  <a:srgbClr val="000000"/>
                </a:solidFill>
                <a:latin typeface="Cambria" pitchFamily="18" charset="0"/>
                <a:sym typeface="Arial"/>
              </a:rPr>
              <a:t> Apache</a:t>
            </a:r>
            <a:endParaRPr dirty="0">
              <a:latin typeface="Cambria" pitchFamily="18" charset="0"/>
            </a:endParaRPr>
          </a:p>
        </p:txBody>
      </p:sp>
      <p:pic>
        <p:nvPicPr>
          <p:cNvPr id="178" name="Google Shape;178;p26"/>
          <p:cNvPicPr preferRelativeResize="0"/>
          <p:nvPr/>
        </p:nvPicPr>
        <p:blipFill rotWithShape="1">
          <a:blip r:embed="rId3">
            <a:alphaModFix/>
          </a:blip>
          <a:srcRect/>
          <a:stretch/>
        </p:blipFill>
        <p:spPr>
          <a:xfrm>
            <a:off x="487942" y="1427018"/>
            <a:ext cx="5891115" cy="3716482"/>
          </a:xfrm>
          <a:prstGeom prst="rect">
            <a:avLst/>
          </a:prstGeom>
          <a:noFill/>
          <a:ln>
            <a:noFill/>
          </a:ln>
        </p:spPr>
      </p:pic>
      <p:sp>
        <p:nvSpPr>
          <p:cNvPr id="179" name="Google Shape;179;p26"/>
          <p:cNvSpPr/>
          <p:nvPr/>
        </p:nvSpPr>
        <p:spPr>
          <a:xfrm>
            <a:off x="4041231" y="2331076"/>
            <a:ext cx="826983" cy="522874"/>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3"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297844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5" name="Google Shape;185;p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88" name="Google Shape;188;p6"/>
          <p:cNvSpPr/>
          <p:nvPr/>
        </p:nvSpPr>
        <p:spPr>
          <a:xfrm>
            <a:off x="331180" y="324272"/>
            <a:ext cx="56502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2060"/>
                </a:solidFill>
                <a:latin typeface="Cambria" pitchFamily="18" charset="0"/>
                <a:sym typeface="Arial"/>
              </a:rPr>
              <a:t>Skema</a:t>
            </a:r>
            <a:r>
              <a:rPr lang="en-US" sz="2400" b="1" i="0" u="none" strike="noStrike" cap="none" dirty="0">
                <a:solidFill>
                  <a:srgbClr val="002060"/>
                </a:solidFill>
                <a:latin typeface="Cambria" pitchFamily="18" charset="0"/>
                <a:sym typeface="Arial"/>
              </a:rPr>
              <a:t> HTML</a:t>
            </a:r>
            <a:endParaRPr sz="2400" b="0" i="0" u="none" strike="noStrike" cap="none" dirty="0">
              <a:solidFill>
                <a:srgbClr val="002060"/>
              </a:solidFill>
              <a:latin typeface="Cambria" pitchFamily="18" charset="0"/>
              <a:sym typeface="Arial"/>
            </a:endParaRPr>
          </a:p>
        </p:txBody>
      </p:sp>
      <p:graphicFrame>
        <p:nvGraphicFramePr>
          <p:cNvPr id="189" name="Google Shape;189;p6"/>
          <p:cNvGraphicFramePr/>
          <p:nvPr/>
        </p:nvGraphicFramePr>
        <p:xfrm>
          <a:off x="1130156" y="823241"/>
          <a:ext cx="6584290" cy="3842092"/>
        </p:xfrm>
        <a:graphic>
          <a:graphicData uri="http://schemas.openxmlformats.org/presentationml/2006/ole">
            <mc:AlternateContent xmlns:mc="http://schemas.openxmlformats.org/markup-compatibility/2006">
              <mc:Choice xmlns:v="urn:schemas-microsoft-com:vml" Requires="v">
                <p:oleObj spid="_x0000_s1085" r:id="rId4" imgW="6584290" imgH="3842092" progId="Visio.Drawing.11">
                  <p:embed/>
                </p:oleObj>
              </mc:Choice>
              <mc:Fallback>
                <p:oleObj r:id="rId4" imgW="6584290" imgH="3842092" progId="Visio.Drawing.11">
                  <p:embed/>
                  <p:pic>
                    <p:nvPicPr>
                      <p:cNvPr id="0" name=""/>
                      <p:cNvPicPr preferRelativeResize="0"/>
                      <p:nvPr/>
                    </p:nvPicPr>
                    <p:blipFill rotWithShape="1">
                      <a:blip r:embed="rId5">
                        <a:alphaModFix/>
                      </a:blip>
                      <a:srcRect/>
                      <a:stretch/>
                    </p:blipFill>
                    <p:spPr>
                      <a:xfrm>
                        <a:off x="1130156" y="823241"/>
                        <a:ext cx="6584290" cy="3842092"/>
                      </a:xfrm>
                      <a:prstGeom prst="rect">
                        <a:avLst/>
                      </a:prstGeom>
                      <a:noFill/>
                      <a:ln>
                        <a:noFill/>
                      </a:ln>
                    </p:spPr>
                  </p:pic>
                </p:oleObj>
              </mc:Fallback>
            </mc:AlternateContent>
          </a:graphicData>
        </a:graphic>
      </p:graphicFrame>
      <p:sp>
        <p:nvSpPr>
          <p:cNvPr id="190" name="Google Shape;190;p6"/>
          <p:cNvSpPr txBox="1"/>
          <p:nvPr/>
        </p:nvSpPr>
        <p:spPr>
          <a:xfrm>
            <a:off x="3624646" y="4700608"/>
            <a:ext cx="15953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dirty="0" err="1">
                <a:solidFill>
                  <a:srgbClr val="000000"/>
                </a:solidFill>
                <a:latin typeface="Cambria" pitchFamily="18" charset="0"/>
                <a:sym typeface="Arial"/>
              </a:rPr>
              <a:t>Skema</a:t>
            </a:r>
            <a:r>
              <a:rPr lang="en-US" sz="1800" b="0" i="0" u="none" strike="noStrike" cap="none" dirty="0">
                <a:solidFill>
                  <a:srgbClr val="000000"/>
                </a:solidFill>
                <a:latin typeface="Cambria" pitchFamily="18" charset="0"/>
                <a:sym typeface="Arial"/>
              </a:rPr>
              <a:t> HTML</a:t>
            </a:r>
            <a:endParaRPr sz="1800" b="0" i="0" u="none" strike="noStrike" cap="none" dirty="0">
              <a:solidFill>
                <a:srgbClr val="000000"/>
              </a:solidFill>
              <a:latin typeface="Cambria" pitchFamily="18" charset="0"/>
              <a:sym typeface="Arial"/>
            </a:endParaRPr>
          </a:p>
        </p:txBody>
      </p:sp>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54;p30"/>
          <p:cNvPicPr preferRelativeResize="0"/>
          <p:nvPr/>
        </p:nvPicPr>
        <p:blipFill>
          <a:blip r:embed="rId6">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214771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9" name="Google Shape;199;p27"/>
          <p:cNvSpPr/>
          <p:nvPr/>
        </p:nvSpPr>
        <p:spPr>
          <a:xfrm>
            <a:off x="331181" y="473607"/>
            <a:ext cx="666338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2060"/>
                </a:solidFill>
                <a:latin typeface="Cambria" pitchFamily="18" charset="0"/>
                <a:sym typeface="Arial"/>
              </a:rPr>
              <a:t>Perbandingan</a:t>
            </a:r>
            <a:r>
              <a:rPr lang="en-US" sz="2400" b="1" i="0" u="none" strike="noStrike" cap="none" dirty="0">
                <a:solidFill>
                  <a:srgbClr val="002060"/>
                </a:solidFill>
                <a:latin typeface="Cambria" pitchFamily="18" charset="0"/>
                <a:sym typeface="Arial"/>
              </a:rPr>
              <a:t> </a:t>
            </a:r>
            <a:r>
              <a:rPr lang="en-US" sz="2400" b="1" i="0" u="none" strike="noStrike" cap="none" dirty="0" err="1">
                <a:solidFill>
                  <a:srgbClr val="002060"/>
                </a:solidFill>
                <a:latin typeface="Cambria" pitchFamily="18" charset="0"/>
                <a:sym typeface="Arial"/>
              </a:rPr>
              <a:t>Skema</a:t>
            </a:r>
            <a:r>
              <a:rPr lang="en-US" sz="2400" b="1" i="0" u="none" strike="noStrike" cap="none" dirty="0">
                <a:solidFill>
                  <a:srgbClr val="002060"/>
                </a:solidFill>
                <a:latin typeface="Cambria" pitchFamily="18" charset="0"/>
                <a:sym typeface="Arial"/>
              </a:rPr>
              <a:t> PHP </a:t>
            </a:r>
            <a:r>
              <a:rPr lang="en-US" sz="2400" b="1" i="0" u="none" strike="noStrike" cap="none" dirty="0" err="1">
                <a:solidFill>
                  <a:srgbClr val="002060"/>
                </a:solidFill>
                <a:latin typeface="Cambria" pitchFamily="18" charset="0"/>
                <a:sym typeface="Arial"/>
              </a:rPr>
              <a:t>dan</a:t>
            </a:r>
            <a:r>
              <a:rPr lang="en-US" sz="2400" b="1" i="0" u="none" strike="noStrike" cap="none" dirty="0">
                <a:solidFill>
                  <a:srgbClr val="002060"/>
                </a:solidFill>
                <a:latin typeface="Cambria" pitchFamily="18" charset="0"/>
                <a:sym typeface="Arial"/>
              </a:rPr>
              <a:t> </a:t>
            </a:r>
            <a:r>
              <a:rPr lang="en-US" sz="2400" b="1" i="0" u="none" strike="noStrike" cap="none" dirty="0" err="1">
                <a:solidFill>
                  <a:srgbClr val="002060"/>
                </a:solidFill>
                <a:latin typeface="Cambria" pitchFamily="18" charset="0"/>
                <a:sym typeface="Arial"/>
              </a:rPr>
              <a:t>Skema</a:t>
            </a:r>
            <a:r>
              <a:rPr lang="en-US" sz="2400" b="1" i="0" u="none" strike="noStrike" cap="none" dirty="0">
                <a:solidFill>
                  <a:srgbClr val="002060"/>
                </a:solidFill>
                <a:latin typeface="Cambria" pitchFamily="18" charset="0"/>
                <a:sym typeface="Arial"/>
              </a:rPr>
              <a:t> HTML</a:t>
            </a:r>
            <a:r>
              <a:rPr lang="en-US" sz="2400" b="0" i="0" u="none" strike="noStrike" cap="none" dirty="0">
                <a:solidFill>
                  <a:srgbClr val="002060"/>
                </a:solidFill>
                <a:latin typeface="Cambria" pitchFamily="18" charset="0"/>
                <a:sym typeface="Arial"/>
              </a:rPr>
              <a:t>			</a:t>
            </a:r>
            <a:endParaRPr sz="2400" b="0" i="0" u="none" strike="noStrike" cap="none" dirty="0">
              <a:solidFill>
                <a:srgbClr val="002060"/>
              </a:solidFill>
              <a:latin typeface="Cambria" pitchFamily="18" charset="0"/>
              <a:sym typeface="Arial"/>
            </a:endParaRPr>
          </a:p>
        </p:txBody>
      </p:sp>
      <p:sp>
        <p:nvSpPr>
          <p:cNvPr id="200" name="Google Shape;200;p27"/>
          <p:cNvSpPr txBox="1"/>
          <p:nvPr/>
        </p:nvSpPr>
        <p:spPr>
          <a:xfrm>
            <a:off x="3675112" y="4719018"/>
            <a:ext cx="15953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Skema HTML</a:t>
            </a:r>
            <a:endParaRPr sz="1800" b="0" i="0" u="none" strike="noStrike" cap="none">
              <a:solidFill>
                <a:srgbClr val="000000"/>
              </a:solidFill>
              <a:latin typeface="Arial"/>
              <a:ea typeface="Arial"/>
              <a:cs typeface="Arial"/>
              <a:sym typeface="Arial"/>
            </a:endParaRPr>
          </a:p>
        </p:txBody>
      </p:sp>
      <p:graphicFrame>
        <p:nvGraphicFramePr>
          <p:cNvPr id="201" name="Google Shape;201;p27"/>
          <p:cNvGraphicFramePr/>
          <p:nvPr/>
        </p:nvGraphicFramePr>
        <p:xfrm>
          <a:off x="800100" y="1024250"/>
          <a:ext cx="7543800" cy="4000500"/>
        </p:xfrm>
        <a:graphic>
          <a:graphicData uri="http://schemas.openxmlformats.org/presentationml/2006/ole">
            <mc:AlternateContent xmlns:mc="http://schemas.openxmlformats.org/markup-compatibility/2006">
              <mc:Choice xmlns:v="urn:schemas-microsoft-com:vml" Requires="v">
                <p:oleObj spid="_x0000_s2109" r:id="rId4" imgW="7543800" imgH="4000500" progId="Visio.Drawing.11">
                  <p:embed/>
                </p:oleObj>
              </mc:Choice>
              <mc:Fallback>
                <p:oleObj r:id="rId4" imgW="7543800" imgH="4000500" progId="Visio.Drawing.11">
                  <p:embed/>
                  <p:pic>
                    <p:nvPicPr>
                      <p:cNvPr id="0" name=""/>
                      <p:cNvPicPr preferRelativeResize="0"/>
                      <p:nvPr/>
                    </p:nvPicPr>
                    <p:blipFill rotWithShape="1">
                      <a:blip r:embed="rId5">
                        <a:alphaModFix/>
                      </a:blip>
                      <a:srcRect/>
                      <a:stretch/>
                    </p:blipFill>
                    <p:spPr>
                      <a:xfrm>
                        <a:off x="800100" y="1024250"/>
                        <a:ext cx="7543800" cy="4000500"/>
                      </a:xfrm>
                      <a:prstGeom prst="rect">
                        <a:avLst/>
                      </a:prstGeom>
                      <a:noFill/>
                      <a:ln>
                        <a:noFill/>
                      </a:ln>
                    </p:spPr>
                  </p:pic>
                </p:oleObj>
              </mc:Fallback>
            </mc:AlternateContent>
          </a:graphicData>
        </a:graphic>
      </p:graphicFrame>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54;p30"/>
          <p:cNvPicPr preferRelativeResize="0"/>
          <p:nvPr/>
        </p:nvPicPr>
        <p:blipFill>
          <a:blip r:embed="rId6">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771293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6" name="Google Shape;196;p2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9" name="Google Shape;199;p27"/>
          <p:cNvSpPr/>
          <p:nvPr/>
        </p:nvSpPr>
        <p:spPr>
          <a:xfrm>
            <a:off x="331181" y="473607"/>
            <a:ext cx="6663385"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dirty="0" err="1">
                <a:solidFill>
                  <a:srgbClr val="002060"/>
                </a:solidFill>
                <a:latin typeface="Cambria" pitchFamily="18" charset="0"/>
                <a:sym typeface="Arial"/>
              </a:rPr>
              <a:t>Perbandingan</a:t>
            </a:r>
            <a:r>
              <a:rPr lang="en-US" sz="2400" b="1" i="0" u="none" strike="noStrike" cap="none" dirty="0">
                <a:solidFill>
                  <a:srgbClr val="002060"/>
                </a:solidFill>
                <a:latin typeface="Cambria" pitchFamily="18" charset="0"/>
                <a:sym typeface="Arial"/>
              </a:rPr>
              <a:t> </a:t>
            </a:r>
            <a:r>
              <a:rPr lang="en-US" sz="2400" b="1" i="0" u="none" strike="noStrike" cap="none" dirty="0" err="1">
                <a:solidFill>
                  <a:srgbClr val="002060"/>
                </a:solidFill>
                <a:latin typeface="Cambria" pitchFamily="18" charset="0"/>
                <a:sym typeface="Arial"/>
              </a:rPr>
              <a:t>Skema</a:t>
            </a:r>
            <a:r>
              <a:rPr lang="en-US" sz="2400" b="1" i="0" u="none" strike="noStrike" cap="none" dirty="0">
                <a:solidFill>
                  <a:srgbClr val="002060"/>
                </a:solidFill>
                <a:latin typeface="Cambria" pitchFamily="18" charset="0"/>
                <a:sym typeface="Arial"/>
              </a:rPr>
              <a:t> PHP </a:t>
            </a:r>
            <a:r>
              <a:rPr lang="en-US" sz="2400" b="1" i="0" u="none" strike="noStrike" cap="none" dirty="0" err="1">
                <a:solidFill>
                  <a:srgbClr val="002060"/>
                </a:solidFill>
                <a:latin typeface="Cambria" pitchFamily="18" charset="0"/>
                <a:sym typeface="Arial"/>
              </a:rPr>
              <a:t>dan</a:t>
            </a:r>
            <a:r>
              <a:rPr lang="en-US" sz="2400" b="1" i="0" u="none" strike="noStrike" cap="none" dirty="0">
                <a:solidFill>
                  <a:srgbClr val="002060"/>
                </a:solidFill>
                <a:latin typeface="Cambria" pitchFamily="18" charset="0"/>
                <a:sym typeface="Arial"/>
              </a:rPr>
              <a:t> </a:t>
            </a:r>
            <a:r>
              <a:rPr lang="en-US" sz="2400" b="1" i="0" u="none" strike="noStrike" cap="none" dirty="0" err="1">
                <a:solidFill>
                  <a:srgbClr val="002060"/>
                </a:solidFill>
                <a:latin typeface="Cambria" pitchFamily="18" charset="0"/>
                <a:sym typeface="Arial"/>
              </a:rPr>
              <a:t>Skema</a:t>
            </a:r>
            <a:r>
              <a:rPr lang="en-US" sz="2400" b="1" i="0" u="none" strike="noStrike" cap="none" dirty="0">
                <a:solidFill>
                  <a:srgbClr val="002060"/>
                </a:solidFill>
                <a:latin typeface="Cambria" pitchFamily="18" charset="0"/>
                <a:sym typeface="Arial"/>
              </a:rPr>
              <a:t> HTML</a:t>
            </a:r>
            <a:r>
              <a:rPr lang="en-US" sz="2400" b="0" i="0" u="none" strike="noStrike" cap="none" dirty="0">
                <a:solidFill>
                  <a:srgbClr val="002060"/>
                </a:solidFill>
                <a:latin typeface="Cambria" pitchFamily="18" charset="0"/>
                <a:sym typeface="Arial"/>
              </a:rPr>
              <a:t>			</a:t>
            </a:r>
            <a:endParaRPr sz="2400" b="0" i="0" u="none" strike="noStrike" cap="none" dirty="0">
              <a:solidFill>
                <a:srgbClr val="002060"/>
              </a:solidFill>
              <a:latin typeface="Cambria" pitchFamily="18" charset="0"/>
              <a:sym typeface="Arial"/>
            </a:endParaRPr>
          </a:p>
        </p:txBody>
      </p:sp>
      <p:sp>
        <p:nvSpPr>
          <p:cNvPr id="200" name="Google Shape;200;p27"/>
          <p:cNvSpPr txBox="1"/>
          <p:nvPr/>
        </p:nvSpPr>
        <p:spPr>
          <a:xfrm>
            <a:off x="3675112" y="4719018"/>
            <a:ext cx="159530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Skema HTML</a:t>
            </a:r>
            <a:endParaRPr sz="1800" b="0" i="0" u="none" strike="noStrike" cap="none">
              <a:solidFill>
                <a:srgbClr val="000000"/>
              </a:solidFill>
              <a:latin typeface="Arial"/>
              <a:ea typeface="Arial"/>
              <a:cs typeface="Arial"/>
              <a:sym typeface="Arial"/>
            </a:endParaRPr>
          </a:p>
        </p:txBody>
      </p:sp>
      <p:graphicFrame>
        <p:nvGraphicFramePr>
          <p:cNvPr id="201" name="Google Shape;201;p27"/>
          <p:cNvGraphicFramePr/>
          <p:nvPr/>
        </p:nvGraphicFramePr>
        <p:xfrm>
          <a:off x="800100" y="1024250"/>
          <a:ext cx="7543800" cy="4000500"/>
        </p:xfrm>
        <a:graphic>
          <a:graphicData uri="http://schemas.openxmlformats.org/presentationml/2006/ole">
            <mc:AlternateContent xmlns:mc="http://schemas.openxmlformats.org/markup-compatibility/2006">
              <mc:Choice xmlns:v="urn:schemas-microsoft-com:vml" Requires="v">
                <p:oleObj spid="_x0000_s3084" r:id="rId4" imgW="7543800" imgH="4000500" progId="Visio.Drawing.11">
                  <p:embed/>
                </p:oleObj>
              </mc:Choice>
              <mc:Fallback>
                <p:oleObj r:id="rId4" imgW="7543800" imgH="4000500" progId="Visio.Drawing.11">
                  <p:embed/>
                  <p:pic>
                    <p:nvPicPr>
                      <p:cNvPr id="0" name=""/>
                      <p:cNvPicPr preferRelativeResize="0"/>
                      <p:nvPr/>
                    </p:nvPicPr>
                    <p:blipFill rotWithShape="1">
                      <a:blip r:embed="rId5">
                        <a:alphaModFix/>
                      </a:blip>
                      <a:srcRect/>
                      <a:stretch/>
                    </p:blipFill>
                    <p:spPr>
                      <a:xfrm>
                        <a:off x="800100" y="1024250"/>
                        <a:ext cx="7543800" cy="4000500"/>
                      </a:xfrm>
                      <a:prstGeom prst="rect">
                        <a:avLst/>
                      </a:prstGeom>
                      <a:noFill/>
                      <a:ln>
                        <a:noFill/>
                      </a:ln>
                    </p:spPr>
                  </p:pic>
                </p:oleObj>
              </mc:Fallback>
            </mc:AlternateContent>
          </a:graphicData>
        </a:graphic>
      </p:graphicFrame>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Google Shape;154;p30"/>
          <p:cNvPicPr preferRelativeResize="0"/>
          <p:nvPr/>
        </p:nvPicPr>
        <p:blipFill>
          <a:blip r:embed="rId6">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707943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8"/>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8"/>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32" name="Google Shape;132;p28"/>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33" name="Google Shape;133;p28"/>
          <p:cNvSpPr txBox="1"/>
          <p:nvPr/>
        </p:nvSpPr>
        <p:spPr>
          <a:xfrm>
            <a:off x="127750" y="479025"/>
            <a:ext cx="54798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350" b="1" dirty="0">
                <a:solidFill>
                  <a:srgbClr val="0F3570"/>
                </a:solidFill>
                <a:latin typeface="Overlock"/>
                <a:ea typeface="Overlock"/>
                <a:cs typeface="Overlock"/>
                <a:sym typeface="Overlock"/>
              </a:rPr>
              <a:t>Learning Objective</a:t>
            </a:r>
            <a:endParaRPr sz="1350" b="1" dirty="0">
              <a:solidFill>
                <a:srgbClr val="0F3570"/>
              </a:solidFill>
              <a:latin typeface="Overlock"/>
              <a:ea typeface="Overlock"/>
              <a:cs typeface="Overlock"/>
              <a:sym typeface="Overlock"/>
            </a:endParaRPr>
          </a:p>
        </p:txBody>
      </p:sp>
      <p:sp>
        <p:nvSpPr>
          <p:cNvPr id="134" name="Google Shape;134;p28"/>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36" name="Google Shape;136;p28"/>
          <p:cNvSpPr txBox="1">
            <a:spLocks noGrp="1"/>
          </p:cNvSpPr>
          <p:nvPr>
            <p:ph type="subTitle" idx="1"/>
          </p:nvPr>
        </p:nvSpPr>
        <p:spPr>
          <a:xfrm>
            <a:off x="7752400" y="4864000"/>
            <a:ext cx="1398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
        <p:nvSpPr>
          <p:cNvPr id="9" name="TextBox 8">
            <a:extLst>
              <a:ext uri="{FF2B5EF4-FFF2-40B4-BE49-F238E27FC236}">
                <a16:creationId xmlns:a16="http://schemas.microsoft.com/office/drawing/2014/main" id="{20A0456F-7DBD-4316-981C-4B5FB7DCBD19}"/>
              </a:ext>
            </a:extLst>
          </p:cNvPr>
          <p:cNvSpPr txBox="1"/>
          <p:nvPr/>
        </p:nvSpPr>
        <p:spPr>
          <a:xfrm>
            <a:off x="234050" y="928805"/>
            <a:ext cx="7903028" cy="738664"/>
          </a:xfrm>
          <a:prstGeom prst="rect">
            <a:avLst/>
          </a:prstGeom>
          <a:noFill/>
        </p:spPr>
        <p:txBody>
          <a:bodyPr wrap="square" rtlCol="0">
            <a:spAutoFit/>
          </a:bodyPr>
          <a:lstStyle/>
          <a:p>
            <a:r>
              <a:rPr lang="en-US" dirty="0" err="1"/>
              <a:t>Peserta</a:t>
            </a:r>
            <a:r>
              <a:rPr lang="en-US" dirty="0"/>
              <a:t> </a:t>
            </a:r>
            <a:r>
              <a:rPr lang="en-US" dirty="0" err="1"/>
              <a:t>mampu</a:t>
            </a:r>
            <a:r>
              <a:rPr lang="en-US" dirty="0"/>
              <a:t> </a:t>
            </a:r>
            <a:r>
              <a:rPr lang="en-US" dirty="0" err="1"/>
              <a:t>memenuhi</a:t>
            </a:r>
            <a:r>
              <a:rPr lang="en-US" dirty="0"/>
              <a:t>  </a:t>
            </a:r>
            <a:r>
              <a:rPr lang="en-US" dirty="0" err="1"/>
              <a:t>pengetahuan</a:t>
            </a:r>
            <a:r>
              <a:rPr lang="en-US" dirty="0"/>
              <a:t> , </a:t>
            </a:r>
            <a:r>
              <a:rPr lang="en-US" dirty="0" err="1"/>
              <a:t>keterampilan</a:t>
            </a:r>
            <a:r>
              <a:rPr lang="en-US" dirty="0"/>
              <a:t> </a:t>
            </a:r>
            <a:r>
              <a:rPr lang="en-US" dirty="0" err="1"/>
              <a:t>dan</a:t>
            </a:r>
            <a:r>
              <a:rPr lang="en-US" dirty="0"/>
              <a:t> </a:t>
            </a:r>
            <a:r>
              <a:rPr lang="en-US" dirty="0" err="1"/>
              <a:t>sikap</a:t>
            </a:r>
            <a:r>
              <a:rPr lang="en-US" dirty="0"/>
              <a:t> </a:t>
            </a:r>
            <a:r>
              <a:rPr lang="en-US" dirty="0" err="1"/>
              <a:t>kerja</a:t>
            </a:r>
            <a:r>
              <a:rPr lang="en-US" dirty="0"/>
              <a:t> </a:t>
            </a:r>
            <a:r>
              <a:rPr lang="en-US" dirty="0" err="1"/>
              <a:t>pada</a:t>
            </a:r>
            <a:r>
              <a:rPr lang="en-US" dirty="0"/>
              <a:t>  unit </a:t>
            </a:r>
            <a:r>
              <a:rPr lang="en-US" dirty="0" err="1"/>
              <a:t>kompetensi</a:t>
            </a:r>
            <a:r>
              <a:rPr lang="en-US" dirty="0"/>
              <a:t> </a:t>
            </a:r>
            <a:r>
              <a:rPr lang="en-US" dirty="0" err="1"/>
              <a:t>sebagai</a:t>
            </a:r>
            <a:r>
              <a:rPr lang="en-US" dirty="0"/>
              <a:t> </a:t>
            </a:r>
            <a:r>
              <a:rPr lang="en-US" dirty="0" err="1"/>
              <a:t>berikut</a:t>
            </a:r>
            <a:r>
              <a:rPr lang="en-US" dirty="0" smtClean="0"/>
              <a:t>:</a:t>
            </a:r>
            <a:endParaRPr lang="en-US" dirty="0"/>
          </a:p>
          <a:p>
            <a:endParaRPr lang="en-US" dirty="0"/>
          </a:p>
        </p:txBody>
      </p:sp>
      <p:sp>
        <p:nvSpPr>
          <p:cNvPr id="2" name="Rectangle 1">
            <a:extLst>
              <a:ext uri="{FF2B5EF4-FFF2-40B4-BE49-F238E27FC236}">
                <a16:creationId xmlns:a16="http://schemas.microsoft.com/office/drawing/2014/main" id="{6596365B-8B3C-4FFC-9BD6-FE62B11FE9DF}"/>
              </a:ext>
            </a:extLst>
          </p:cNvPr>
          <p:cNvSpPr/>
          <p:nvPr/>
        </p:nvSpPr>
        <p:spPr>
          <a:xfrm>
            <a:off x="234050" y="4019724"/>
            <a:ext cx="7822121" cy="738664"/>
          </a:xfrm>
          <a:prstGeom prst="rect">
            <a:avLst/>
          </a:prstGeom>
        </p:spPr>
        <p:txBody>
          <a:bodyPr wrap="square">
            <a:spAutoFit/>
          </a:bodyPr>
          <a:lstStyle/>
          <a:p>
            <a:r>
              <a:rPr lang="en-US" dirty="0" err="1">
                <a:latin typeface="ArialNarrow"/>
              </a:rPr>
              <a:t>sesuai</a:t>
            </a:r>
            <a:r>
              <a:rPr lang="en-US" dirty="0">
                <a:latin typeface="ArialNarrow"/>
              </a:rPr>
              <a:t> </a:t>
            </a:r>
            <a:r>
              <a:rPr lang="en-US" dirty="0" err="1">
                <a:latin typeface="ArialNarrow"/>
              </a:rPr>
              <a:t>dengan</a:t>
            </a:r>
            <a:r>
              <a:rPr lang="en-US" dirty="0">
                <a:latin typeface="ArialNarrow"/>
              </a:rPr>
              <a:t> </a:t>
            </a:r>
            <a:r>
              <a:rPr lang="en-US" dirty="0" err="1">
                <a:latin typeface="ArialNarrow"/>
              </a:rPr>
              <a:t>persyaratan</a:t>
            </a:r>
            <a:r>
              <a:rPr lang="en-US" dirty="0">
                <a:latin typeface="ArialNarrow"/>
              </a:rPr>
              <a:t> </a:t>
            </a:r>
            <a:r>
              <a:rPr lang="en-US" dirty="0" err="1">
                <a:latin typeface="ArialNarrow"/>
              </a:rPr>
              <a:t>tempat</a:t>
            </a:r>
            <a:r>
              <a:rPr lang="en-US" dirty="0">
                <a:latin typeface="ArialNarrow"/>
              </a:rPr>
              <a:t> </a:t>
            </a:r>
            <a:r>
              <a:rPr lang="en-US" dirty="0" err="1">
                <a:latin typeface="ArialNarrow"/>
              </a:rPr>
              <a:t>kerja</a:t>
            </a:r>
            <a:r>
              <a:rPr lang="en-US" dirty="0">
                <a:latin typeface="ArialNarrow"/>
              </a:rPr>
              <a:t> </a:t>
            </a:r>
            <a:r>
              <a:rPr lang="en-US" dirty="0" err="1">
                <a:latin typeface="ArialNarrow"/>
              </a:rPr>
              <a:t>dalam</a:t>
            </a:r>
            <a:r>
              <a:rPr lang="en-US" dirty="0">
                <a:latin typeface="ArialNarrow"/>
              </a:rPr>
              <a:t> </a:t>
            </a:r>
            <a:r>
              <a:rPr lang="en-US" b="1" dirty="0">
                <a:latin typeface="ArialNarrow-Bold"/>
              </a:rPr>
              <a:t>lima </a:t>
            </a:r>
            <a:r>
              <a:rPr lang="en-US" b="1" dirty="0" err="1">
                <a:latin typeface="ArialNarrow-Bold"/>
              </a:rPr>
              <a:t>dimensi</a:t>
            </a:r>
            <a:r>
              <a:rPr lang="en-US" b="1" dirty="0">
                <a:latin typeface="ArialNarrow-Bold"/>
              </a:rPr>
              <a:t> </a:t>
            </a:r>
            <a:r>
              <a:rPr lang="en-US" b="1" dirty="0" err="1">
                <a:latin typeface="ArialNarrow-Bold"/>
              </a:rPr>
              <a:t>kompetensi</a:t>
            </a:r>
            <a:r>
              <a:rPr lang="en-US" b="1" dirty="0">
                <a:latin typeface="ArialNarrow-Bold"/>
              </a:rPr>
              <a:t> </a:t>
            </a:r>
            <a:r>
              <a:rPr lang="en-US" dirty="0">
                <a:latin typeface="ArialNarrow"/>
              </a:rPr>
              <a:t>(</a:t>
            </a:r>
            <a:r>
              <a:rPr lang="en-US" i="1" dirty="0">
                <a:latin typeface="ArialNarrow-Italic"/>
              </a:rPr>
              <a:t>task</a:t>
            </a:r>
          </a:p>
          <a:p>
            <a:r>
              <a:rPr lang="en-US" i="1" dirty="0">
                <a:latin typeface="ArialNarrow-Italic"/>
              </a:rPr>
              <a:t>skills, task management skills, contingency management skills, jobs/roles</a:t>
            </a:r>
          </a:p>
          <a:p>
            <a:r>
              <a:rPr lang="sv-SE" i="1" dirty="0">
                <a:latin typeface="ArialNarrow-Italic"/>
              </a:rPr>
              <a:t>environment skills, </a:t>
            </a:r>
            <a:r>
              <a:rPr lang="sv-SE" dirty="0">
                <a:latin typeface="ArialNarrow"/>
              </a:rPr>
              <a:t>dan </a:t>
            </a:r>
            <a:r>
              <a:rPr lang="sv-SE" i="1" dirty="0">
                <a:latin typeface="ArialNarrow-Italic"/>
              </a:rPr>
              <a:t>transfer skills</a:t>
            </a:r>
            <a:r>
              <a:rPr lang="sv-SE" dirty="0">
                <a:latin typeface="ArialNarrow"/>
              </a:rPr>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33369448"/>
              </p:ext>
            </p:extLst>
          </p:nvPr>
        </p:nvGraphicFramePr>
        <p:xfrm>
          <a:off x="384390" y="1698171"/>
          <a:ext cx="7671780" cy="1533969"/>
        </p:xfrm>
        <a:graphic>
          <a:graphicData uri="http://schemas.openxmlformats.org/drawingml/2006/table">
            <a:tbl>
              <a:tblPr firstRow="1" firstCol="1" bandRow="1"/>
              <a:tblGrid>
                <a:gridCol w="411257">
                  <a:extLst>
                    <a:ext uri="{9D8B030D-6E8A-4147-A177-3AD203B41FA5}">
                      <a16:colId xmlns:a16="http://schemas.microsoft.com/office/drawing/2014/main" val="20000"/>
                    </a:ext>
                  </a:extLst>
                </a:gridCol>
                <a:gridCol w="1840675">
                  <a:extLst>
                    <a:ext uri="{9D8B030D-6E8A-4147-A177-3AD203B41FA5}">
                      <a16:colId xmlns:a16="http://schemas.microsoft.com/office/drawing/2014/main" val="20001"/>
                    </a:ext>
                  </a:extLst>
                </a:gridCol>
                <a:gridCol w="5419848">
                  <a:extLst>
                    <a:ext uri="{9D8B030D-6E8A-4147-A177-3AD203B41FA5}">
                      <a16:colId xmlns:a16="http://schemas.microsoft.com/office/drawing/2014/main" val="20002"/>
                    </a:ext>
                  </a:extLst>
                </a:gridCol>
              </a:tblGrid>
              <a:tr h="140748">
                <a:tc>
                  <a:txBody>
                    <a:bodyPr/>
                    <a:lstStyle/>
                    <a:p>
                      <a:pPr algn="just">
                        <a:lnSpc>
                          <a:spcPct val="107000"/>
                        </a:lnSpc>
                        <a:spcAft>
                          <a:spcPts val="0"/>
                        </a:spcAft>
                      </a:pPr>
                      <a:r>
                        <a:rPr lang="en-US" sz="1100" b="1" dirty="0">
                          <a:solidFill>
                            <a:schemeClr val="bg1"/>
                          </a:solidFill>
                          <a:effectLst/>
                          <a:latin typeface="Calibri"/>
                          <a:ea typeface="Times New Roman"/>
                          <a:cs typeface="Times New Roman"/>
                        </a:rPr>
                        <a:t>No</a:t>
                      </a:r>
                      <a:endParaRPr lang="en-US" sz="1100" dirty="0">
                        <a:solidFill>
                          <a:schemeClr val="bg1"/>
                        </a:solidFill>
                        <a:effectLst/>
                        <a:latin typeface="Calibri"/>
                        <a:ea typeface="Times New Roman"/>
                        <a:cs typeface="Times New Roman"/>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just">
                        <a:lnSpc>
                          <a:spcPct val="107000"/>
                        </a:lnSpc>
                        <a:spcAft>
                          <a:spcPts val="0"/>
                        </a:spcAft>
                      </a:pPr>
                      <a:r>
                        <a:rPr lang="en-US" sz="1100" b="1" dirty="0" err="1">
                          <a:solidFill>
                            <a:schemeClr val="bg1"/>
                          </a:solidFill>
                          <a:effectLst/>
                          <a:latin typeface="Calibri"/>
                          <a:ea typeface="Times New Roman"/>
                          <a:cs typeface="Times New Roman"/>
                        </a:rPr>
                        <a:t>Kode</a:t>
                      </a:r>
                      <a:r>
                        <a:rPr lang="en-US" sz="1100" b="1" dirty="0">
                          <a:solidFill>
                            <a:schemeClr val="bg1"/>
                          </a:solidFill>
                          <a:effectLst/>
                          <a:latin typeface="Calibri"/>
                          <a:ea typeface="Times New Roman"/>
                          <a:cs typeface="Times New Roman"/>
                        </a:rPr>
                        <a:t> Unit</a:t>
                      </a:r>
                      <a:endParaRPr lang="en-US" sz="1100" dirty="0">
                        <a:solidFill>
                          <a:schemeClr val="bg1"/>
                        </a:solidFill>
                        <a:effectLst/>
                        <a:latin typeface="Calibri"/>
                        <a:ea typeface="Times New Roman"/>
                        <a:cs typeface="Times New Roman"/>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tc>
                  <a:txBody>
                    <a:bodyPr/>
                    <a:lstStyle/>
                    <a:p>
                      <a:pPr algn="just">
                        <a:lnSpc>
                          <a:spcPct val="107000"/>
                        </a:lnSpc>
                        <a:spcAft>
                          <a:spcPts val="0"/>
                        </a:spcAft>
                      </a:pPr>
                      <a:r>
                        <a:rPr lang="en-US" sz="1100" b="1">
                          <a:solidFill>
                            <a:schemeClr val="bg1"/>
                          </a:solidFill>
                          <a:effectLst/>
                          <a:latin typeface="Calibri"/>
                          <a:ea typeface="Times New Roman"/>
                          <a:cs typeface="Times New Roman"/>
                        </a:rPr>
                        <a:t>Judul Unit</a:t>
                      </a:r>
                      <a:endParaRPr lang="en-US" sz="1100">
                        <a:solidFill>
                          <a:schemeClr val="bg1"/>
                        </a:solidFill>
                        <a:effectLst/>
                        <a:latin typeface="Calibri"/>
                        <a:ea typeface="Times New Roman"/>
                        <a:cs typeface="Times New Roman"/>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0000"/>
                  </a:ext>
                </a:extLst>
              </a:tr>
              <a:tr h="451527">
                <a:tc>
                  <a:txBody>
                    <a:bodyPr/>
                    <a:lstStyle/>
                    <a:p>
                      <a:pPr>
                        <a:spcAft>
                          <a:spcPts val="0"/>
                        </a:spcAft>
                      </a:pPr>
                      <a:r>
                        <a:rPr lang="en-US" sz="1100" dirty="0">
                          <a:solidFill>
                            <a:srgbClr val="000000"/>
                          </a:solidFill>
                          <a:effectLst/>
                          <a:latin typeface="Calibri"/>
                          <a:ea typeface="Times New Roman"/>
                          <a:cs typeface="Calibri"/>
                        </a:rPr>
                        <a:t>1 </a:t>
                      </a:r>
                      <a:endParaRPr lang="en-US" sz="1200" dirty="0">
                        <a:solidFill>
                          <a:srgbClr val="000000"/>
                        </a:solidFill>
                        <a:effectLst/>
                        <a:latin typeface="Calibri"/>
                        <a:ea typeface="Times New Roman"/>
                        <a:cs typeface="Calibri"/>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a:solidFill>
                            <a:srgbClr val="000000"/>
                          </a:solidFill>
                          <a:effectLst/>
                          <a:latin typeface="Calibri"/>
                          <a:ea typeface="Times New Roman"/>
                          <a:cs typeface="Calibri"/>
                        </a:rPr>
                        <a:t>J.620100.005.02 </a:t>
                      </a:r>
                      <a:endParaRPr lang="en-US" sz="1200">
                        <a:solidFill>
                          <a:srgbClr val="000000"/>
                        </a:solidFill>
                        <a:effectLst/>
                        <a:latin typeface="Calibri"/>
                        <a:ea typeface="Times New Roman"/>
                        <a:cs typeface="Calibri"/>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a:solidFill>
                            <a:srgbClr val="000000"/>
                          </a:solidFill>
                          <a:effectLst/>
                          <a:latin typeface="Calibri"/>
                          <a:ea typeface="Times New Roman"/>
                          <a:cs typeface="Calibri"/>
                        </a:rPr>
                        <a:t>Mengimplementasikan user interface </a:t>
                      </a:r>
                      <a:endParaRPr lang="en-US" sz="1200">
                        <a:solidFill>
                          <a:srgbClr val="000000"/>
                        </a:solidFill>
                        <a:effectLst/>
                        <a:latin typeface="Calibri"/>
                        <a:ea typeface="Times New Roman"/>
                        <a:cs typeface="Calibri"/>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1527">
                <a:tc>
                  <a:txBody>
                    <a:bodyPr/>
                    <a:lstStyle/>
                    <a:p>
                      <a:pPr>
                        <a:spcAft>
                          <a:spcPts val="0"/>
                        </a:spcAft>
                      </a:pPr>
                      <a:r>
                        <a:rPr lang="en-US" sz="1100">
                          <a:solidFill>
                            <a:srgbClr val="000000"/>
                          </a:solidFill>
                          <a:effectLst/>
                          <a:latin typeface="Calibri"/>
                          <a:ea typeface="Times New Roman"/>
                          <a:cs typeface="Calibri"/>
                        </a:rPr>
                        <a:t>2 </a:t>
                      </a:r>
                      <a:endParaRPr lang="en-US" sz="1200">
                        <a:solidFill>
                          <a:srgbClr val="000000"/>
                        </a:solidFill>
                        <a:effectLst/>
                        <a:latin typeface="Calibri"/>
                        <a:ea typeface="Times New Roman"/>
                        <a:cs typeface="Calibri"/>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a:solidFill>
                            <a:srgbClr val="000000"/>
                          </a:solidFill>
                          <a:effectLst/>
                          <a:latin typeface="Calibri"/>
                          <a:ea typeface="Times New Roman"/>
                          <a:cs typeface="Calibri"/>
                        </a:rPr>
                        <a:t>J.620100.010.01 </a:t>
                      </a:r>
                      <a:endParaRPr lang="en-US" sz="1200">
                        <a:solidFill>
                          <a:srgbClr val="000000"/>
                        </a:solidFill>
                        <a:effectLst/>
                        <a:latin typeface="Calibri"/>
                        <a:ea typeface="Times New Roman"/>
                        <a:cs typeface="Calibri"/>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100" dirty="0" err="1">
                          <a:solidFill>
                            <a:srgbClr val="000000"/>
                          </a:solidFill>
                          <a:effectLst/>
                          <a:latin typeface="Calibri"/>
                          <a:ea typeface="Times New Roman"/>
                          <a:cs typeface="Calibri"/>
                        </a:rPr>
                        <a:t>Menerapkan</a:t>
                      </a:r>
                      <a:r>
                        <a:rPr lang="en-US" sz="1100" dirty="0">
                          <a:solidFill>
                            <a:srgbClr val="000000"/>
                          </a:solidFill>
                          <a:effectLst/>
                          <a:latin typeface="Calibri"/>
                          <a:ea typeface="Times New Roman"/>
                          <a:cs typeface="Calibri"/>
                        </a:rPr>
                        <a:t> </a:t>
                      </a:r>
                      <a:r>
                        <a:rPr lang="en-US" sz="1100" dirty="0" err="1">
                          <a:solidFill>
                            <a:srgbClr val="000000"/>
                          </a:solidFill>
                          <a:effectLst/>
                          <a:latin typeface="Calibri"/>
                          <a:ea typeface="Times New Roman"/>
                          <a:cs typeface="Calibri"/>
                        </a:rPr>
                        <a:t>perintah</a:t>
                      </a:r>
                      <a:r>
                        <a:rPr lang="en-US" sz="1100" dirty="0">
                          <a:solidFill>
                            <a:srgbClr val="000000"/>
                          </a:solidFill>
                          <a:effectLst/>
                          <a:latin typeface="Calibri"/>
                          <a:ea typeface="Times New Roman"/>
                          <a:cs typeface="Calibri"/>
                        </a:rPr>
                        <a:t> </a:t>
                      </a:r>
                      <a:r>
                        <a:rPr lang="en-US" sz="1100" dirty="0" err="1">
                          <a:solidFill>
                            <a:srgbClr val="000000"/>
                          </a:solidFill>
                          <a:effectLst/>
                          <a:latin typeface="Calibri"/>
                          <a:ea typeface="Times New Roman"/>
                          <a:cs typeface="Calibri"/>
                        </a:rPr>
                        <a:t>eksekusi</a:t>
                      </a:r>
                      <a:r>
                        <a:rPr lang="en-US" sz="1100" dirty="0">
                          <a:solidFill>
                            <a:srgbClr val="000000"/>
                          </a:solidFill>
                          <a:effectLst/>
                          <a:latin typeface="Calibri"/>
                          <a:ea typeface="Times New Roman"/>
                          <a:cs typeface="Calibri"/>
                        </a:rPr>
                        <a:t> </a:t>
                      </a:r>
                      <a:r>
                        <a:rPr lang="en-US" sz="1100" dirty="0" err="1">
                          <a:solidFill>
                            <a:srgbClr val="000000"/>
                          </a:solidFill>
                          <a:effectLst/>
                          <a:latin typeface="Calibri"/>
                          <a:ea typeface="Times New Roman"/>
                          <a:cs typeface="Calibri"/>
                        </a:rPr>
                        <a:t>bahasa</a:t>
                      </a:r>
                      <a:r>
                        <a:rPr lang="en-US" sz="1100" dirty="0">
                          <a:solidFill>
                            <a:srgbClr val="000000"/>
                          </a:solidFill>
                          <a:effectLst/>
                          <a:latin typeface="Calibri"/>
                          <a:ea typeface="Times New Roman"/>
                          <a:cs typeface="Calibri"/>
                        </a:rPr>
                        <a:t> </a:t>
                      </a:r>
                      <a:r>
                        <a:rPr lang="en-US" sz="1100" dirty="0" err="1">
                          <a:solidFill>
                            <a:srgbClr val="000000"/>
                          </a:solidFill>
                          <a:effectLst/>
                          <a:latin typeface="Calibri"/>
                          <a:ea typeface="Times New Roman"/>
                          <a:cs typeface="Calibri"/>
                        </a:rPr>
                        <a:t>pemrograman</a:t>
                      </a:r>
                      <a:r>
                        <a:rPr lang="en-US" sz="1100" dirty="0">
                          <a:solidFill>
                            <a:srgbClr val="000000"/>
                          </a:solidFill>
                          <a:effectLst/>
                          <a:latin typeface="Calibri"/>
                          <a:ea typeface="Times New Roman"/>
                          <a:cs typeface="Calibri"/>
                        </a:rPr>
                        <a:t> </a:t>
                      </a:r>
                      <a:r>
                        <a:rPr lang="en-US" sz="1100" dirty="0" err="1">
                          <a:solidFill>
                            <a:srgbClr val="000000"/>
                          </a:solidFill>
                          <a:effectLst/>
                          <a:latin typeface="Calibri"/>
                          <a:ea typeface="Times New Roman"/>
                          <a:cs typeface="Calibri"/>
                        </a:rPr>
                        <a:t>berbasis</a:t>
                      </a:r>
                      <a:r>
                        <a:rPr lang="en-US" sz="1100" dirty="0">
                          <a:solidFill>
                            <a:srgbClr val="000000"/>
                          </a:solidFill>
                          <a:effectLst/>
                          <a:latin typeface="Calibri"/>
                          <a:ea typeface="Times New Roman"/>
                          <a:cs typeface="Calibri"/>
                        </a:rPr>
                        <a:t> </a:t>
                      </a:r>
                      <a:r>
                        <a:rPr lang="en-US" sz="1100" dirty="0" err="1">
                          <a:solidFill>
                            <a:srgbClr val="000000"/>
                          </a:solidFill>
                          <a:effectLst/>
                          <a:latin typeface="Calibri"/>
                          <a:ea typeface="Times New Roman"/>
                          <a:cs typeface="Calibri"/>
                        </a:rPr>
                        <a:t>teks</a:t>
                      </a:r>
                      <a:r>
                        <a:rPr lang="en-US" sz="1100" dirty="0">
                          <a:solidFill>
                            <a:srgbClr val="000000"/>
                          </a:solidFill>
                          <a:effectLst/>
                          <a:latin typeface="Calibri"/>
                          <a:ea typeface="Times New Roman"/>
                          <a:cs typeface="Calibri"/>
                        </a:rPr>
                        <a:t>, </a:t>
                      </a:r>
                      <a:r>
                        <a:rPr lang="en-US" sz="1100" dirty="0" err="1">
                          <a:solidFill>
                            <a:srgbClr val="000000"/>
                          </a:solidFill>
                          <a:effectLst/>
                          <a:latin typeface="Calibri"/>
                          <a:ea typeface="Times New Roman"/>
                          <a:cs typeface="Calibri"/>
                        </a:rPr>
                        <a:t>grafik</a:t>
                      </a:r>
                      <a:r>
                        <a:rPr lang="en-US" sz="1100" dirty="0">
                          <a:solidFill>
                            <a:srgbClr val="000000"/>
                          </a:solidFill>
                          <a:effectLst/>
                          <a:latin typeface="Calibri"/>
                          <a:ea typeface="Times New Roman"/>
                          <a:cs typeface="Calibri"/>
                        </a:rPr>
                        <a:t>, </a:t>
                      </a:r>
                      <a:r>
                        <a:rPr lang="en-US" sz="1100" dirty="0" err="1">
                          <a:solidFill>
                            <a:srgbClr val="000000"/>
                          </a:solidFill>
                          <a:effectLst/>
                          <a:latin typeface="Calibri"/>
                          <a:ea typeface="Times New Roman"/>
                          <a:cs typeface="Calibri"/>
                        </a:rPr>
                        <a:t>dan</a:t>
                      </a:r>
                      <a:r>
                        <a:rPr lang="en-US" sz="1100" dirty="0">
                          <a:solidFill>
                            <a:srgbClr val="000000"/>
                          </a:solidFill>
                          <a:effectLst/>
                          <a:latin typeface="Calibri"/>
                          <a:ea typeface="Times New Roman"/>
                          <a:cs typeface="Calibri"/>
                        </a:rPr>
                        <a:t> multimedia </a:t>
                      </a:r>
                      <a:endParaRPr lang="en-US" sz="1200" dirty="0">
                        <a:solidFill>
                          <a:srgbClr val="000000"/>
                        </a:solidFill>
                        <a:effectLst/>
                        <a:latin typeface="Calibri"/>
                        <a:ea typeface="Times New Roman"/>
                        <a:cs typeface="Calibri"/>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1527">
                <a:tc>
                  <a:txBody>
                    <a:bodyPr/>
                    <a:lstStyle/>
                    <a:p>
                      <a:pPr>
                        <a:spcAft>
                          <a:spcPts val="0"/>
                        </a:spcAft>
                      </a:pPr>
                      <a:r>
                        <a:rPr lang="en-US" sz="1200" dirty="0" smtClean="0">
                          <a:solidFill>
                            <a:srgbClr val="000000"/>
                          </a:solidFill>
                          <a:effectLst/>
                          <a:latin typeface="Calibri"/>
                          <a:ea typeface="Times New Roman"/>
                          <a:cs typeface="Calibri"/>
                        </a:rPr>
                        <a:t>3</a:t>
                      </a:r>
                      <a:endParaRPr lang="en-US" sz="1200" dirty="0">
                        <a:solidFill>
                          <a:srgbClr val="000000"/>
                        </a:solidFill>
                        <a:effectLst/>
                        <a:latin typeface="Calibri"/>
                        <a:ea typeface="Times New Roman"/>
                        <a:cs typeface="Calibri"/>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dirty="0" smtClean="0">
                          <a:solidFill>
                            <a:srgbClr val="000000"/>
                          </a:solidFill>
                          <a:effectLst/>
                          <a:latin typeface="Calibri"/>
                          <a:ea typeface="Times New Roman"/>
                          <a:cs typeface="Calibri"/>
                        </a:rPr>
                        <a:t>J.620100.017.02</a:t>
                      </a:r>
                      <a:endParaRPr lang="en-US" sz="1200" dirty="0">
                        <a:solidFill>
                          <a:srgbClr val="000000"/>
                        </a:solidFill>
                        <a:effectLst/>
                        <a:latin typeface="Calibri"/>
                        <a:ea typeface="Times New Roman"/>
                        <a:cs typeface="Calibri"/>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1200" dirty="0" err="1" smtClean="0">
                          <a:solidFill>
                            <a:srgbClr val="000000"/>
                          </a:solidFill>
                          <a:effectLst/>
                          <a:latin typeface="Calibri"/>
                          <a:ea typeface="Times New Roman"/>
                          <a:cs typeface="Calibri"/>
                        </a:rPr>
                        <a:t>Mengimplemen-tasikan</a:t>
                      </a:r>
                      <a:r>
                        <a:rPr lang="en-US" sz="1200" dirty="0" smtClean="0">
                          <a:solidFill>
                            <a:srgbClr val="000000"/>
                          </a:solidFill>
                          <a:effectLst/>
                          <a:latin typeface="Calibri"/>
                          <a:ea typeface="Times New Roman"/>
                          <a:cs typeface="Calibri"/>
                        </a:rPr>
                        <a:t> </a:t>
                      </a:r>
                      <a:r>
                        <a:rPr lang="en-US" sz="1200" dirty="0" err="1" smtClean="0">
                          <a:solidFill>
                            <a:srgbClr val="000000"/>
                          </a:solidFill>
                          <a:effectLst/>
                          <a:latin typeface="Calibri"/>
                          <a:ea typeface="Times New Roman"/>
                          <a:cs typeface="Calibri"/>
                        </a:rPr>
                        <a:t>pemrograman</a:t>
                      </a:r>
                      <a:r>
                        <a:rPr lang="en-US" sz="1200" dirty="0" smtClean="0">
                          <a:solidFill>
                            <a:srgbClr val="000000"/>
                          </a:solidFill>
                          <a:effectLst/>
                          <a:latin typeface="Calibri"/>
                          <a:ea typeface="Times New Roman"/>
                          <a:cs typeface="Calibri"/>
                        </a:rPr>
                        <a:t> </a:t>
                      </a:r>
                      <a:r>
                        <a:rPr lang="en-US" sz="1200" dirty="0" err="1" smtClean="0">
                          <a:solidFill>
                            <a:srgbClr val="000000"/>
                          </a:solidFill>
                          <a:effectLst/>
                          <a:latin typeface="Calibri"/>
                          <a:ea typeface="Times New Roman"/>
                          <a:cs typeface="Calibri"/>
                        </a:rPr>
                        <a:t>terstruktur</a:t>
                      </a:r>
                      <a:endParaRPr lang="en-US" sz="1200" dirty="0">
                        <a:solidFill>
                          <a:srgbClr val="000000"/>
                        </a:solidFill>
                        <a:effectLst/>
                        <a:latin typeface="Calibri"/>
                        <a:ea typeface="Times New Roman"/>
                        <a:cs typeface="Calibri"/>
                      </a:endParaRPr>
                    </a:p>
                  </a:txBody>
                  <a:tcPr marL="67495" marR="67495"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72043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7" name="Google Shape;207;p2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210" name="Google Shape;210;p28"/>
          <p:cNvSpPr/>
          <p:nvPr/>
        </p:nvSpPr>
        <p:spPr>
          <a:xfrm>
            <a:off x="331181" y="349562"/>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pitchFamily="18" charset="0"/>
              </a:rPr>
              <a:t>Tag </a:t>
            </a:r>
            <a:r>
              <a:rPr lang="en-US" sz="2400" b="1" dirty="0" err="1">
                <a:solidFill>
                  <a:srgbClr val="002060"/>
                </a:solidFill>
                <a:latin typeface="Cambria" pitchFamily="18" charset="0"/>
              </a:rPr>
              <a:t>Dasar</a:t>
            </a:r>
            <a:r>
              <a:rPr lang="en-US" sz="2400" b="1" dirty="0">
                <a:solidFill>
                  <a:srgbClr val="002060"/>
                </a:solidFill>
                <a:latin typeface="Cambria" pitchFamily="18" charset="0"/>
              </a:rPr>
              <a:t> </a:t>
            </a:r>
            <a:r>
              <a:rPr lang="en-US" sz="2400" b="1" dirty="0" err="1">
                <a:solidFill>
                  <a:srgbClr val="002060"/>
                </a:solidFill>
                <a:latin typeface="Cambria" pitchFamily="18" charset="0"/>
              </a:rPr>
              <a:t>Pemrograman</a:t>
            </a:r>
            <a:r>
              <a:rPr lang="en-US" sz="2400" b="1" dirty="0">
                <a:solidFill>
                  <a:srgbClr val="002060"/>
                </a:solidFill>
                <a:latin typeface="Cambria" pitchFamily="18" charset="0"/>
              </a:rPr>
              <a:t> PHP</a:t>
            </a:r>
            <a:endParaRPr sz="2400" dirty="0">
              <a:solidFill>
                <a:srgbClr val="002060"/>
              </a:solidFill>
              <a:latin typeface="Cambria" pitchFamily="18" charset="0"/>
            </a:endParaRPr>
          </a:p>
        </p:txBody>
      </p:sp>
      <p:sp>
        <p:nvSpPr>
          <p:cNvPr id="211" name="Google Shape;211;p28"/>
          <p:cNvSpPr/>
          <p:nvPr/>
        </p:nvSpPr>
        <p:spPr>
          <a:xfrm>
            <a:off x="331180" y="960801"/>
            <a:ext cx="8452212" cy="923289"/>
          </a:xfrm>
          <a:prstGeom prst="rect">
            <a:avLst/>
          </a:prstGeom>
          <a:noFill/>
          <a:ln>
            <a:noFill/>
          </a:ln>
        </p:spPr>
        <p:txBody>
          <a:bodyPr spcFirstLastPara="1" wrap="square" lIns="91425" tIns="45700" rIns="91425" bIns="45700" anchor="t" anchorCtr="0">
            <a:spAutoFit/>
          </a:bodyPr>
          <a:lstStyle/>
          <a:p>
            <a:pPr algn="just"/>
            <a:r>
              <a:rPr lang="en-US" sz="1800" dirty="0">
                <a:latin typeface="Cambria"/>
                <a:ea typeface="Cambria"/>
                <a:cs typeface="Cambria"/>
                <a:sym typeface="Cambria"/>
              </a:rPr>
              <a:t>Tag </a:t>
            </a:r>
            <a:r>
              <a:rPr lang="en-US" sz="1800" dirty="0" err="1">
                <a:latin typeface="Cambria"/>
                <a:ea typeface="Cambria"/>
                <a:cs typeface="Cambria"/>
                <a:sym typeface="Cambria"/>
              </a:rPr>
              <a:t>diperlukan</a:t>
            </a:r>
            <a:r>
              <a:rPr lang="en-US" sz="1800" dirty="0">
                <a:latin typeface="Cambria"/>
                <a:ea typeface="Cambria"/>
                <a:cs typeface="Cambria"/>
                <a:sym typeface="Cambria"/>
              </a:rPr>
              <a:t> agar browser </a:t>
            </a:r>
            <a:r>
              <a:rPr lang="en-US" sz="1800" dirty="0" err="1">
                <a:latin typeface="Cambria"/>
                <a:ea typeface="Cambria"/>
                <a:cs typeface="Cambria"/>
                <a:sym typeface="Cambria"/>
              </a:rPr>
              <a:t>mengenali</a:t>
            </a:r>
            <a:r>
              <a:rPr lang="en-US" sz="1800" dirty="0">
                <a:latin typeface="Cambria"/>
                <a:ea typeface="Cambria"/>
                <a:cs typeface="Cambria"/>
                <a:sym typeface="Cambria"/>
              </a:rPr>
              <a:t> file yang </a:t>
            </a:r>
            <a:r>
              <a:rPr lang="en-US" sz="1800" dirty="0" err="1">
                <a:latin typeface="Cambria"/>
                <a:ea typeface="Cambria"/>
                <a:cs typeface="Cambria"/>
                <a:sym typeface="Cambria"/>
              </a:rPr>
              <a:t>akan</a:t>
            </a:r>
            <a:r>
              <a:rPr lang="en-US" sz="1800" dirty="0">
                <a:latin typeface="Cambria"/>
                <a:ea typeface="Cambria"/>
                <a:cs typeface="Cambria"/>
                <a:sym typeface="Cambria"/>
              </a:rPr>
              <a:t> </a:t>
            </a:r>
            <a:r>
              <a:rPr lang="en-US" sz="1800" dirty="0" err="1">
                <a:latin typeface="Cambria"/>
                <a:ea typeface="Cambria"/>
                <a:cs typeface="Cambria"/>
                <a:sym typeface="Cambria"/>
              </a:rPr>
              <a:t>dieksekusi</a:t>
            </a:r>
            <a:r>
              <a:rPr lang="en-US" sz="1800" dirty="0">
                <a:latin typeface="Cambria"/>
                <a:ea typeface="Cambria"/>
                <a:cs typeface="Cambria"/>
                <a:sym typeface="Cambria"/>
              </a:rPr>
              <a:t>. File PHP </a:t>
            </a:r>
            <a:r>
              <a:rPr lang="en-US" sz="1800" dirty="0" err="1">
                <a:latin typeface="Cambria"/>
                <a:ea typeface="Cambria"/>
                <a:cs typeface="Cambria"/>
                <a:sym typeface="Cambria"/>
              </a:rPr>
              <a:t>cukup</a:t>
            </a:r>
            <a:r>
              <a:rPr lang="en-US" sz="1800" dirty="0">
                <a:latin typeface="Cambria"/>
                <a:ea typeface="Cambria"/>
                <a:cs typeface="Cambria"/>
                <a:sym typeface="Cambria"/>
              </a:rPr>
              <a:t> di </a:t>
            </a:r>
            <a:r>
              <a:rPr lang="en-US" sz="1800" dirty="0" err="1">
                <a:latin typeface="Cambria"/>
                <a:ea typeface="Cambria"/>
                <a:cs typeface="Cambria"/>
                <a:sym typeface="Cambria"/>
              </a:rPr>
              <a:t>awali</a:t>
            </a:r>
            <a:r>
              <a:rPr lang="en-US" sz="1800" dirty="0">
                <a:latin typeface="Cambria"/>
                <a:ea typeface="Cambria"/>
                <a:cs typeface="Cambria"/>
                <a:sym typeface="Cambria"/>
              </a:rPr>
              <a:t> </a:t>
            </a:r>
            <a:r>
              <a:rPr lang="en-US" sz="1800" dirty="0" err="1">
                <a:latin typeface="Cambria"/>
                <a:ea typeface="Cambria"/>
                <a:cs typeface="Cambria"/>
                <a:sym typeface="Cambria"/>
              </a:rPr>
              <a:t>dengan</a:t>
            </a:r>
            <a:r>
              <a:rPr lang="en-US" sz="1800" dirty="0">
                <a:latin typeface="Cambria"/>
                <a:ea typeface="Cambria"/>
                <a:cs typeface="Cambria"/>
                <a:sym typeface="Cambria"/>
              </a:rPr>
              <a:t> tag &lt;?</a:t>
            </a:r>
            <a:r>
              <a:rPr lang="en-US" sz="1800" b="1" dirty="0" err="1">
                <a:latin typeface="Cambria"/>
                <a:ea typeface="Cambria"/>
                <a:cs typeface="Cambria"/>
                <a:sym typeface="Cambria"/>
              </a:rPr>
              <a:t>php</a:t>
            </a:r>
            <a:r>
              <a:rPr lang="en-US" sz="1800" dirty="0">
                <a:latin typeface="Cambria"/>
                <a:ea typeface="Cambria"/>
                <a:cs typeface="Cambria"/>
                <a:sym typeface="Cambria"/>
              </a:rPr>
              <a:t> </a:t>
            </a:r>
            <a:r>
              <a:rPr lang="en-US" sz="1800" dirty="0" err="1">
                <a:latin typeface="Cambria"/>
                <a:ea typeface="Cambria"/>
                <a:cs typeface="Cambria"/>
                <a:sym typeface="Cambria"/>
              </a:rPr>
              <a:t>dan</a:t>
            </a:r>
            <a:r>
              <a:rPr lang="en-US" sz="1800" dirty="0">
                <a:latin typeface="Cambria"/>
                <a:ea typeface="Cambria"/>
                <a:cs typeface="Cambria"/>
                <a:sym typeface="Cambria"/>
              </a:rPr>
              <a:t> di </a:t>
            </a:r>
            <a:r>
              <a:rPr lang="en-US" sz="1800" dirty="0" err="1">
                <a:latin typeface="Cambria"/>
                <a:ea typeface="Cambria"/>
                <a:cs typeface="Cambria"/>
                <a:sym typeface="Cambria"/>
              </a:rPr>
              <a:t>akhiri</a:t>
            </a:r>
            <a:r>
              <a:rPr lang="en-US" sz="1800" dirty="0">
                <a:latin typeface="Cambria"/>
                <a:ea typeface="Cambria"/>
                <a:cs typeface="Cambria"/>
                <a:sym typeface="Cambria"/>
              </a:rPr>
              <a:t> </a:t>
            </a:r>
            <a:r>
              <a:rPr lang="en-US" sz="1800" dirty="0" err="1">
                <a:latin typeface="Cambria"/>
                <a:ea typeface="Cambria"/>
                <a:cs typeface="Cambria"/>
                <a:sym typeface="Cambria"/>
              </a:rPr>
              <a:t>dengan</a:t>
            </a:r>
            <a:r>
              <a:rPr lang="en-US" sz="1800" dirty="0">
                <a:latin typeface="Cambria"/>
                <a:ea typeface="Cambria"/>
                <a:cs typeface="Cambria"/>
                <a:sym typeface="Cambria"/>
              </a:rPr>
              <a:t> </a:t>
            </a:r>
            <a:r>
              <a:rPr lang="en-US" sz="1800" dirty="0" err="1">
                <a:latin typeface="Cambria"/>
                <a:ea typeface="Cambria"/>
                <a:cs typeface="Cambria"/>
                <a:sym typeface="Cambria"/>
              </a:rPr>
              <a:t>penutup</a:t>
            </a:r>
            <a:r>
              <a:rPr lang="en-US" sz="1800" dirty="0">
                <a:latin typeface="Cambria"/>
                <a:ea typeface="Cambria"/>
                <a:cs typeface="Cambria"/>
                <a:sym typeface="Cambria"/>
              </a:rPr>
              <a:t> </a:t>
            </a:r>
            <a:r>
              <a:rPr lang="en-US" sz="1800" b="1" dirty="0">
                <a:latin typeface="Cambria"/>
                <a:ea typeface="Cambria"/>
                <a:cs typeface="Cambria"/>
                <a:sym typeface="Cambria"/>
              </a:rPr>
              <a:t>?&gt;</a:t>
            </a:r>
            <a:r>
              <a:rPr lang="en-US" sz="1800" dirty="0">
                <a:latin typeface="Cambria"/>
                <a:ea typeface="Cambria"/>
                <a:cs typeface="Cambria"/>
                <a:sym typeface="Cambria"/>
              </a:rPr>
              <a:t>. </a:t>
            </a:r>
            <a:r>
              <a:rPr lang="en-US" sz="1800" dirty="0" err="1">
                <a:latin typeface="Cambria"/>
                <a:ea typeface="Cambria"/>
                <a:cs typeface="Cambria"/>
                <a:sym typeface="Cambria"/>
              </a:rPr>
              <a:t>Diantara</a:t>
            </a:r>
            <a:r>
              <a:rPr lang="en-US" sz="1800" dirty="0">
                <a:latin typeface="Cambria"/>
                <a:ea typeface="Cambria"/>
                <a:cs typeface="Cambria"/>
                <a:sym typeface="Cambria"/>
              </a:rPr>
              <a:t> </a:t>
            </a:r>
            <a:r>
              <a:rPr lang="en-US" sz="1800" dirty="0" err="1">
                <a:latin typeface="Cambria"/>
                <a:ea typeface="Cambria"/>
                <a:cs typeface="Cambria"/>
                <a:sym typeface="Cambria"/>
              </a:rPr>
              <a:t>kedua</a:t>
            </a:r>
            <a:r>
              <a:rPr lang="en-US" sz="1800" dirty="0">
                <a:latin typeface="Cambria"/>
                <a:ea typeface="Cambria"/>
                <a:cs typeface="Cambria"/>
                <a:sym typeface="Cambria"/>
              </a:rPr>
              <a:t> tag </a:t>
            </a:r>
            <a:r>
              <a:rPr lang="en-US" sz="1800" dirty="0" err="1">
                <a:latin typeface="Cambria"/>
                <a:ea typeface="Cambria"/>
                <a:cs typeface="Cambria"/>
                <a:sym typeface="Cambria"/>
              </a:rPr>
              <a:t>tersebut</a:t>
            </a:r>
            <a:r>
              <a:rPr lang="en-US" sz="1800" dirty="0">
                <a:latin typeface="Cambria"/>
                <a:ea typeface="Cambria"/>
                <a:cs typeface="Cambria"/>
                <a:sym typeface="Cambria"/>
              </a:rPr>
              <a:t> </a:t>
            </a:r>
            <a:r>
              <a:rPr lang="en-US" sz="1800" dirty="0" err="1">
                <a:latin typeface="Cambria"/>
                <a:ea typeface="Cambria"/>
                <a:cs typeface="Cambria"/>
                <a:sym typeface="Cambria"/>
              </a:rPr>
              <a:t>berisi</a:t>
            </a:r>
            <a:r>
              <a:rPr lang="en-US" sz="1800" dirty="0">
                <a:latin typeface="Cambria"/>
                <a:ea typeface="Cambria"/>
                <a:cs typeface="Cambria"/>
                <a:sym typeface="Cambria"/>
              </a:rPr>
              <a:t> statement yang </a:t>
            </a:r>
            <a:r>
              <a:rPr lang="en-US" sz="1800" dirty="0" err="1">
                <a:latin typeface="Cambria"/>
                <a:ea typeface="Cambria"/>
                <a:cs typeface="Cambria"/>
                <a:sym typeface="Cambria"/>
              </a:rPr>
              <a:t>akan</a:t>
            </a:r>
            <a:r>
              <a:rPr lang="en-US" sz="1800" dirty="0">
                <a:latin typeface="Cambria"/>
                <a:ea typeface="Cambria"/>
                <a:cs typeface="Cambria"/>
                <a:sym typeface="Cambria"/>
              </a:rPr>
              <a:t> </a:t>
            </a:r>
            <a:r>
              <a:rPr lang="en-US" sz="1800" dirty="0" err="1">
                <a:latin typeface="Cambria"/>
                <a:ea typeface="Cambria"/>
                <a:cs typeface="Cambria"/>
                <a:sym typeface="Cambria"/>
              </a:rPr>
              <a:t>dikerjakan</a:t>
            </a:r>
            <a:r>
              <a:rPr lang="en-US" sz="1800" dirty="0">
                <a:latin typeface="Cambria"/>
                <a:ea typeface="Cambria"/>
                <a:cs typeface="Cambria"/>
                <a:sym typeface="Cambria"/>
              </a:rPr>
              <a:t>.</a:t>
            </a:r>
            <a:endParaRPr sz="1800" b="1" dirty="0">
              <a:latin typeface="Cambria"/>
              <a:ea typeface="Cambria"/>
              <a:cs typeface="Cambria"/>
              <a:sym typeface="Cambria"/>
            </a:endParaRPr>
          </a:p>
        </p:txBody>
      </p:sp>
      <p:grpSp>
        <p:nvGrpSpPr>
          <p:cNvPr id="212" name="Google Shape;212;p28"/>
          <p:cNvGrpSpPr/>
          <p:nvPr/>
        </p:nvGrpSpPr>
        <p:grpSpPr>
          <a:xfrm>
            <a:off x="695982" y="2771680"/>
            <a:ext cx="7822137" cy="1569620"/>
            <a:chOff x="772737" y="2966809"/>
            <a:chExt cx="9947672" cy="2293223"/>
          </a:xfrm>
        </p:grpSpPr>
        <p:pic>
          <p:nvPicPr>
            <p:cNvPr id="213" name="Google Shape;213;p28"/>
            <p:cNvPicPr preferRelativeResize="0"/>
            <p:nvPr/>
          </p:nvPicPr>
          <p:blipFill rotWithShape="1">
            <a:blip r:embed="rId3">
              <a:alphaModFix/>
            </a:blip>
            <a:srcRect/>
            <a:stretch/>
          </p:blipFill>
          <p:spPr>
            <a:xfrm>
              <a:off x="772737" y="2971800"/>
              <a:ext cx="9947672" cy="2286000"/>
            </a:xfrm>
            <a:prstGeom prst="rect">
              <a:avLst/>
            </a:prstGeom>
            <a:noFill/>
            <a:ln>
              <a:solidFill>
                <a:schemeClr val="accent1"/>
              </a:solidFill>
            </a:ln>
          </p:spPr>
        </p:pic>
        <p:cxnSp>
          <p:nvCxnSpPr>
            <p:cNvPr id="214" name="Google Shape;214;p28"/>
            <p:cNvCxnSpPr/>
            <p:nvPr/>
          </p:nvCxnSpPr>
          <p:spPr>
            <a:xfrm>
              <a:off x="2895600" y="3200400"/>
              <a:ext cx="914400" cy="0"/>
            </a:xfrm>
            <a:prstGeom prst="straightConnector1">
              <a:avLst/>
            </a:prstGeom>
            <a:noFill/>
            <a:ln w="76200" cap="flat" cmpd="sng">
              <a:solidFill>
                <a:schemeClr val="accent1"/>
              </a:solidFill>
              <a:prstDash val="solid"/>
              <a:round/>
              <a:headEnd type="none" w="sm" len="sm"/>
              <a:tailEnd type="triangle" w="med" len="med"/>
            </a:ln>
          </p:spPr>
        </p:cxnSp>
        <p:cxnSp>
          <p:nvCxnSpPr>
            <p:cNvPr id="215" name="Google Shape;215;p28"/>
            <p:cNvCxnSpPr/>
            <p:nvPr/>
          </p:nvCxnSpPr>
          <p:spPr>
            <a:xfrm>
              <a:off x="2286000" y="5029200"/>
              <a:ext cx="914400" cy="0"/>
            </a:xfrm>
            <a:prstGeom prst="straightConnector1">
              <a:avLst/>
            </a:prstGeom>
            <a:noFill/>
            <a:ln w="76200" cap="flat" cmpd="sng">
              <a:solidFill>
                <a:schemeClr val="accent1"/>
              </a:solidFill>
              <a:prstDash val="solid"/>
              <a:round/>
              <a:headEnd type="none" w="sm" len="sm"/>
              <a:tailEnd type="triangle" w="med" len="med"/>
            </a:ln>
          </p:spPr>
        </p:cxnSp>
        <p:sp>
          <p:nvSpPr>
            <p:cNvPr id="216" name="Google Shape;216;p28"/>
            <p:cNvSpPr txBox="1"/>
            <p:nvPr/>
          </p:nvSpPr>
          <p:spPr>
            <a:xfrm>
              <a:off x="3200400" y="4798367"/>
              <a:ext cx="6324600" cy="461665"/>
            </a:xfrm>
            <a:prstGeom prst="rect">
              <a:avLst/>
            </a:prstGeom>
            <a:noFill/>
            <a:ln>
              <a:solidFill>
                <a:schemeClr val="accent1"/>
              </a:solidFill>
            </a:ln>
          </p:spPr>
          <p:txBody>
            <a:bodyPr spcFirstLastPara="1" wrap="square" lIns="91425" tIns="45700" rIns="91425" bIns="45700" anchor="t" anchorCtr="0">
              <a:spAutoFit/>
            </a:bodyPr>
            <a:lstStyle/>
            <a:p>
              <a:r>
                <a:rPr lang="en-US" sz="2400"/>
                <a:t>Tag penutup file PHP</a:t>
              </a:r>
              <a:endParaRPr sz="2400"/>
            </a:p>
          </p:txBody>
        </p:sp>
        <p:sp>
          <p:nvSpPr>
            <p:cNvPr id="217" name="Google Shape;217;p28"/>
            <p:cNvSpPr txBox="1"/>
            <p:nvPr/>
          </p:nvSpPr>
          <p:spPr>
            <a:xfrm>
              <a:off x="3810000" y="2966809"/>
              <a:ext cx="6324600" cy="461665"/>
            </a:xfrm>
            <a:prstGeom prst="rect">
              <a:avLst/>
            </a:prstGeom>
            <a:noFill/>
            <a:ln>
              <a:solidFill>
                <a:schemeClr val="accent1"/>
              </a:solidFill>
            </a:ln>
          </p:spPr>
          <p:txBody>
            <a:bodyPr spcFirstLastPara="1" wrap="square" lIns="91425" tIns="45700" rIns="91425" bIns="45700" anchor="t" anchorCtr="0">
              <a:spAutoFit/>
            </a:bodyPr>
            <a:lstStyle/>
            <a:p>
              <a:r>
                <a:rPr lang="en-US" sz="2400"/>
                <a:t>Tag Pembuka file PHP</a:t>
              </a:r>
              <a:endParaRPr sz="2400"/>
            </a:p>
          </p:txBody>
        </p:sp>
      </p:grpSp>
      <p:sp>
        <p:nvSpPr>
          <p:cNvPr id="14"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5"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6"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7"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663250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2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226" name="Google Shape;226;p29"/>
          <p:cNvSpPr/>
          <p:nvPr/>
        </p:nvSpPr>
        <p:spPr>
          <a:xfrm>
            <a:off x="331175" y="473607"/>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pitchFamily="18" charset="0"/>
              </a:rPr>
              <a:t>Cara </a:t>
            </a:r>
            <a:r>
              <a:rPr lang="en-US" sz="2400" b="1" dirty="0" err="1">
                <a:solidFill>
                  <a:srgbClr val="002060"/>
                </a:solidFill>
                <a:latin typeface="Cambria" pitchFamily="18" charset="0"/>
              </a:rPr>
              <a:t>Penulisan</a:t>
            </a:r>
            <a:r>
              <a:rPr lang="en-US" sz="2400" b="1" dirty="0">
                <a:solidFill>
                  <a:srgbClr val="002060"/>
                </a:solidFill>
                <a:latin typeface="Cambria" pitchFamily="18" charset="0"/>
              </a:rPr>
              <a:t> Syntax PHP - 1</a:t>
            </a:r>
            <a:endParaRPr sz="2400" dirty="0">
              <a:solidFill>
                <a:srgbClr val="002060"/>
              </a:solidFill>
              <a:latin typeface="Cambria" pitchFamily="18" charset="0"/>
            </a:endParaRPr>
          </a:p>
        </p:txBody>
      </p:sp>
      <p:sp>
        <p:nvSpPr>
          <p:cNvPr id="227" name="Google Shape;227;p29"/>
          <p:cNvSpPr/>
          <p:nvPr/>
        </p:nvSpPr>
        <p:spPr>
          <a:xfrm>
            <a:off x="331175" y="960800"/>
            <a:ext cx="8163900" cy="1477200"/>
          </a:xfrm>
          <a:prstGeom prst="rect">
            <a:avLst/>
          </a:prstGeom>
          <a:noFill/>
          <a:ln>
            <a:noFill/>
          </a:ln>
        </p:spPr>
        <p:txBody>
          <a:bodyPr spcFirstLastPara="1" wrap="square" lIns="91425" tIns="45700" rIns="91425" bIns="45700" anchor="t" anchorCtr="0">
            <a:spAutoFit/>
          </a:bodyPr>
          <a:lstStyle/>
          <a:p>
            <a:pPr algn="just"/>
            <a:r>
              <a:rPr lang="en-US" sz="1800" dirty="0" err="1">
                <a:latin typeface="Cambria"/>
                <a:ea typeface="Cambria"/>
                <a:cs typeface="Cambria"/>
                <a:sym typeface="Cambria"/>
              </a:rPr>
              <a:t>Menggunakan</a:t>
            </a:r>
            <a:r>
              <a:rPr lang="en-US" sz="1800" dirty="0">
                <a:latin typeface="Cambria"/>
                <a:ea typeface="Cambria"/>
                <a:cs typeface="Cambria"/>
                <a:sym typeface="Cambria"/>
              </a:rPr>
              <a:t> </a:t>
            </a:r>
            <a:r>
              <a:rPr lang="en-US" sz="1800" dirty="0" err="1">
                <a:latin typeface="Cambria"/>
                <a:ea typeface="Cambria"/>
                <a:cs typeface="Cambria"/>
                <a:sym typeface="Cambria"/>
              </a:rPr>
              <a:t>Metode</a:t>
            </a:r>
            <a:r>
              <a:rPr lang="en-US" sz="1800" dirty="0">
                <a:latin typeface="Cambria"/>
                <a:ea typeface="Cambria"/>
                <a:cs typeface="Cambria"/>
                <a:sym typeface="Cambria"/>
              </a:rPr>
              <a:t> Full Tag (</a:t>
            </a:r>
            <a:r>
              <a:rPr lang="en-US" sz="1800" dirty="0" err="1">
                <a:latin typeface="Cambria"/>
                <a:ea typeface="Cambria"/>
                <a:cs typeface="Cambria"/>
                <a:sym typeface="Cambria"/>
              </a:rPr>
              <a:t>Direkomendasikan</a:t>
            </a:r>
            <a:r>
              <a:rPr lang="en-US" sz="1800" dirty="0">
                <a:latin typeface="Cambria"/>
                <a:ea typeface="Cambria"/>
                <a:cs typeface="Cambria"/>
                <a:sym typeface="Cambria"/>
              </a:rPr>
              <a:t>)</a:t>
            </a:r>
            <a:endParaRPr dirty="0">
              <a:latin typeface="Cambria"/>
              <a:ea typeface="Cambria"/>
              <a:cs typeface="Cambria"/>
              <a:sym typeface="Cambria"/>
            </a:endParaRPr>
          </a:p>
          <a:p>
            <a:pPr algn="just"/>
            <a:endParaRPr sz="1800" dirty="0">
              <a:latin typeface="Cambria"/>
              <a:ea typeface="Cambria"/>
              <a:cs typeface="Cambria"/>
              <a:sym typeface="Cambria"/>
            </a:endParaRPr>
          </a:p>
          <a:p>
            <a:pPr algn="just"/>
            <a:r>
              <a:rPr lang="en-US" sz="1800" dirty="0">
                <a:latin typeface="Cambria"/>
                <a:ea typeface="Cambria"/>
                <a:cs typeface="Cambria"/>
                <a:sym typeface="Cambria"/>
              </a:rPr>
              <a:t>Cara </a:t>
            </a:r>
            <a:r>
              <a:rPr lang="en-US" sz="1800" dirty="0" err="1">
                <a:latin typeface="Cambria"/>
                <a:ea typeface="Cambria"/>
                <a:cs typeface="Cambria"/>
                <a:sym typeface="Cambria"/>
              </a:rPr>
              <a:t>penulisan</a:t>
            </a:r>
            <a:r>
              <a:rPr lang="en-US" sz="1800" dirty="0">
                <a:latin typeface="Cambria"/>
                <a:ea typeface="Cambria"/>
                <a:cs typeface="Cambria"/>
                <a:sym typeface="Cambria"/>
              </a:rPr>
              <a:t> open tag </a:t>
            </a:r>
            <a:r>
              <a:rPr lang="en-US" sz="1800" dirty="0" err="1">
                <a:latin typeface="Cambria"/>
                <a:ea typeface="Cambria"/>
                <a:cs typeface="Cambria"/>
                <a:sym typeface="Cambria"/>
              </a:rPr>
              <a:t>php</a:t>
            </a:r>
            <a:r>
              <a:rPr lang="en-US" sz="1800" dirty="0">
                <a:latin typeface="Cambria"/>
                <a:ea typeface="Cambria"/>
                <a:cs typeface="Cambria"/>
                <a:sym typeface="Cambria"/>
              </a:rPr>
              <a:t> yang </a:t>
            </a:r>
            <a:r>
              <a:rPr lang="en-US" sz="1800" dirty="0" err="1">
                <a:latin typeface="Cambria"/>
                <a:ea typeface="Cambria"/>
                <a:cs typeface="Cambria"/>
                <a:sym typeface="Cambria"/>
              </a:rPr>
              <a:t>pertama</a:t>
            </a:r>
            <a:r>
              <a:rPr lang="en-US" sz="1800" dirty="0">
                <a:latin typeface="Cambria"/>
                <a:ea typeface="Cambria"/>
                <a:cs typeface="Cambria"/>
                <a:sym typeface="Cambria"/>
              </a:rPr>
              <a:t> </a:t>
            </a:r>
            <a:r>
              <a:rPr lang="en-US" sz="1800" dirty="0" err="1">
                <a:latin typeface="Cambria"/>
                <a:ea typeface="Cambria"/>
                <a:cs typeface="Cambria"/>
                <a:sym typeface="Cambria"/>
              </a:rPr>
              <a:t>adalah</a:t>
            </a:r>
            <a:r>
              <a:rPr lang="en-US" sz="1800" dirty="0">
                <a:latin typeface="Cambria"/>
                <a:ea typeface="Cambria"/>
                <a:cs typeface="Cambria"/>
                <a:sym typeface="Cambria"/>
              </a:rPr>
              <a:t> </a:t>
            </a:r>
            <a:r>
              <a:rPr lang="en-US" sz="1800" dirty="0" err="1">
                <a:latin typeface="Cambria"/>
                <a:ea typeface="Cambria"/>
                <a:cs typeface="Cambria"/>
                <a:sym typeface="Cambria"/>
              </a:rPr>
              <a:t>menggunakan</a:t>
            </a:r>
            <a:r>
              <a:rPr lang="en-US" sz="1800" dirty="0">
                <a:latin typeface="Cambria"/>
                <a:ea typeface="Cambria"/>
                <a:cs typeface="Cambria"/>
                <a:sym typeface="Cambria"/>
              </a:rPr>
              <a:t> </a:t>
            </a:r>
            <a:r>
              <a:rPr lang="en-US" sz="1800" dirty="0" err="1">
                <a:latin typeface="Cambria"/>
                <a:ea typeface="Cambria"/>
                <a:cs typeface="Cambria"/>
                <a:sym typeface="Cambria"/>
              </a:rPr>
              <a:t>metode</a:t>
            </a:r>
            <a:r>
              <a:rPr lang="en-US" sz="1800" dirty="0">
                <a:latin typeface="Cambria"/>
                <a:ea typeface="Cambria"/>
                <a:cs typeface="Cambria"/>
                <a:sym typeface="Cambria"/>
              </a:rPr>
              <a:t> full tag. </a:t>
            </a:r>
            <a:r>
              <a:rPr lang="en-US" sz="1800" dirty="0" err="1">
                <a:latin typeface="Cambria"/>
                <a:ea typeface="Cambria"/>
                <a:cs typeface="Cambria"/>
                <a:sym typeface="Cambria"/>
              </a:rPr>
              <a:t>Penulisan</a:t>
            </a:r>
            <a:r>
              <a:rPr lang="en-US" sz="1800" dirty="0">
                <a:latin typeface="Cambria"/>
                <a:ea typeface="Cambria"/>
                <a:cs typeface="Cambria"/>
                <a:sym typeface="Cambria"/>
              </a:rPr>
              <a:t> open tag PHP </a:t>
            </a:r>
            <a:r>
              <a:rPr lang="en-US" sz="1800" dirty="0" err="1">
                <a:latin typeface="Cambria"/>
                <a:ea typeface="Cambria"/>
                <a:cs typeface="Cambria"/>
                <a:sym typeface="Cambria"/>
              </a:rPr>
              <a:t>pada</a:t>
            </a:r>
            <a:r>
              <a:rPr lang="en-US" sz="1800" dirty="0">
                <a:latin typeface="Cambria"/>
                <a:ea typeface="Cambria"/>
                <a:cs typeface="Cambria"/>
                <a:sym typeface="Cambria"/>
              </a:rPr>
              <a:t> </a:t>
            </a:r>
            <a:r>
              <a:rPr lang="en-US" sz="1800" dirty="0" err="1">
                <a:latin typeface="Cambria"/>
                <a:ea typeface="Cambria"/>
                <a:cs typeface="Cambria"/>
                <a:sym typeface="Cambria"/>
              </a:rPr>
              <a:t>metode</a:t>
            </a:r>
            <a:r>
              <a:rPr lang="en-US" sz="1800" dirty="0">
                <a:latin typeface="Cambria"/>
                <a:ea typeface="Cambria"/>
                <a:cs typeface="Cambria"/>
                <a:sym typeface="Cambria"/>
              </a:rPr>
              <a:t> </a:t>
            </a:r>
            <a:r>
              <a:rPr lang="en-US" sz="1800" dirty="0" err="1">
                <a:latin typeface="Cambria"/>
                <a:ea typeface="Cambria"/>
                <a:cs typeface="Cambria"/>
                <a:sym typeface="Cambria"/>
              </a:rPr>
              <a:t>ini</a:t>
            </a:r>
            <a:r>
              <a:rPr lang="en-US" sz="1800" dirty="0">
                <a:latin typeface="Cambria"/>
                <a:ea typeface="Cambria"/>
                <a:cs typeface="Cambria"/>
                <a:sym typeface="Cambria"/>
              </a:rPr>
              <a:t> </a:t>
            </a:r>
            <a:r>
              <a:rPr lang="en-US" sz="1800" dirty="0" err="1">
                <a:latin typeface="Cambria"/>
                <a:ea typeface="Cambria"/>
                <a:cs typeface="Cambria"/>
                <a:sym typeface="Cambria"/>
              </a:rPr>
              <a:t>diawali</a:t>
            </a:r>
            <a:r>
              <a:rPr lang="en-US" sz="1800" dirty="0">
                <a:latin typeface="Cambria"/>
                <a:ea typeface="Cambria"/>
                <a:cs typeface="Cambria"/>
                <a:sym typeface="Cambria"/>
              </a:rPr>
              <a:t> </a:t>
            </a:r>
            <a:r>
              <a:rPr lang="en-US" sz="1800" dirty="0" err="1">
                <a:latin typeface="Cambria"/>
                <a:ea typeface="Cambria"/>
                <a:cs typeface="Cambria"/>
                <a:sym typeface="Cambria"/>
              </a:rPr>
              <a:t>dengan</a:t>
            </a:r>
            <a:r>
              <a:rPr lang="en-US" sz="1800" dirty="0">
                <a:latin typeface="Cambria"/>
                <a:ea typeface="Cambria"/>
                <a:cs typeface="Cambria"/>
                <a:sym typeface="Cambria"/>
              </a:rPr>
              <a:t> &lt;?</a:t>
            </a:r>
            <a:r>
              <a:rPr lang="en-US" sz="1800" dirty="0" err="1">
                <a:latin typeface="Cambria"/>
                <a:ea typeface="Cambria"/>
                <a:cs typeface="Cambria"/>
                <a:sym typeface="Cambria"/>
              </a:rPr>
              <a:t>php</a:t>
            </a:r>
            <a:r>
              <a:rPr lang="en-US" sz="1800" dirty="0">
                <a:latin typeface="Cambria"/>
                <a:ea typeface="Cambria"/>
                <a:cs typeface="Cambria"/>
                <a:sym typeface="Cambria"/>
              </a:rPr>
              <a:t> </a:t>
            </a:r>
            <a:r>
              <a:rPr lang="en-US" sz="1800" dirty="0" err="1">
                <a:latin typeface="Cambria"/>
                <a:ea typeface="Cambria"/>
                <a:cs typeface="Cambria"/>
                <a:sym typeface="Cambria"/>
              </a:rPr>
              <a:t>dan</a:t>
            </a:r>
            <a:r>
              <a:rPr lang="en-US" sz="1800" dirty="0">
                <a:latin typeface="Cambria"/>
                <a:ea typeface="Cambria"/>
                <a:cs typeface="Cambria"/>
                <a:sym typeface="Cambria"/>
              </a:rPr>
              <a:t> </a:t>
            </a:r>
            <a:r>
              <a:rPr lang="en-US" sz="1800" dirty="0" err="1">
                <a:latin typeface="Cambria"/>
                <a:ea typeface="Cambria"/>
                <a:cs typeface="Cambria"/>
                <a:sym typeface="Cambria"/>
              </a:rPr>
              <a:t>diakhiri</a:t>
            </a:r>
            <a:r>
              <a:rPr lang="en-US" sz="1800" dirty="0">
                <a:latin typeface="Cambria"/>
                <a:ea typeface="Cambria"/>
                <a:cs typeface="Cambria"/>
                <a:sym typeface="Cambria"/>
              </a:rPr>
              <a:t> </a:t>
            </a:r>
            <a:r>
              <a:rPr lang="en-US" sz="1800" dirty="0" err="1">
                <a:latin typeface="Cambria"/>
                <a:ea typeface="Cambria"/>
                <a:cs typeface="Cambria"/>
                <a:sym typeface="Cambria"/>
              </a:rPr>
              <a:t>dengan</a:t>
            </a:r>
            <a:r>
              <a:rPr lang="en-US" sz="1800" dirty="0">
                <a:latin typeface="Cambria"/>
                <a:ea typeface="Cambria"/>
                <a:cs typeface="Cambria"/>
                <a:sym typeface="Cambria"/>
              </a:rPr>
              <a:t> ?&gt;</a:t>
            </a:r>
            <a:endParaRPr dirty="0">
              <a:latin typeface="Cambria"/>
              <a:ea typeface="Cambria"/>
              <a:cs typeface="Cambria"/>
              <a:sym typeface="Cambria"/>
            </a:endParaRPr>
          </a:p>
        </p:txBody>
      </p:sp>
      <p:pic>
        <p:nvPicPr>
          <p:cNvPr id="228" name="Google Shape;228;p29"/>
          <p:cNvPicPr preferRelativeResize="0"/>
          <p:nvPr/>
        </p:nvPicPr>
        <p:blipFill rotWithShape="1">
          <a:blip r:embed="rId3">
            <a:alphaModFix/>
          </a:blip>
          <a:srcRect/>
          <a:stretch/>
        </p:blipFill>
        <p:spPr>
          <a:xfrm>
            <a:off x="1333959" y="2571750"/>
            <a:ext cx="6811474" cy="2113907"/>
          </a:xfrm>
          <a:prstGeom prst="rect">
            <a:avLst/>
          </a:prstGeom>
          <a:noFill/>
          <a:ln>
            <a:solidFill>
              <a:schemeClr val="accent1"/>
            </a:solidFill>
          </a:ln>
        </p:spPr>
      </p:pic>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0"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2622030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4" name="Google Shape;234;p3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237" name="Google Shape;237;p30"/>
          <p:cNvSpPr/>
          <p:nvPr/>
        </p:nvSpPr>
        <p:spPr>
          <a:xfrm>
            <a:off x="331181" y="213750"/>
            <a:ext cx="5650217" cy="523180"/>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pitchFamily="18" charset="0"/>
              </a:rPr>
              <a:t>PHP</a:t>
            </a:r>
            <a:r>
              <a:rPr lang="en-US" sz="2800" dirty="0">
                <a:solidFill>
                  <a:srgbClr val="002060"/>
                </a:solidFill>
              </a:rPr>
              <a:t>	</a:t>
            </a:r>
            <a:endParaRPr sz="2800" dirty="0">
              <a:solidFill>
                <a:srgbClr val="002060"/>
              </a:solidFill>
            </a:endParaRPr>
          </a:p>
        </p:txBody>
      </p:sp>
      <p:sp>
        <p:nvSpPr>
          <p:cNvPr id="238" name="Google Shape;238;p30"/>
          <p:cNvSpPr/>
          <p:nvPr/>
        </p:nvSpPr>
        <p:spPr>
          <a:xfrm>
            <a:off x="331180" y="960801"/>
            <a:ext cx="8452212" cy="4247276"/>
          </a:xfrm>
          <a:prstGeom prst="rect">
            <a:avLst/>
          </a:prstGeom>
          <a:noFill/>
          <a:ln>
            <a:noFill/>
          </a:ln>
        </p:spPr>
        <p:txBody>
          <a:bodyPr spcFirstLastPara="1" wrap="square" lIns="91425" tIns="45700" rIns="91425" bIns="45700" anchor="t" anchorCtr="0">
            <a:spAutoFit/>
          </a:bodyPr>
          <a:lstStyle/>
          <a:p>
            <a:pPr marL="342900" indent="-342900" algn="just">
              <a:buSzPts val="1800"/>
              <a:buFont typeface="Cambria"/>
              <a:buChar char="❖"/>
            </a:pPr>
            <a:r>
              <a:rPr lang="en-US" sz="1800" dirty="0" err="1">
                <a:latin typeface="Cambria"/>
                <a:ea typeface="Cambria"/>
                <a:cs typeface="Cambria"/>
                <a:sym typeface="Cambria"/>
              </a:rPr>
              <a:t>Skrip</a:t>
            </a:r>
            <a:r>
              <a:rPr lang="en-US" sz="1800" dirty="0">
                <a:latin typeface="Cambria"/>
                <a:ea typeface="Cambria"/>
                <a:cs typeface="Cambria"/>
                <a:sym typeface="Cambria"/>
              </a:rPr>
              <a:t> PHP </a:t>
            </a:r>
            <a:r>
              <a:rPr lang="en-US" sz="1800" dirty="0" err="1">
                <a:latin typeface="Cambria"/>
                <a:ea typeface="Cambria"/>
                <a:cs typeface="Cambria"/>
                <a:sym typeface="Cambria"/>
              </a:rPr>
              <a:t>berkedudukan</a:t>
            </a:r>
            <a:r>
              <a:rPr lang="en-US" sz="1800" dirty="0">
                <a:latin typeface="Cambria"/>
                <a:ea typeface="Cambria"/>
                <a:cs typeface="Cambria"/>
                <a:sym typeface="Cambria"/>
              </a:rPr>
              <a:t> </a:t>
            </a:r>
            <a:r>
              <a:rPr lang="en-US" sz="1800" dirty="0" err="1">
                <a:latin typeface="Cambria"/>
                <a:ea typeface="Cambria"/>
                <a:cs typeface="Cambria"/>
                <a:sym typeface="Cambria"/>
              </a:rPr>
              <a:t>sebagai</a:t>
            </a:r>
            <a:r>
              <a:rPr lang="en-US" sz="1800" dirty="0">
                <a:latin typeface="Cambria"/>
                <a:ea typeface="Cambria"/>
                <a:cs typeface="Cambria"/>
                <a:sym typeface="Cambria"/>
              </a:rPr>
              <a:t> tag </a:t>
            </a:r>
            <a:r>
              <a:rPr lang="en-US" sz="1800" dirty="0" err="1">
                <a:latin typeface="Cambria"/>
                <a:ea typeface="Cambria"/>
                <a:cs typeface="Cambria"/>
                <a:sym typeface="Cambria"/>
              </a:rPr>
              <a:t>dalam</a:t>
            </a:r>
            <a:r>
              <a:rPr lang="en-US" sz="1800" dirty="0">
                <a:latin typeface="Cambria"/>
                <a:ea typeface="Cambria"/>
                <a:cs typeface="Cambria"/>
                <a:sym typeface="Cambria"/>
              </a:rPr>
              <a:t> </a:t>
            </a:r>
            <a:r>
              <a:rPr lang="en-US" sz="1800" dirty="0" err="1">
                <a:latin typeface="Cambria"/>
                <a:ea typeface="Cambria"/>
                <a:cs typeface="Cambria"/>
                <a:sym typeface="Cambria"/>
              </a:rPr>
              <a:t>bahasa</a:t>
            </a:r>
            <a:r>
              <a:rPr lang="en-US" sz="1800" dirty="0">
                <a:latin typeface="Cambria"/>
                <a:ea typeface="Cambria"/>
                <a:cs typeface="Cambria"/>
                <a:sym typeface="Cambria"/>
              </a:rPr>
              <a:t> HTML. </a:t>
            </a:r>
            <a:endParaRPr dirty="0">
              <a:latin typeface="Cambria"/>
              <a:ea typeface="Cambria"/>
              <a:cs typeface="Cambria"/>
              <a:sym typeface="Cambria"/>
            </a:endParaRPr>
          </a:p>
          <a:p>
            <a:pPr marL="342900" indent="-342900" algn="just">
              <a:buSzPts val="1800"/>
              <a:buFont typeface="Noto Sans Symbols"/>
              <a:buChar char="❖"/>
            </a:pPr>
            <a:r>
              <a:rPr lang="en-US" sz="1800" dirty="0" err="1">
                <a:latin typeface="Cambria"/>
                <a:ea typeface="Cambria"/>
                <a:cs typeface="Cambria"/>
                <a:sym typeface="Cambria"/>
              </a:rPr>
              <a:t>Kode</a:t>
            </a:r>
            <a:r>
              <a:rPr lang="en-US" sz="1800" dirty="0">
                <a:latin typeface="Cambria"/>
                <a:ea typeface="Cambria"/>
                <a:cs typeface="Cambria"/>
                <a:sym typeface="Cambria"/>
              </a:rPr>
              <a:t> PHP </a:t>
            </a:r>
            <a:r>
              <a:rPr lang="en-US" sz="1800" dirty="0" err="1">
                <a:latin typeface="Cambria"/>
                <a:ea typeface="Cambria"/>
                <a:cs typeface="Cambria"/>
                <a:sym typeface="Cambria"/>
              </a:rPr>
              <a:t>diawali</a:t>
            </a:r>
            <a:r>
              <a:rPr lang="en-US" sz="1800" dirty="0">
                <a:latin typeface="Cambria"/>
                <a:ea typeface="Cambria"/>
                <a:cs typeface="Cambria"/>
                <a:sym typeface="Cambria"/>
              </a:rPr>
              <a:t> </a:t>
            </a:r>
            <a:r>
              <a:rPr lang="en-US" sz="1800" dirty="0" err="1">
                <a:latin typeface="Cambria"/>
                <a:ea typeface="Cambria"/>
                <a:cs typeface="Cambria"/>
                <a:sym typeface="Cambria"/>
              </a:rPr>
              <a:t>dengan</a:t>
            </a:r>
            <a:r>
              <a:rPr lang="en-US" sz="1800" dirty="0">
                <a:latin typeface="Cambria"/>
                <a:ea typeface="Cambria"/>
                <a:cs typeface="Cambria"/>
                <a:sym typeface="Cambria"/>
              </a:rPr>
              <a:t> </a:t>
            </a:r>
            <a:r>
              <a:rPr lang="en-US" sz="1800" b="1" dirty="0">
                <a:latin typeface="Cambria"/>
                <a:ea typeface="Cambria"/>
                <a:cs typeface="Cambria"/>
                <a:sym typeface="Cambria"/>
              </a:rPr>
              <a:t>&lt;?</a:t>
            </a:r>
            <a:r>
              <a:rPr lang="en-US" sz="1800" b="1" dirty="0" err="1">
                <a:latin typeface="Cambria"/>
                <a:ea typeface="Cambria"/>
                <a:cs typeface="Cambria"/>
                <a:sym typeface="Cambria"/>
              </a:rPr>
              <a:t>php</a:t>
            </a:r>
            <a:r>
              <a:rPr lang="en-US" sz="1800" dirty="0">
                <a:latin typeface="Cambria"/>
                <a:ea typeface="Cambria"/>
                <a:cs typeface="Cambria"/>
                <a:sym typeface="Cambria"/>
              </a:rPr>
              <a:t> </a:t>
            </a:r>
            <a:r>
              <a:rPr lang="en-US" sz="1800" dirty="0" err="1">
                <a:latin typeface="Cambria"/>
                <a:ea typeface="Cambria"/>
                <a:cs typeface="Cambria"/>
                <a:sym typeface="Cambria"/>
              </a:rPr>
              <a:t>dan</a:t>
            </a:r>
            <a:r>
              <a:rPr lang="en-US" sz="1800" dirty="0">
                <a:latin typeface="Cambria"/>
                <a:ea typeface="Cambria"/>
                <a:cs typeface="Cambria"/>
                <a:sym typeface="Cambria"/>
              </a:rPr>
              <a:t> </a:t>
            </a:r>
            <a:r>
              <a:rPr lang="en-US" sz="1800" dirty="0" err="1">
                <a:latin typeface="Cambria"/>
                <a:ea typeface="Cambria"/>
                <a:cs typeface="Cambria"/>
                <a:sym typeface="Cambria"/>
              </a:rPr>
              <a:t>diakhiri</a:t>
            </a:r>
            <a:r>
              <a:rPr lang="en-US" sz="1800" dirty="0">
                <a:latin typeface="Cambria"/>
                <a:ea typeface="Cambria"/>
                <a:cs typeface="Cambria"/>
                <a:sym typeface="Cambria"/>
              </a:rPr>
              <a:t> </a:t>
            </a:r>
            <a:r>
              <a:rPr lang="en-US" sz="1800" dirty="0" err="1">
                <a:latin typeface="Cambria"/>
                <a:ea typeface="Cambria"/>
                <a:cs typeface="Cambria"/>
                <a:sym typeface="Cambria"/>
              </a:rPr>
              <a:t>dengan</a:t>
            </a:r>
            <a:r>
              <a:rPr lang="en-US" sz="1800" dirty="0">
                <a:latin typeface="Cambria"/>
                <a:ea typeface="Cambria"/>
                <a:cs typeface="Cambria"/>
                <a:sym typeface="Cambria"/>
              </a:rPr>
              <a:t> </a:t>
            </a:r>
            <a:r>
              <a:rPr lang="en-US" sz="1800" b="1" dirty="0">
                <a:latin typeface="Cambria"/>
                <a:ea typeface="Cambria"/>
                <a:cs typeface="Cambria"/>
                <a:sym typeface="Cambria"/>
              </a:rPr>
              <a:t>?&gt;</a:t>
            </a:r>
            <a:r>
              <a:rPr lang="en-US" sz="1800" dirty="0">
                <a:latin typeface="Cambria"/>
                <a:ea typeface="Cambria"/>
                <a:cs typeface="Cambria"/>
                <a:sym typeface="Cambria"/>
              </a:rPr>
              <a:t>. </a:t>
            </a:r>
            <a:endParaRPr dirty="0">
              <a:latin typeface="Cambria"/>
              <a:ea typeface="Cambria"/>
              <a:cs typeface="Cambria"/>
              <a:sym typeface="Cambria"/>
            </a:endParaRPr>
          </a:p>
          <a:p>
            <a:pPr marL="342900" indent="-342900" algn="just">
              <a:buSzPts val="1800"/>
              <a:buFont typeface="Cambria"/>
              <a:buChar char="❖"/>
            </a:pPr>
            <a:r>
              <a:rPr lang="en-US" sz="1800" dirty="0" err="1">
                <a:latin typeface="Cambria"/>
                <a:ea typeface="Cambria"/>
                <a:cs typeface="Cambria"/>
                <a:sym typeface="Cambria"/>
              </a:rPr>
              <a:t>Adapun</a:t>
            </a:r>
            <a:r>
              <a:rPr lang="en-US" sz="1800" dirty="0">
                <a:latin typeface="Cambria"/>
                <a:ea typeface="Cambria"/>
                <a:cs typeface="Cambria"/>
                <a:sym typeface="Cambria"/>
              </a:rPr>
              <a:t> </a:t>
            </a:r>
            <a:r>
              <a:rPr lang="en-US" sz="1800" dirty="0" err="1">
                <a:latin typeface="Cambria"/>
                <a:ea typeface="Cambria"/>
                <a:cs typeface="Cambria"/>
                <a:sym typeface="Cambria"/>
              </a:rPr>
              <a:t>kode</a:t>
            </a:r>
            <a:r>
              <a:rPr lang="en-US" sz="1800" dirty="0">
                <a:latin typeface="Cambria"/>
                <a:ea typeface="Cambria"/>
                <a:cs typeface="Cambria"/>
                <a:sym typeface="Cambria"/>
              </a:rPr>
              <a:t> </a:t>
            </a:r>
            <a:r>
              <a:rPr lang="en-US" sz="1800" dirty="0" err="1">
                <a:latin typeface="Cambria"/>
                <a:ea typeface="Cambria"/>
                <a:cs typeface="Cambria"/>
                <a:sym typeface="Cambria"/>
              </a:rPr>
              <a:t>berikut</a:t>
            </a:r>
            <a:r>
              <a:rPr lang="en-US" sz="1800" dirty="0">
                <a:latin typeface="Cambria"/>
                <a:ea typeface="Cambria"/>
                <a:cs typeface="Cambria"/>
                <a:sym typeface="Cambria"/>
              </a:rPr>
              <a:t> </a:t>
            </a:r>
            <a:r>
              <a:rPr lang="en-US" sz="1800" dirty="0" err="1">
                <a:latin typeface="Cambria"/>
                <a:ea typeface="Cambria"/>
                <a:cs typeface="Cambria"/>
                <a:sym typeface="Cambria"/>
              </a:rPr>
              <a:t>adalah</a:t>
            </a:r>
            <a:r>
              <a:rPr lang="en-US" sz="1800" dirty="0">
                <a:latin typeface="Cambria"/>
                <a:ea typeface="Cambria"/>
                <a:cs typeface="Cambria"/>
                <a:sym typeface="Cambria"/>
              </a:rPr>
              <a:t> </a:t>
            </a:r>
            <a:r>
              <a:rPr lang="en-US" sz="1800" dirty="0" err="1">
                <a:latin typeface="Cambria"/>
                <a:ea typeface="Cambria"/>
                <a:cs typeface="Cambria"/>
                <a:sym typeface="Cambria"/>
              </a:rPr>
              <a:t>contoh</a:t>
            </a:r>
            <a:r>
              <a:rPr lang="en-US" sz="1800" dirty="0">
                <a:latin typeface="Cambria"/>
                <a:ea typeface="Cambria"/>
                <a:cs typeface="Cambria"/>
                <a:sym typeface="Cambria"/>
              </a:rPr>
              <a:t> </a:t>
            </a:r>
            <a:r>
              <a:rPr lang="en-US" sz="1800" dirty="0" err="1">
                <a:latin typeface="Cambria"/>
                <a:ea typeface="Cambria"/>
                <a:cs typeface="Cambria"/>
                <a:sym typeface="Cambria"/>
              </a:rPr>
              <a:t>kode</a:t>
            </a:r>
            <a:r>
              <a:rPr lang="en-US" sz="1800" dirty="0">
                <a:latin typeface="Cambria"/>
                <a:ea typeface="Cambria"/>
                <a:cs typeface="Cambria"/>
                <a:sym typeface="Cambria"/>
              </a:rPr>
              <a:t> PHP yang </a:t>
            </a:r>
            <a:r>
              <a:rPr lang="en-US" sz="1800" dirty="0" err="1">
                <a:latin typeface="Cambria"/>
                <a:ea typeface="Cambria"/>
                <a:cs typeface="Cambria"/>
                <a:sym typeface="Cambria"/>
              </a:rPr>
              <a:t>berada</a:t>
            </a:r>
            <a:r>
              <a:rPr lang="en-US" sz="1800" dirty="0">
                <a:latin typeface="Cambria"/>
                <a:ea typeface="Cambria"/>
                <a:cs typeface="Cambria"/>
                <a:sym typeface="Cambria"/>
              </a:rPr>
              <a:t> di </a:t>
            </a:r>
            <a:r>
              <a:rPr lang="en-US" sz="1800" dirty="0" err="1">
                <a:latin typeface="Cambria"/>
                <a:ea typeface="Cambria"/>
                <a:cs typeface="Cambria"/>
                <a:sym typeface="Cambria"/>
              </a:rPr>
              <a:t>dalam</a:t>
            </a:r>
            <a:r>
              <a:rPr lang="en-US" sz="1800" dirty="0">
                <a:latin typeface="Cambria"/>
                <a:ea typeface="Cambria"/>
                <a:cs typeface="Cambria"/>
                <a:sym typeface="Cambria"/>
              </a:rPr>
              <a:t> </a:t>
            </a:r>
            <a:r>
              <a:rPr lang="en-US" sz="1800" dirty="0" err="1">
                <a:latin typeface="Cambria"/>
                <a:ea typeface="Cambria"/>
                <a:cs typeface="Cambria"/>
                <a:sym typeface="Cambria"/>
              </a:rPr>
              <a:t>kode</a:t>
            </a:r>
            <a:r>
              <a:rPr lang="en-US" sz="1800" dirty="0">
                <a:latin typeface="Cambria"/>
                <a:ea typeface="Cambria"/>
                <a:cs typeface="Cambria"/>
                <a:sym typeface="Cambria"/>
              </a:rPr>
              <a:t> HTML.</a:t>
            </a:r>
            <a:endParaRPr dirty="0">
              <a:latin typeface="Cambria"/>
              <a:ea typeface="Cambria"/>
              <a:cs typeface="Cambria"/>
              <a:sym typeface="Cambria"/>
            </a:endParaRPr>
          </a:p>
          <a:p>
            <a:r>
              <a:rPr lang="en-US" sz="1800" dirty="0">
                <a:latin typeface="Cambria"/>
                <a:ea typeface="Cambria"/>
                <a:cs typeface="Cambria"/>
                <a:sym typeface="Cambria"/>
              </a:rPr>
              <a:t>	&lt;HTML&gt;</a:t>
            </a:r>
            <a:endParaRPr dirty="0">
              <a:latin typeface="Cambria"/>
              <a:ea typeface="Cambria"/>
              <a:cs typeface="Cambria"/>
              <a:sym typeface="Cambria"/>
            </a:endParaRPr>
          </a:p>
          <a:p>
            <a:r>
              <a:rPr lang="en-US" sz="1800" dirty="0">
                <a:latin typeface="Cambria"/>
                <a:ea typeface="Cambria"/>
                <a:cs typeface="Cambria"/>
                <a:sym typeface="Cambria"/>
              </a:rPr>
              <a:t>		&lt;HEAD&gt;</a:t>
            </a:r>
            <a:endParaRPr dirty="0">
              <a:latin typeface="Cambria"/>
              <a:ea typeface="Cambria"/>
              <a:cs typeface="Cambria"/>
              <a:sym typeface="Cambria"/>
            </a:endParaRPr>
          </a:p>
          <a:p>
            <a:r>
              <a:rPr lang="en-US" sz="1800" dirty="0">
                <a:latin typeface="Cambria"/>
                <a:ea typeface="Cambria"/>
                <a:cs typeface="Cambria"/>
                <a:sym typeface="Cambria"/>
              </a:rPr>
              <a:t>			&lt;TITLE&gt;</a:t>
            </a:r>
            <a:r>
              <a:rPr lang="en-US" sz="1800" dirty="0" err="1">
                <a:latin typeface="Cambria"/>
                <a:ea typeface="Cambria"/>
                <a:cs typeface="Cambria"/>
                <a:sym typeface="Cambria"/>
              </a:rPr>
              <a:t>Contoh</a:t>
            </a:r>
            <a:r>
              <a:rPr lang="en-US" sz="1800" dirty="0">
                <a:latin typeface="Cambria"/>
                <a:ea typeface="Cambria"/>
                <a:cs typeface="Cambria"/>
                <a:sym typeface="Cambria"/>
              </a:rPr>
              <a:t>&lt;/TITLE&gt;</a:t>
            </a:r>
            <a:endParaRPr dirty="0">
              <a:latin typeface="Cambria"/>
              <a:ea typeface="Cambria"/>
              <a:cs typeface="Cambria"/>
              <a:sym typeface="Cambria"/>
            </a:endParaRPr>
          </a:p>
          <a:p>
            <a:r>
              <a:rPr lang="en-US" sz="1800" dirty="0">
                <a:latin typeface="Cambria"/>
                <a:ea typeface="Cambria"/>
                <a:cs typeface="Cambria"/>
                <a:sym typeface="Cambria"/>
              </a:rPr>
              <a:t>		&lt;/HEAD&gt;</a:t>
            </a:r>
            <a:endParaRPr dirty="0">
              <a:latin typeface="Cambria"/>
              <a:ea typeface="Cambria"/>
              <a:cs typeface="Cambria"/>
              <a:sym typeface="Cambria"/>
            </a:endParaRPr>
          </a:p>
          <a:p>
            <a:r>
              <a:rPr lang="en-US" sz="1800" dirty="0">
                <a:latin typeface="Cambria"/>
                <a:ea typeface="Cambria"/>
                <a:cs typeface="Cambria"/>
                <a:sym typeface="Cambria"/>
              </a:rPr>
              <a:t>		&lt;BODY&gt;</a:t>
            </a:r>
            <a:endParaRPr dirty="0">
              <a:latin typeface="Cambria"/>
              <a:ea typeface="Cambria"/>
              <a:cs typeface="Cambria"/>
              <a:sym typeface="Cambria"/>
            </a:endParaRPr>
          </a:p>
          <a:p>
            <a:pPr lvl="4"/>
            <a:r>
              <a:rPr lang="en-US" sz="1800" dirty="0">
                <a:latin typeface="Cambria"/>
                <a:ea typeface="Cambria"/>
                <a:cs typeface="Cambria"/>
                <a:sym typeface="Cambria"/>
              </a:rPr>
              <a:t>	</a:t>
            </a:r>
            <a:r>
              <a:rPr lang="en-US" sz="1800" dirty="0" err="1">
                <a:latin typeface="Cambria"/>
                <a:ea typeface="Cambria"/>
                <a:cs typeface="Cambria"/>
                <a:sym typeface="Cambria"/>
              </a:rPr>
              <a:t>Selamat</a:t>
            </a:r>
            <a:r>
              <a:rPr lang="en-US" sz="1800" dirty="0">
                <a:latin typeface="Cambria"/>
                <a:ea typeface="Cambria"/>
                <a:cs typeface="Cambria"/>
                <a:sym typeface="Cambria"/>
              </a:rPr>
              <a:t> </a:t>
            </a:r>
            <a:r>
              <a:rPr lang="en-US" sz="1800" dirty="0" err="1">
                <a:latin typeface="Cambria"/>
                <a:ea typeface="Cambria"/>
                <a:cs typeface="Cambria"/>
                <a:sym typeface="Cambria"/>
              </a:rPr>
              <a:t>Belajar</a:t>
            </a:r>
            <a:r>
              <a:rPr lang="en-US" sz="1800" dirty="0">
                <a:latin typeface="Cambria"/>
                <a:ea typeface="Cambria"/>
                <a:cs typeface="Cambria"/>
                <a:sym typeface="Cambria"/>
              </a:rPr>
              <a:t> PHP. &lt;BR&gt;</a:t>
            </a:r>
            <a:endParaRPr dirty="0">
              <a:latin typeface="Cambria"/>
              <a:ea typeface="Cambria"/>
              <a:cs typeface="Cambria"/>
              <a:sym typeface="Cambria"/>
            </a:endParaRPr>
          </a:p>
          <a:p>
            <a:pPr lvl="4"/>
            <a:r>
              <a:rPr lang="en-US" sz="1800" dirty="0">
                <a:latin typeface="Cambria"/>
                <a:ea typeface="Cambria"/>
                <a:cs typeface="Cambria"/>
                <a:sym typeface="Cambria"/>
              </a:rPr>
              <a:t>	&lt;?</a:t>
            </a:r>
            <a:r>
              <a:rPr lang="en-US" sz="1800" dirty="0" err="1">
                <a:latin typeface="Cambria"/>
                <a:ea typeface="Cambria"/>
                <a:cs typeface="Cambria"/>
                <a:sym typeface="Cambria"/>
              </a:rPr>
              <a:t>php</a:t>
            </a:r>
            <a:endParaRPr dirty="0">
              <a:latin typeface="Cambria"/>
              <a:ea typeface="Cambria"/>
              <a:cs typeface="Cambria"/>
              <a:sym typeface="Cambria"/>
            </a:endParaRPr>
          </a:p>
          <a:p>
            <a:pPr lvl="4"/>
            <a:r>
              <a:rPr lang="en-US" sz="1800" dirty="0">
                <a:latin typeface="Cambria"/>
                <a:ea typeface="Cambria"/>
                <a:cs typeface="Cambria"/>
                <a:sym typeface="Cambria"/>
              </a:rPr>
              <a:t>		</a:t>
            </a:r>
            <a:r>
              <a:rPr lang="en-US" sz="1800" dirty="0" err="1">
                <a:latin typeface="Cambria"/>
                <a:ea typeface="Cambria"/>
                <a:cs typeface="Cambria"/>
                <a:sym typeface="Cambria"/>
              </a:rPr>
              <a:t>Printf</a:t>
            </a:r>
            <a:r>
              <a:rPr lang="en-US" sz="1800" dirty="0">
                <a:latin typeface="Cambria"/>
                <a:ea typeface="Cambria"/>
                <a:cs typeface="Cambria"/>
                <a:sym typeface="Cambria"/>
              </a:rPr>
              <a:t>(“</a:t>
            </a:r>
            <a:r>
              <a:rPr lang="en-US" sz="1800" dirty="0" err="1">
                <a:latin typeface="Cambria"/>
                <a:ea typeface="Cambria"/>
                <a:cs typeface="Cambria"/>
                <a:sym typeface="Cambria"/>
              </a:rPr>
              <a:t>Tgl</a:t>
            </a:r>
            <a:r>
              <a:rPr lang="en-US" sz="1800" dirty="0">
                <a:latin typeface="Cambria"/>
                <a:ea typeface="Cambria"/>
                <a:cs typeface="Cambria"/>
                <a:sym typeface="Cambria"/>
              </a:rPr>
              <a:t>. </a:t>
            </a:r>
            <a:r>
              <a:rPr lang="en-US" sz="1800" dirty="0" err="1">
                <a:latin typeface="Cambria"/>
                <a:ea typeface="Cambria"/>
                <a:cs typeface="Cambria"/>
                <a:sym typeface="Cambria"/>
              </a:rPr>
              <a:t>Sekarang</a:t>
            </a:r>
            <a:r>
              <a:rPr lang="en-US" sz="1800" dirty="0">
                <a:latin typeface="Cambria"/>
                <a:ea typeface="Cambria"/>
                <a:cs typeface="Cambria"/>
                <a:sym typeface="Cambria"/>
              </a:rPr>
              <a:t> : %s”, Date(“d F Y));</a:t>
            </a:r>
            <a:endParaRPr dirty="0">
              <a:latin typeface="Cambria"/>
              <a:ea typeface="Cambria"/>
              <a:cs typeface="Cambria"/>
              <a:sym typeface="Cambria"/>
            </a:endParaRPr>
          </a:p>
          <a:p>
            <a:pPr lvl="4"/>
            <a:r>
              <a:rPr lang="en-US" sz="1800" dirty="0">
                <a:latin typeface="Cambria"/>
                <a:ea typeface="Cambria"/>
                <a:cs typeface="Cambria"/>
                <a:sym typeface="Cambria"/>
              </a:rPr>
              <a:t>	?&gt;</a:t>
            </a:r>
            <a:endParaRPr dirty="0">
              <a:latin typeface="Cambria"/>
              <a:ea typeface="Cambria"/>
              <a:cs typeface="Cambria"/>
              <a:sym typeface="Cambria"/>
            </a:endParaRPr>
          </a:p>
          <a:p>
            <a:r>
              <a:rPr lang="en-US" sz="1800" dirty="0">
                <a:latin typeface="Cambria"/>
                <a:ea typeface="Cambria"/>
                <a:cs typeface="Cambria"/>
                <a:sym typeface="Cambria"/>
              </a:rPr>
              <a:t>		&lt;/BODY&gt;</a:t>
            </a:r>
            <a:endParaRPr dirty="0">
              <a:latin typeface="Cambria"/>
              <a:ea typeface="Cambria"/>
              <a:cs typeface="Cambria"/>
              <a:sym typeface="Cambria"/>
            </a:endParaRPr>
          </a:p>
          <a:p>
            <a:r>
              <a:rPr lang="en-US" sz="1800" dirty="0">
                <a:latin typeface="Cambria"/>
                <a:ea typeface="Cambria"/>
                <a:cs typeface="Cambria"/>
                <a:sym typeface="Cambria"/>
              </a:rPr>
              <a:t>	&lt;/HTML&gt;</a:t>
            </a:r>
            <a:endParaRPr dirty="0">
              <a:latin typeface="Cambria"/>
              <a:ea typeface="Cambria"/>
              <a:cs typeface="Cambria"/>
              <a:sym typeface="Cambria"/>
            </a:endParaRPr>
          </a:p>
        </p:txBody>
      </p:sp>
      <p:sp>
        <p:nvSpPr>
          <p:cNvPr id="8"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 name="Google Shape;154;p30"/>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0"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1"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4679773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4" name="Google Shape;244;p3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247" name="Google Shape;247;p31"/>
          <p:cNvSpPr/>
          <p:nvPr/>
        </p:nvSpPr>
        <p:spPr>
          <a:xfrm>
            <a:off x="331180" y="242522"/>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pitchFamily="18" charset="0"/>
              </a:rPr>
              <a:t>Cara </a:t>
            </a:r>
            <a:r>
              <a:rPr lang="en-US" sz="2400" b="1" dirty="0" err="1">
                <a:solidFill>
                  <a:srgbClr val="002060"/>
                </a:solidFill>
                <a:latin typeface="Cambria" pitchFamily="18" charset="0"/>
              </a:rPr>
              <a:t>Penulisan</a:t>
            </a:r>
            <a:r>
              <a:rPr lang="en-US" sz="2400" b="1" dirty="0">
                <a:solidFill>
                  <a:srgbClr val="002060"/>
                </a:solidFill>
                <a:latin typeface="Cambria" pitchFamily="18" charset="0"/>
              </a:rPr>
              <a:t> Syntax PHP - 2</a:t>
            </a:r>
            <a:endParaRPr sz="2400" dirty="0">
              <a:solidFill>
                <a:srgbClr val="002060"/>
              </a:solidFill>
              <a:latin typeface="Cambria" pitchFamily="18" charset="0"/>
            </a:endParaRPr>
          </a:p>
        </p:txBody>
      </p:sp>
      <p:sp>
        <p:nvSpPr>
          <p:cNvPr id="248" name="Google Shape;248;p31"/>
          <p:cNvSpPr/>
          <p:nvPr/>
        </p:nvSpPr>
        <p:spPr>
          <a:xfrm>
            <a:off x="331180" y="960801"/>
            <a:ext cx="8452212" cy="1200288"/>
          </a:xfrm>
          <a:prstGeom prst="rect">
            <a:avLst/>
          </a:prstGeom>
          <a:noFill/>
          <a:ln>
            <a:noFill/>
          </a:ln>
        </p:spPr>
        <p:txBody>
          <a:bodyPr spcFirstLastPara="1" wrap="square" lIns="91425" tIns="45700" rIns="91425" bIns="45700" anchor="t" anchorCtr="0">
            <a:spAutoFit/>
          </a:bodyPr>
          <a:lstStyle/>
          <a:p>
            <a:pPr marL="285750" indent="-285750" algn="just">
              <a:buFont typeface="Wingdings" pitchFamily="2" charset="2"/>
              <a:buChar char="v"/>
            </a:pPr>
            <a:r>
              <a:rPr lang="en-US" sz="1800" dirty="0" err="1">
                <a:latin typeface="Cambria"/>
                <a:ea typeface="Cambria"/>
                <a:cs typeface="Cambria"/>
                <a:sym typeface="Cambria"/>
              </a:rPr>
              <a:t>Penulisan</a:t>
            </a:r>
            <a:r>
              <a:rPr lang="en-US" sz="1800" dirty="0">
                <a:latin typeface="Cambria"/>
                <a:ea typeface="Cambria"/>
                <a:cs typeface="Cambria"/>
                <a:sym typeface="Cambria"/>
              </a:rPr>
              <a:t> Open Tag PHP </a:t>
            </a:r>
            <a:r>
              <a:rPr lang="en-US" sz="1800" dirty="0" err="1">
                <a:latin typeface="Cambria"/>
                <a:ea typeface="Cambria"/>
                <a:cs typeface="Cambria"/>
                <a:sym typeface="Cambria"/>
              </a:rPr>
              <a:t>Menggunakan</a:t>
            </a:r>
            <a:r>
              <a:rPr lang="en-US" sz="1800" dirty="0">
                <a:latin typeface="Cambria"/>
                <a:ea typeface="Cambria"/>
                <a:cs typeface="Cambria"/>
                <a:sym typeface="Cambria"/>
              </a:rPr>
              <a:t> SGML Style</a:t>
            </a:r>
            <a:endParaRPr dirty="0">
              <a:latin typeface="Cambria"/>
              <a:ea typeface="Cambria"/>
              <a:cs typeface="Cambria"/>
              <a:sym typeface="Cambria"/>
            </a:endParaRPr>
          </a:p>
          <a:p>
            <a:pPr algn="just"/>
            <a:endParaRPr sz="1800" dirty="0">
              <a:latin typeface="Cambria"/>
              <a:ea typeface="Cambria"/>
              <a:cs typeface="Cambria"/>
              <a:sym typeface="Cambria"/>
            </a:endParaRPr>
          </a:p>
          <a:p>
            <a:pPr marL="285750" indent="-285750" algn="just">
              <a:buFont typeface="Wingdings" pitchFamily="2" charset="2"/>
              <a:buChar char="v"/>
            </a:pPr>
            <a:r>
              <a:rPr lang="en-US" sz="1800" dirty="0" err="1">
                <a:latin typeface="Cambria"/>
                <a:ea typeface="Cambria"/>
                <a:cs typeface="Cambria"/>
                <a:sym typeface="Cambria"/>
              </a:rPr>
              <a:t>Penulisan</a:t>
            </a:r>
            <a:r>
              <a:rPr lang="en-US" sz="1800" dirty="0">
                <a:latin typeface="Cambria"/>
                <a:ea typeface="Cambria"/>
                <a:cs typeface="Cambria"/>
                <a:sym typeface="Cambria"/>
              </a:rPr>
              <a:t> open tag </a:t>
            </a:r>
            <a:r>
              <a:rPr lang="en-US" sz="1800" dirty="0" err="1">
                <a:latin typeface="Cambria"/>
                <a:ea typeface="Cambria"/>
                <a:cs typeface="Cambria"/>
                <a:sym typeface="Cambria"/>
              </a:rPr>
              <a:t>php</a:t>
            </a:r>
            <a:r>
              <a:rPr lang="en-US" sz="1800" dirty="0">
                <a:latin typeface="Cambria"/>
                <a:ea typeface="Cambria"/>
                <a:cs typeface="Cambria"/>
                <a:sym typeface="Cambria"/>
              </a:rPr>
              <a:t> </a:t>
            </a:r>
            <a:r>
              <a:rPr lang="en-US" sz="1800" dirty="0" err="1">
                <a:latin typeface="Cambria"/>
                <a:ea typeface="Cambria"/>
                <a:cs typeface="Cambria"/>
                <a:sym typeface="Cambria"/>
              </a:rPr>
              <a:t>menggunakan</a:t>
            </a:r>
            <a:r>
              <a:rPr lang="en-US" sz="1800" dirty="0">
                <a:latin typeface="Cambria"/>
                <a:ea typeface="Cambria"/>
                <a:cs typeface="Cambria"/>
                <a:sym typeface="Cambria"/>
              </a:rPr>
              <a:t> style </a:t>
            </a:r>
            <a:r>
              <a:rPr lang="en-US" sz="1800" dirty="0" err="1">
                <a:latin typeface="Cambria"/>
                <a:ea typeface="Cambria"/>
                <a:cs typeface="Cambria"/>
                <a:sym typeface="Cambria"/>
              </a:rPr>
              <a:t>ini</a:t>
            </a:r>
            <a:r>
              <a:rPr lang="en-US" sz="1800" dirty="0">
                <a:latin typeface="Cambria"/>
                <a:ea typeface="Cambria"/>
                <a:cs typeface="Cambria"/>
                <a:sym typeface="Cambria"/>
              </a:rPr>
              <a:t> </a:t>
            </a:r>
            <a:r>
              <a:rPr lang="en-US" sz="1800" dirty="0" err="1">
                <a:latin typeface="Cambria"/>
                <a:ea typeface="Cambria"/>
                <a:cs typeface="Cambria"/>
                <a:sym typeface="Cambria"/>
              </a:rPr>
              <a:t>diawali</a:t>
            </a:r>
            <a:r>
              <a:rPr lang="en-US" sz="1800" dirty="0">
                <a:latin typeface="Cambria"/>
                <a:ea typeface="Cambria"/>
                <a:cs typeface="Cambria"/>
                <a:sym typeface="Cambria"/>
              </a:rPr>
              <a:t> </a:t>
            </a:r>
            <a:r>
              <a:rPr lang="en-US" sz="1800" dirty="0" err="1">
                <a:latin typeface="Cambria"/>
                <a:ea typeface="Cambria"/>
                <a:cs typeface="Cambria"/>
                <a:sym typeface="Cambria"/>
              </a:rPr>
              <a:t>dengan</a:t>
            </a:r>
            <a:r>
              <a:rPr lang="en-US" sz="1800" dirty="0">
                <a:latin typeface="Cambria"/>
                <a:ea typeface="Cambria"/>
                <a:cs typeface="Cambria"/>
                <a:sym typeface="Cambria"/>
              </a:rPr>
              <a:t> &lt;? </a:t>
            </a:r>
            <a:r>
              <a:rPr lang="en-US" sz="1800" dirty="0" err="1">
                <a:latin typeface="Cambria"/>
                <a:ea typeface="Cambria"/>
                <a:cs typeface="Cambria"/>
                <a:sym typeface="Cambria"/>
              </a:rPr>
              <a:t>dan</a:t>
            </a:r>
            <a:r>
              <a:rPr lang="en-US" sz="1800" dirty="0">
                <a:latin typeface="Cambria"/>
                <a:ea typeface="Cambria"/>
                <a:cs typeface="Cambria"/>
                <a:sym typeface="Cambria"/>
              </a:rPr>
              <a:t> </a:t>
            </a:r>
            <a:r>
              <a:rPr lang="en-US" sz="1800" dirty="0" err="1">
                <a:latin typeface="Cambria"/>
                <a:ea typeface="Cambria"/>
                <a:cs typeface="Cambria"/>
                <a:sym typeface="Cambria"/>
              </a:rPr>
              <a:t>diakhiri</a:t>
            </a:r>
            <a:r>
              <a:rPr lang="en-US" sz="1800" dirty="0">
                <a:latin typeface="Cambria"/>
                <a:ea typeface="Cambria"/>
                <a:cs typeface="Cambria"/>
                <a:sym typeface="Cambria"/>
              </a:rPr>
              <a:t> </a:t>
            </a:r>
            <a:r>
              <a:rPr lang="en-US" sz="1800" dirty="0" err="1">
                <a:latin typeface="Cambria"/>
                <a:ea typeface="Cambria"/>
                <a:cs typeface="Cambria"/>
                <a:sym typeface="Cambria"/>
              </a:rPr>
              <a:t>dengan</a:t>
            </a:r>
            <a:r>
              <a:rPr lang="en-US" sz="1800" dirty="0">
                <a:latin typeface="Cambria"/>
                <a:ea typeface="Cambria"/>
                <a:cs typeface="Cambria"/>
                <a:sym typeface="Cambria"/>
              </a:rPr>
              <a:t> ?&gt;, </a:t>
            </a:r>
            <a:r>
              <a:rPr lang="en-US" sz="1800" dirty="0" err="1">
                <a:latin typeface="Cambria"/>
                <a:ea typeface="Cambria"/>
                <a:cs typeface="Cambria"/>
                <a:sym typeface="Cambria"/>
              </a:rPr>
              <a:t>lebih</a:t>
            </a:r>
            <a:r>
              <a:rPr lang="en-US" sz="1800" dirty="0">
                <a:latin typeface="Cambria"/>
                <a:ea typeface="Cambria"/>
                <a:cs typeface="Cambria"/>
                <a:sym typeface="Cambria"/>
              </a:rPr>
              <a:t> </a:t>
            </a:r>
            <a:r>
              <a:rPr lang="en-US" sz="1800" dirty="0" err="1">
                <a:latin typeface="Cambria"/>
                <a:ea typeface="Cambria"/>
                <a:cs typeface="Cambria"/>
                <a:sym typeface="Cambria"/>
              </a:rPr>
              <a:t>singkat</a:t>
            </a:r>
            <a:r>
              <a:rPr lang="en-US" sz="1800" dirty="0">
                <a:latin typeface="Cambria"/>
                <a:ea typeface="Cambria"/>
                <a:cs typeface="Cambria"/>
                <a:sym typeface="Cambria"/>
              </a:rPr>
              <a:t> </a:t>
            </a:r>
            <a:r>
              <a:rPr lang="en-US" sz="1800" dirty="0" err="1">
                <a:latin typeface="Cambria"/>
                <a:ea typeface="Cambria"/>
                <a:cs typeface="Cambria"/>
                <a:sym typeface="Cambria"/>
              </a:rPr>
              <a:t>karena</a:t>
            </a:r>
            <a:r>
              <a:rPr lang="en-US" sz="1800" dirty="0">
                <a:latin typeface="Cambria"/>
                <a:ea typeface="Cambria"/>
                <a:cs typeface="Cambria"/>
                <a:sym typeface="Cambria"/>
              </a:rPr>
              <a:t> </a:t>
            </a:r>
            <a:r>
              <a:rPr lang="en-US" sz="1800" dirty="0" err="1">
                <a:latin typeface="Cambria"/>
                <a:ea typeface="Cambria"/>
                <a:cs typeface="Cambria"/>
                <a:sym typeface="Cambria"/>
              </a:rPr>
              <a:t>tanpa</a:t>
            </a:r>
            <a:r>
              <a:rPr lang="en-US" sz="1800" dirty="0">
                <a:latin typeface="Cambria"/>
                <a:ea typeface="Cambria"/>
                <a:cs typeface="Cambria"/>
                <a:sym typeface="Cambria"/>
              </a:rPr>
              <a:t> </a:t>
            </a:r>
            <a:r>
              <a:rPr lang="en-US" sz="1800" dirty="0" err="1">
                <a:latin typeface="Cambria"/>
                <a:ea typeface="Cambria"/>
                <a:cs typeface="Cambria"/>
                <a:sym typeface="Cambria"/>
              </a:rPr>
              <a:t>mencantumkan</a:t>
            </a:r>
            <a:r>
              <a:rPr lang="en-US" sz="1800" dirty="0">
                <a:latin typeface="Cambria"/>
                <a:ea typeface="Cambria"/>
                <a:cs typeface="Cambria"/>
                <a:sym typeface="Cambria"/>
              </a:rPr>
              <a:t> kata-kata </a:t>
            </a:r>
            <a:r>
              <a:rPr lang="en-US" sz="1800" dirty="0" err="1">
                <a:latin typeface="Cambria"/>
                <a:ea typeface="Cambria"/>
                <a:cs typeface="Cambria"/>
                <a:sym typeface="Cambria"/>
              </a:rPr>
              <a:t>php</a:t>
            </a:r>
            <a:endParaRPr dirty="0">
              <a:latin typeface="Cambria"/>
              <a:ea typeface="Cambria"/>
              <a:cs typeface="Cambria"/>
              <a:sym typeface="Cambria"/>
            </a:endParaRPr>
          </a:p>
        </p:txBody>
      </p:sp>
      <p:pic>
        <p:nvPicPr>
          <p:cNvPr id="249" name="Google Shape;249;p31"/>
          <p:cNvPicPr preferRelativeResize="0"/>
          <p:nvPr/>
        </p:nvPicPr>
        <p:blipFill rotWithShape="1">
          <a:blip r:embed="rId3">
            <a:alphaModFix/>
          </a:blip>
          <a:srcRect/>
          <a:stretch/>
        </p:blipFill>
        <p:spPr>
          <a:xfrm>
            <a:off x="1074567" y="2281008"/>
            <a:ext cx="6965437" cy="2410186"/>
          </a:xfrm>
          <a:prstGeom prst="rect">
            <a:avLst/>
          </a:prstGeom>
          <a:noFill/>
          <a:ln>
            <a:solidFill>
              <a:schemeClr val="accent1"/>
            </a:solidFill>
          </a:ln>
        </p:spPr>
      </p:pic>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0"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125463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5" name="Google Shape;255;p3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258" name="Google Shape;258;p32"/>
          <p:cNvSpPr/>
          <p:nvPr/>
        </p:nvSpPr>
        <p:spPr>
          <a:xfrm>
            <a:off x="331180" y="317936"/>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a:ea typeface="Cambria"/>
                <a:cs typeface="Cambria"/>
                <a:sym typeface="Cambria"/>
              </a:rPr>
              <a:t>PHP Case Sensitivity - 1</a:t>
            </a:r>
            <a:endParaRPr sz="2400" dirty="0">
              <a:solidFill>
                <a:srgbClr val="002060"/>
              </a:solidFill>
              <a:latin typeface="Cambria"/>
              <a:ea typeface="Cambria"/>
              <a:cs typeface="Cambria"/>
              <a:sym typeface="Cambria"/>
            </a:endParaRPr>
          </a:p>
        </p:txBody>
      </p:sp>
      <p:sp>
        <p:nvSpPr>
          <p:cNvPr id="259" name="Google Shape;259;p32"/>
          <p:cNvSpPr/>
          <p:nvPr/>
        </p:nvSpPr>
        <p:spPr>
          <a:xfrm>
            <a:off x="331180" y="960801"/>
            <a:ext cx="8452212" cy="369291"/>
          </a:xfrm>
          <a:prstGeom prst="rect">
            <a:avLst/>
          </a:prstGeom>
          <a:noFill/>
          <a:ln>
            <a:noFill/>
          </a:ln>
        </p:spPr>
        <p:txBody>
          <a:bodyPr spcFirstLastPara="1" wrap="square" lIns="91425" tIns="45700" rIns="91425" bIns="45700" anchor="t" anchorCtr="0">
            <a:spAutoFit/>
          </a:bodyPr>
          <a:lstStyle/>
          <a:p>
            <a:pPr algn="just"/>
            <a:endParaRPr sz="1800"/>
          </a:p>
        </p:txBody>
      </p:sp>
      <p:pic>
        <p:nvPicPr>
          <p:cNvPr id="260" name="Google Shape;260;p32"/>
          <p:cNvPicPr preferRelativeResize="0"/>
          <p:nvPr/>
        </p:nvPicPr>
        <p:blipFill rotWithShape="1">
          <a:blip r:embed="rId3">
            <a:alphaModFix/>
          </a:blip>
          <a:srcRect/>
          <a:stretch/>
        </p:blipFill>
        <p:spPr>
          <a:xfrm>
            <a:off x="453562" y="784977"/>
            <a:ext cx="6513910" cy="4248203"/>
          </a:xfrm>
          <a:prstGeom prst="rect">
            <a:avLst/>
          </a:prstGeom>
          <a:noFill/>
          <a:ln>
            <a:noFill/>
          </a:ln>
        </p:spPr>
      </p:pic>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0"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2341595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6" name="Google Shape;266;p3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269" name="Google Shape;269;p33"/>
          <p:cNvSpPr/>
          <p:nvPr/>
        </p:nvSpPr>
        <p:spPr>
          <a:xfrm>
            <a:off x="331181" y="237500"/>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a:ea typeface="Cambria"/>
                <a:cs typeface="Cambria"/>
                <a:sym typeface="Cambria"/>
              </a:rPr>
              <a:t>PHP Case Sensitivity - 2</a:t>
            </a:r>
            <a:endParaRPr sz="2400" dirty="0">
              <a:solidFill>
                <a:srgbClr val="002060"/>
              </a:solidFill>
              <a:latin typeface="Cambria"/>
              <a:ea typeface="Cambria"/>
              <a:cs typeface="Cambria"/>
              <a:sym typeface="Cambria"/>
            </a:endParaRPr>
          </a:p>
        </p:txBody>
      </p:sp>
      <p:sp>
        <p:nvSpPr>
          <p:cNvPr id="270" name="Google Shape;270;p33"/>
          <p:cNvSpPr/>
          <p:nvPr/>
        </p:nvSpPr>
        <p:spPr>
          <a:xfrm>
            <a:off x="331180" y="960801"/>
            <a:ext cx="8452212" cy="369291"/>
          </a:xfrm>
          <a:prstGeom prst="rect">
            <a:avLst/>
          </a:prstGeom>
          <a:noFill/>
          <a:ln>
            <a:noFill/>
          </a:ln>
        </p:spPr>
        <p:txBody>
          <a:bodyPr spcFirstLastPara="1" wrap="square" lIns="91425" tIns="45700" rIns="91425" bIns="45700" anchor="t" anchorCtr="0">
            <a:spAutoFit/>
          </a:bodyPr>
          <a:lstStyle/>
          <a:p>
            <a:pPr algn="just"/>
            <a:endParaRPr sz="1800"/>
          </a:p>
        </p:txBody>
      </p:sp>
      <p:pic>
        <p:nvPicPr>
          <p:cNvPr id="271" name="Google Shape;271;p33"/>
          <p:cNvPicPr preferRelativeResize="0"/>
          <p:nvPr/>
        </p:nvPicPr>
        <p:blipFill rotWithShape="1">
          <a:blip r:embed="rId3">
            <a:alphaModFix/>
          </a:blip>
          <a:srcRect/>
          <a:stretch/>
        </p:blipFill>
        <p:spPr>
          <a:xfrm>
            <a:off x="450948" y="760680"/>
            <a:ext cx="7210980" cy="4382819"/>
          </a:xfrm>
          <a:prstGeom prst="rect">
            <a:avLst/>
          </a:prstGeom>
          <a:noFill/>
          <a:ln>
            <a:solidFill>
              <a:schemeClr val="accent1"/>
            </a:solidFill>
          </a:ln>
        </p:spPr>
      </p:pic>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0"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377750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7" name="Google Shape;277;p3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280" name="Google Shape;280;p34"/>
          <p:cNvSpPr/>
          <p:nvPr/>
        </p:nvSpPr>
        <p:spPr>
          <a:xfrm>
            <a:off x="331181" y="342547"/>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a:ea typeface="Cambria"/>
                <a:cs typeface="Cambria"/>
                <a:sym typeface="Cambria"/>
              </a:rPr>
              <a:t>Cara </a:t>
            </a:r>
            <a:r>
              <a:rPr lang="en-US" sz="2400" b="1" dirty="0" err="1">
                <a:solidFill>
                  <a:srgbClr val="002060"/>
                </a:solidFill>
                <a:latin typeface="Cambria"/>
                <a:ea typeface="Cambria"/>
                <a:cs typeface="Cambria"/>
                <a:sym typeface="Cambria"/>
              </a:rPr>
              <a:t>Membuka</a:t>
            </a:r>
            <a:r>
              <a:rPr lang="en-US" sz="2400" b="1" dirty="0">
                <a:solidFill>
                  <a:srgbClr val="002060"/>
                </a:solidFill>
                <a:latin typeface="Cambria"/>
                <a:ea typeface="Cambria"/>
                <a:cs typeface="Cambria"/>
                <a:sym typeface="Cambria"/>
              </a:rPr>
              <a:t> File PHP</a:t>
            </a:r>
            <a:endParaRPr sz="2400" dirty="0">
              <a:solidFill>
                <a:srgbClr val="002060"/>
              </a:solidFill>
              <a:latin typeface="Cambria"/>
              <a:ea typeface="Cambria"/>
              <a:cs typeface="Cambria"/>
              <a:sym typeface="Cambria"/>
            </a:endParaRPr>
          </a:p>
        </p:txBody>
      </p:sp>
      <p:sp>
        <p:nvSpPr>
          <p:cNvPr id="281" name="Google Shape;281;p34"/>
          <p:cNvSpPr/>
          <p:nvPr/>
        </p:nvSpPr>
        <p:spPr>
          <a:xfrm>
            <a:off x="331180" y="960801"/>
            <a:ext cx="8452212" cy="369291"/>
          </a:xfrm>
          <a:prstGeom prst="rect">
            <a:avLst/>
          </a:prstGeom>
          <a:noFill/>
          <a:ln>
            <a:noFill/>
          </a:ln>
        </p:spPr>
        <p:txBody>
          <a:bodyPr spcFirstLastPara="1" wrap="square" lIns="91425" tIns="45700" rIns="91425" bIns="45700" anchor="t" anchorCtr="0">
            <a:spAutoFit/>
          </a:bodyPr>
          <a:lstStyle/>
          <a:p>
            <a:pPr marL="457200" indent="-457200">
              <a:buSzPts val="1800"/>
              <a:buFont typeface="Arial"/>
              <a:buAutoNum type="arabicPeriod"/>
            </a:pPr>
            <a:r>
              <a:rPr lang="en-US" sz="1800" dirty="0" err="1">
                <a:latin typeface="Cambria" pitchFamily="18" charset="0"/>
              </a:rPr>
              <a:t>Cari</a:t>
            </a:r>
            <a:r>
              <a:rPr lang="en-US" sz="1800" dirty="0">
                <a:latin typeface="Cambria" pitchFamily="18" charset="0"/>
              </a:rPr>
              <a:t> folder </a:t>
            </a:r>
            <a:r>
              <a:rPr lang="en-US" sz="1800" dirty="0" err="1">
                <a:latin typeface="Cambria" pitchFamily="18" charset="0"/>
              </a:rPr>
              <a:t>installasi</a:t>
            </a:r>
            <a:r>
              <a:rPr lang="en-US" sz="1800" dirty="0">
                <a:latin typeface="Cambria" pitchFamily="18" charset="0"/>
              </a:rPr>
              <a:t> </a:t>
            </a:r>
            <a:r>
              <a:rPr lang="en-US" sz="1800" b="1" dirty="0">
                <a:latin typeface="Cambria" pitchFamily="18" charset="0"/>
              </a:rPr>
              <a:t>XAMPP</a:t>
            </a:r>
            <a:r>
              <a:rPr lang="en-US" sz="1800" dirty="0">
                <a:latin typeface="Cambria" pitchFamily="18" charset="0"/>
              </a:rPr>
              <a:t>, </a:t>
            </a:r>
            <a:r>
              <a:rPr lang="en-US" sz="1800" dirty="0" err="1">
                <a:latin typeface="Cambria" pitchFamily="18" charset="0"/>
              </a:rPr>
              <a:t>masuk</a:t>
            </a:r>
            <a:r>
              <a:rPr lang="en-US" sz="1800" dirty="0">
                <a:latin typeface="Cambria" pitchFamily="18" charset="0"/>
              </a:rPr>
              <a:t> </a:t>
            </a:r>
            <a:r>
              <a:rPr lang="en-US" sz="1800" dirty="0" err="1">
                <a:latin typeface="Cambria" pitchFamily="18" charset="0"/>
              </a:rPr>
              <a:t>ke</a:t>
            </a:r>
            <a:r>
              <a:rPr lang="en-US" sz="1800" dirty="0">
                <a:latin typeface="Cambria" pitchFamily="18" charset="0"/>
              </a:rPr>
              <a:t> folder </a:t>
            </a:r>
            <a:r>
              <a:rPr lang="en-US" sz="1800" b="1" dirty="0" err="1">
                <a:latin typeface="Cambria" pitchFamily="18" charset="0"/>
              </a:rPr>
              <a:t>htdocs</a:t>
            </a:r>
            <a:r>
              <a:rPr lang="en-US" sz="1800" dirty="0">
                <a:latin typeface="Cambria" pitchFamily="18" charset="0"/>
              </a:rPr>
              <a:t>. </a:t>
            </a:r>
            <a:r>
              <a:rPr lang="en-US" sz="1800" dirty="0" err="1">
                <a:latin typeface="Cambria" pitchFamily="18" charset="0"/>
              </a:rPr>
              <a:t>Contoh</a:t>
            </a:r>
            <a:r>
              <a:rPr lang="en-US" sz="1800" dirty="0">
                <a:latin typeface="Cambria" pitchFamily="18" charset="0"/>
              </a:rPr>
              <a:t> C:\xampp\htdocs</a:t>
            </a:r>
            <a:endParaRPr dirty="0">
              <a:latin typeface="Cambria" pitchFamily="18" charset="0"/>
            </a:endParaRPr>
          </a:p>
        </p:txBody>
      </p:sp>
      <p:pic>
        <p:nvPicPr>
          <p:cNvPr id="282" name="Google Shape;282;p34"/>
          <p:cNvPicPr preferRelativeResize="0"/>
          <p:nvPr/>
        </p:nvPicPr>
        <p:blipFill rotWithShape="1">
          <a:blip r:embed="rId3">
            <a:alphaModFix/>
          </a:blip>
          <a:srcRect/>
          <a:stretch/>
        </p:blipFill>
        <p:spPr>
          <a:xfrm>
            <a:off x="1097734" y="1607091"/>
            <a:ext cx="6556660" cy="3417659"/>
          </a:xfrm>
          <a:prstGeom prst="rect">
            <a:avLst/>
          </a:prstGeom>
          <a:noFill/>
          <a:ln>
            <a:solidFill>
              <a:schemeClr val="accent1"/>
            </a:solidFill>
          </a:ln>
        </p:spPr>
      </p:pic>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0"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2324534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8" name="Google Shape;288;p35"/>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291" name="Google Shape;291;p35"/>
          <p:cNvSpPr/>
          <p:nvPr/>
        </p:nvSpPr>
        <p:spPr>
          <a:xfrm>
            <a:off x="331181" y="312400"/>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a:ea typeface="Cambria"/>
                <a:cs typeface="Cambria"/>
                <a:sym typeface="Cambria"/>
              </a:rPr>
              <a:t>Cara </a:t>
            </a:r>
            <a:r>
              <a:rPr lang="en-US" sz="2400" b="1" dirty="0" err="1">
                <a:solidFill>
                  <a:srgbClr val="002060"/>
                </a:solidFill>
                <a:latin typeface="Cambria"/>
                <a:ea typeface="Cambria"/>
                <a:cs typeface="Cambria"/>
                <a:sym typeface="Cambria"/>
              </a:rPr>
              <a:t>Membuka</a:t>
            </a:r>
            <a:r>
              <a:rPr lang="en-US" sz="2400" b="1" dirty="0">
                <a:solidFill>
                  <a:srgbClr val="002060"/>
                </a:solidFill>
                <a:latin typeface="Cambria"/>
                <a:ea typeface="Cambria"/>
                <a:cs typeface="Cambria"/>
                <a:sym typeface="Cambria"/>
              </a:rPr>
              <a:t> File PHP</a:t>
            </a:r>
            <a:endParaRPr sz="2400" dirty="0">
              <a:solidFill>
                <a:srgbClr val="002060"/>
              </a:solidFill>
              <a:latin typeface="Cambria"/>
              <a:ea typeface="Cambria"/>
              <a:cs typeface="Cambria"/>
              <a:sym typeface="Cambria"/>
            </a:endParaRPr>
          </a:p>
        </p:txBody>
      </p:sp>
      <p:sp>
        <p:nvSpPr>
          <p:cNvPr id="292" name="Google Shape;292;p35"/>
          <p:cNvSpPr/>
          <p:nvPr/>
        </p:nvSpPr>
        <p:spPr>
          <a:xfrm>
            <a:off x="331180" y="960801"/>
            <a:ext cx="8452212" cy="369291"/>
          </a:xfrm>
          <a:prstGeom prst="rect">
            <a:avLst/>
          </a:prstGeom>
          <a:noFill/>
          <a:ln>
            <a:noFill/>
          </a:ln>
        </p:spPr>
        <p:txBody>
          <a:bodyPr spcFirstLastPara="1" wrap="square" lIns="91425" tIns="45700" rIns="91425" bIns="45700" anchor="t" anchorCtr="0">
            <a:spAutoFit/>
          </a:bodyPr>
          <a:lstStyle/>
          <a:p>
            <a:pPr marL="457200" indent="-457200">
              <a:buSzPts val="1800"/>
              <a:buFont typeface="Arial"/>
              <a:buAutoNum type="arabicPeriod" startAt="2"/>
            </a:pPr>
            <a:r>
              <a:rPr lang="en-US" sz="1800" dirty="0" err="1">
                <a:latin typeface="Cambria" pitchFamily="18" charset="0"/>
              </a:rPr>
              <a:t>Buat</a:t>
            </a:r>
            <a:r>
              <a:rPr lang="en-US" sz="1800" dirty="0">
                <a:latin typeface="Cambria" pitchFamily="18" charset="0"/>
              </a:rPr>
              <a:t> folder </a:t>
            </a:r>
            <a:r>
              <a:rPr lang="en-US" sz="1800" dirty="0" err="1">
                <a:latin typeface="Cambria" pitchFamily="18" charset="0"/>
              </a:rPr>
              <a:t>baru</a:t>
            </a:r>
            <a:r>
              <a:rPr lang="en-US" sz="1800" dirty="0">
                <a:latin typeface="Cambria" pitchFamily="18" charset="0"/>
              </a:rPr>
              <a:t> </a:t>
            </a:r>
            <a:r>
              <a:rPr lang="en-US" sz="1800" dirty="0" err="1">
                <a:latin typeface="Cambria" pitchFamily="18" charset="0"/>
              </a:rPr>
              <a:t>dalam</a:t>
            </a:r>
            <a:r>
              <a:rPr lang="en-US" sz="1800" dirty="0">
                <a:latin typeface="Cambria" pitchFamily="18" charset="0"/>
              </a:rPr>
              <a:t> folder </a:t>
            </a:r>
            <a:r>
              <a:rPr lang="en-US" sz="1800" b="1" dirty="0" err="1">
                <a:latin typeface="Cambria" pitchFamily="18" charset="0"/>
              </a:rPr>
              <a:t>htdocs</a:t>
            </a:r>
            <a:r>
              <a:rPr lang="en-US" sz="1800" b="1" dirty="0">
                <a:latin typeface="Cambria" pitchFamily="18" charset="0"/>
              </a:rPr>
              <a:t>.</a:t>
            </a:r>
            <a:endParaRPr dirty="0">
              <a:latin typeface="Cambria" pitchFamily="18" charset="0"/>
            </a:endParaRPr>
          </a:p>
        </p:txBody>
      </p:sp>
      <p:pic>
        <p:nvPicPr>
          <p:cNvPr id="293" name="Google Shape;293;p35"/>
          <p:cNvPicPr preferRelativeResize="0"/>
          <p:nvPr/>
        </p:nvPicPr>
        <p:blipFill rotWithShape="1">
          <a:blip r:embed="rId3">
            <a:alphaModFix/>
          </a:blip>
          <a:srcRect/>
          <a:stretch/>
        </p:blipFill>
        <p:spPr>
          <a:xfrm>
            <a:off x="848432" y="1330092"/>
            <a:ext cx="7005584" cy="3651661"/>
          </a:xfrm>
          <a:prstGeom prst="rect">
            <a:avLst/>
          </a:prstGeom>
          <a:noFill/>
          <a:ln>
            <a:noFill/>
          </a:ln>
        </p:spPr>
      </p:pic>
      <p:sp>
        <p:nvSpPr>
          <p:cNvPr id="294" name="Google Shape;294;p35"/>
          <p:cNvSpPr/>
          <p:nvPr/>
        </p:nvSpPr>
        <p:spPr>
          <a:xfrm>
            <a:off x="2471371" y="3322750"/>
            <a:ext cx="6312021" cy="193183"/>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212121"/>
              </a:solidFill>
            </a:endParaRPr>
          </a:p>
        </p:txBody>
      </p:sp>
      <p:sp>
        <p:nvSpPr>
          <p:cNvPr id="10"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1"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3"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26199824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300" name="Google Shape;300;p36"/>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303" name="Google Shape;303;p36"/>
          <p:cNvSpPr/>
          <p:nvPr/>
        </p:nvSpPr>
        <p:spPr>
          <a:xfrm>
            <a:off x="331180" y="217434"/>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pitchFamily="18" charset="0"/>
              </a:rPr>
              <a:t>Cara </a:t>
            </a:r>
            <a:r>
              <a:rPr lang="en-US" sz="2400" b="1" dirty="0" err="1">
                <a:solidFill>
                  <a:srgbClr val="002060"/>
                </a:solidFill>
                <a:latin typeface="Cambria" pitchFamily="18" charset="0"/>
              </a:rPr>
              <a:t>Membuka</a:t>
            </a:r>
            <a:r>
              <a:rPr lang="en-US" sz="2400" b="1" dirty="0">
                <a:solidFill>
                  <a:srgbClr val="002060"/>
                </a:solidFill>
                <a:latin typeface="Cambria" pitchFamily="18" charset="0"/>
              </a:rPr>
              <a:t> File PHP</a:t>
            </a:r>
            <a:endParaRPr sz="2400" dirty="0">
              <a:solidFill>
                <a:srgbClr val="002060"/>
              </a:solidFill>
              <a:latin typeface="Cambria" pitchFamily="18" charset="0"/>
            </a:endParaRPr>
          </a:p>
        </p:txBody>
      </p:sp>
      <p:sp>
        <p:nvSpPr>
          <p:cNvPr id="304" name="Google Shape;304;p36"/>
          <p:cNvSpPr/>
          <p:nvPr/>
        </p:nvSpPr>
        <p:spPr>
          <a:xfrm>
            <a:off x="331180" y="960801"/>
            <a:ext cx="8452212" cy="646290"/>
          </a:xfrm>
          <a:prstGeom prst="rect">
            <a:avLst/>
          </a:prstGeom>
          <a:noFill/>
          <a:ln>
            <a:noFill/>
          </a:ln>
        </p:spPr>
        <p:txBody>
          <a:bodyPr spcFirstLastPara="1" wrap="square" lIns="91425" tIns="45700" rIns="91425" bIns="45700" anchor="t" anchorCtr="0">
            <a:spAutoFit/>
          </a:bodyPr>
          <a:lstStyle/>
          <a:p>
            <a:pPr marL="457200" indent="-457200">
              <a:buSzPts val="1800"/>
              <a:buFont typeface="Arial"/>
              <a:buAutoNum type="arabicPeriod" startAt="3"/>
            </a:pPr>
            <a:r>
              <a:rPr lang="en-US" sz="1800" dirty="0" err="1">
                <a:latin typeface="Cambria" pitchFamily="18" charset="0"/>
              </a:rPr>
              <a:t>Buat</a:t>
            </a:r>
            <a:r>
              <a:rPr lang="en-US" sz="1800" dirty="0">
                <a:latin typeface="Cambria" pitchFamily="18" charset="0"/>
              </a:rPr>
              <a:t> file </a:t>
            </a:r>
            <a:r>
              <a:rPr lang="en-US" sz="1800" dirty="0" err="1">
                <a:latin typeface="Cambria" pitchFamily="18" charset="0"/>
              </a:rPr>
              <a:t>baru</a:t>
            </a:r>
            <a:r>
              <a:rPr lang="en-US" sz="1800" dirty="0">
                <a:latin typeface="Cambria" pitchFamily="18" charset="0"/>
              </a:rPr>
              <a:t> </a:t>
            </a:r>
            <a:r>
              <a:rPr lang="en-US" sz="1800" dirty="0" err="1">
                <a:latin typeface="Cambria" pitchFamily="18" charset="0"/>
              </a:rPr>
              <a:t>dengan</a:t>
            </a:r>
            <a:r>
              <a:rPr lang="en-US" sz="1800" dirty="0">
                <a:latin typeface="Cambria" pitchFamily="18" charset="0"/>
              </a:rPr>
              <a:t> </a:t>
            </a:r>
            <a:r>
              <a:rPr lang="en-US" sz="1800" dirty="0" err="1">
                <a:latin typeface="Cambria" pitchFamily="18" charset="0"/>
              </a:rPr>
              <a:t>cara</a:t>
            </a:r>
            <a:r>
              <a:rPr lang="en-US" sz="1800" dirty="0">
                <a:latin typeface="Cambria" pitchFamily="18" charset="0"/>
              </a:rPr>
              <a:t> </a:t>
            </a:r>
            <a:r>
              <a:rPr lang="en-US" sz="1800" dirty="0" err="1">
                <a:latin typeface="Cambria" pitchFamily="18" charset="0"/>
              </a:rPr>
              <a:t>klik</a:t>
            </a:r>
            <a:r>
              <a:rPr lang="en-US" sz="1800" dirty="0">
                <a:latin typeface="Cambria" pitchFamily="18" charset="0"/>
              </a:rPr>
              <a:t> </a:t>
            </a:r>
            <a:r>
              <a:rPr lang="en-US" sz="1800" dirty="0" err="1">
                <a:latin typeface="Cambria" pitchFamily="18" charset="0"/>
              </a:rPr>
              <a:t>kanan</a:t>
            </a:r>
            <a:r>
              <a:rPr lang="en-US" sz="1800" dirty="0">
                <a:latin typeface="Cambria" pitchFamily="18" charset="0"/>
              </a:rPr>
              <a:t> &gt; </a:t>
            </a:r>
            <a:r>
              <a:rPr lang="en-US" sz="1800" dirty="0" err="1">
                <a:latin typeface="Cambria" pitchFamily="18" charset="0"/>
              </a:rPr>
              <a:t>pilih</a:t>
            </a:r>
            <a:r>
              <a:rPr lang="en-US" sz="1800" dirty="0">
                <a:latin typeface="Cambria" pitchFamily="18" charset="0"/>
              </a:rPr>
              <a:t> New &gt; </a:t>
            </a:r>
            <a:r>
              <a:rPr lang="en-US" sz="1800" dirty="0" err="1">
                <a:latin typeface="Cambria" pitchFamily="18" charset="0"/>
              </a:rPr>
              <a:t>pilih</a:t>
            </a:r>
            <a:r>
              <a:rPr lang="en-US" sz="1800" dirty="0">
                <a:latin typeface="Cambria" pitchFamily="18" charset="0"/>
              </a:rPr>
              <a:t> Text Document</a:t>
            </a:r>
            <a:r>
              <a:rPr lang="en-US" sz="1800" b="1" dirty="0">
                <a:latin typeface="Cambria" pitchFamily="18" charset="0"/>
              </a:rPr>
              <a:t>. </a:t>
            </a:r>
            <a:r>
              <a:rPr lang="en-US" sz="1800" dirty="0" err="1">
                <a:latin typeface="Cambria" pitchFamily="18" charset="0"/>
              </a:rPr>
              <a:t>Ganti</a:t>
            </a:r>
            <a:r>
              <a:rPr lang="en-US" sz="1800" dirty="0">
                <a:latin typeface="Cambria" pitchFamily="18" charset="0"/>
              </a:rPr>
              <a:t> format file </a:t>
            </a:r>
            <a:r>
              <a:rPr lang="en-US" sz="1800" dirty="0" err="1">
                <a:latin typeface="Cambria" pitchFamily="18" charset="0"/>
              </a:rPr>
              <a:t>dengan</a:t>
            </a:r>
            <a:r>
              <a:rPr lang="en-US" sz="1800" dirty="0">
                <a:latin typeface="Cambria" pitchFamily="18" charset="0"/>
              </a:rPr>
              <a:t> .</a:t>
            </a:r>
            <a:r>
              <a:rPr lang="en-US" sz="1800" b="1" dirty="0" err="1">
                <a:latin typeface="Cambria" pitchFamily="18" charset="0"/>
              </a:rPr>
              <a:t>php</a:t>
            </a:r>
            <a:endParaRPr dirty="0">
              <a:latin typeface="Cambria" pitchFamily="18" charset="0"/>
            </a:endParaRPr>
          </a:p>
        </p:txBody>
      </p:sp>
      <p:pic>
        <p:nvPicPr>
          <p:cNvPr id="305" name="Google Shape;305;p36"/>
          <p:cNvPicPr preferRelativeResize="0"/>
          <p:nvPr/>
        </p:nvPicPr>
        <p:blipFill rotWithShape="1">
          <a:blip r:embed="rId3">
            <a:alphaModFix/>
          </a:blip>
          <a:srcRect/>
          <a:stretch/>
        </p:blipFill>
        <p:spPr>
          <a:xfrm>
            <a:off x="331180" y="1828569"/>
            <a:ext cx="8452212" cy="2678027"/>
          </a:xfrm>
          <a:prstGeom prst="rect">
            <a:avLst/>
          </a:prstGeom>
          <a:noFill/>
          <a:ln>
            <a:solidFill>
              <a:schemeClr val="accent1"/>
            </a:solidFill>
          </a:ln>
        </p:spPr>
      </p:pic>
      <p:sp>
        <p:nvSpPr>
          <p:cNvPr id="306" name="Google Shape;306;p36"/>
          <p:cNvSpPr/>
          <p:nvPr/>
        </p:nvSpPr>
        <p:spPr>
          <a:xfrm>
            <a:off x="2014369" y="3844451"/>
            <a:ext cx="6834528" cy="322434"/>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212121"/>
              </a:solidFill>
            </a:endParaRPr>
          </a:p>
        </p:txBody>
      </p:sp>
      <p:sp>
        <p:nvSpPr>
          <p:cNvPr id="10"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1"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3"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009859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37"/>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315" name="Google Shape;315;p37"/>
          <p:cNvSpPr/>
          <p:nvPr/>
        </p:nvSpPr>
        <p:spPr>
          <a:xfrm>
            <a:off x="331181" y="217434"/>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pitchFamily="18" charset="0"/>
              </a:rPr>
              <a:t>Cara </a:t>
            </a:r>
            <a:r>
              <a:rPr lang="en-US" sz="2400" b="1" dirty="0" err="1">
                <a:solidFill>
                  <a:srgbClr val="002060"/>
                </a:solidFill>
                <a:latin typeface="Cambria" pitchFamily="18" charset="0"/>
              </a:rPr>
              <a:t>Membuka</a:t>
            </a:r>
            <a:r>
              <a:rPr lang="en-US" sz="2400" b="1" dirty="0">
                <a:solidFill>
                  <a:srgbClr val="002060"/>
                </a:solidFill>
                <a:latin typeface="Cambria" pitchFamily="18" charset="0"/>
              </a:rPr>
              <a:t> File PHP</a:t>
            </a:r>
            <a:endParaRPr sz="2400" dirty="0">
              <a:solidFill>
                <a:srgbClr val="002060"/>
              </a:solidFill>
              <a:latin typeface="Cambria" pitchFamily="18" charset="0"/>
            </a:endParaRPr>
          </a:p>
        </p:txBody>
      </p:sp>
      <p:sp>
        <p:nvSpPr>
          <p:cNvPr id="316" name="Google Shape;316;p37"/>
          <p:cNvSpPr/>
          <p:nvPr/>
        </p:nvSpPr>
        <p:spPr>
          <a:xfrm>
            <a:off x="331180" y="960801"/>
            <a:ext cx="8452212" cy="369291"/>
          </a:xfrm>
          <a:prstGeom prst="rect">
            <a:avLst/>
          </a:prstGeom>
          <a:noFill/>
          <a:ln>
            <a:noFill/>
          </a:ln>
        </p:spPr>
        <p:txBody>
          <a:bodyPr spcFirstLastPara="1" wrap="square" lIns="91425" tIns="45700" rIns="91425" bIns="45700" anchor="t" anchorCtr="0">
            <a:spAutoFit/>
          </a:bodyPr>
          <a:lstStyle/>
          <a:p>
            <a:pPr marL="457200" indent="-457200">
              <a:buSzPts val="1800"/>
              <a:buFont typeface="Arial"/>
              <a:buAutoNum type="arabicPeriod" startAt="4"/>
            </a:pPr>
            <a:r>
              <a:rPr lang="en-US" sz="1800" dirty="0" err="1">
                <a:latin typeface="Cambria" pitchFamily="18" charset="0"/>
              </a:rPr>
              <a:t>Buka</a:t>
            </a:r>
            <a:r>
              <a:rPr lang="en-US" sz="1800" dirty="0">
                <a:latin typeface="Cambria" pitchFamily="18" charset="0"/>
              </a:rPr>
              <a:t> file </a:t>
            </a:r>
            <a:r>
              <a:rPr lang="en-US" sz="1800" dirty="0" err="1">
                <a:latin typeface="Cambria" pitchFamily="18" charset="0"/>
              </a:rPr>
              <a:t>tersebut</a:t>
            </a:r>
            <a:r>
              <a:rPr lang="en-US" sz="1800" dirty="0">
                <a:latin typeface="Cambria" pitchFamily="18" charset="0"/>
              </a:rPr>
              <a:t> </a:t>
            </a:r>
            <a:r>
              <a:rPr lang="en-US" sz="1800" dirty="0" err="1">
                <a:latin typeface="Cambria" pitchFamily="18" charset="0"/>
              </a:rPr>
              <a:t>menggunakan</a:t>
            </a:r>
            <a:r>
              <a:rPr lang="en-US" sz="1800" dirty="0">
                <a:latin typeface="Cambria" pitchFamily="18" charset="0"/>
              </a:rPr>
              <a:t> Sublime Text. </a:t>
            </a:r>
            <a:r>
              <a:rPr lang="en-US" sz="1800" dirty="0" err="1">
                <a:latin typeface="Cambria" pitchFamily="18" charset="0"/>
              </a:rPr>
              <a:t>Buatlah</a:t>
            </a:r>
            <a:r>
              <a:rPr lang="en-US" sz="1800" dirty="0">
                <a:latin typeface="Cambria" pitchFamily="18" charset="0"/>
              </a:rPr>
              <a:t> program PHP.</a:t>
            </a:r>
            <a:endParaRPr dirty="0">
              <a:latin typeface="Cambria" pitchFamily="18" charset="0"/>
            </a:endParaRPr>
          </a:p>
        </p:txBody>
      </p:sp>
      <p:pic>
        <p:nvPicPr>
          <p:cNvPr id="317" name="Google Shape;317;p37"/>
          <p:cNvPicPr preferRelativeResize="0"/>
          <p:nvPr/>
        </p:nvPicPr>
        <p:blipFill rotWithShape="1">
          <a:blip r:embed="rId3">
            <a:alphaModFix/>
          </a:blip>
          <a:srcRect/>
          <a:stretch/>
        </p:blipFill>
        <p:spPr>
          <a:xfrm>
            <a:off x="331180" y="1514123"/>
            <a:ext cx="8539494" cy="2992473"/>
          </a:xfrm>
          <a:prstGeom prst="rect">
            <a:avLst/>
          </a:prstGeom>
          <a:noFill/>
          <a:ln>
            <a:solidFill>
              <a:schemeClr val="accent1"/>
            </a:solidFill>
          </a:ln>
        </p:spPr>
      </p:pic>
      <p:sp>
        <p:nvSpPr>
          <p:cNvPr id="318" name="Google Shape;318;p37"/>
          <p:cNvSpPr/>
          <p:nvPr/>
        </p:nvSpPr>
        <p:spPr>
          <a:xfrm>
            <a:off x="1120985" y="2691684"/>
            <a:ext cx="7749689" cy="1814911"/>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FFFFFF"/>
              </a:solidFill>
            </a:endParaRPr>
          </a:p>
        </p:txBody>
      </p:sp>
      <p:sp>
        <p:nvSpPr>
          <p:cNvPr id="10"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1"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3"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28488723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9"/>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9"/>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43" name="Google Shape;143;p29"/>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44" name="Google Shape;144;p29"/>
          <p:cNvSpPr txBox="1"/>
          <p:nvPr/>
        </p:nvSpPr>
        <p:spPr>
          <a:xfrm>
            <a:off x="127750" y="479025"/>
            <a:ext cx="54798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350" b="1">
                <a:solidFill>
                  <a:srgbClr val="0F3570"/>
                </a:solidFill>
                <a:latin typeface="Overlock"/>
                <a:ea typeface="Overlock"/>
                <a:cs typeface="Overlock"/>
                <a:sym typeface="Overlock"/>
              </a:rPr>
              <a:t>Learning Objective</a:t>
            </a:r>
            <a:endParaRPr sz="1350" b="1">
              <a:solidFill>
                <a:srgbClr val="0F3570"/>
              </a:solidFill>
              <a:latin typeface="Overlock"/>
              <a:ea typeface="Overlock"/>
              <a:cs typeface="Overlock"/>
              <a:sym typeface="Overlock"/>
            </a:endParaRPr>
          </a:p>
        </p:txBody>
      </p:sp>
      <p:sp>
        <p:nvSpPr>
          <p:cNvPr id="145" name="Google Shape;145;p29"/>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46" name="Google Shape;146;p29"/>
          <p:cNvSpPr txBox="1"/>
          <p:nvPr/>
        </p:nvSpPr>
        <p:spPr>
          <a:xfrm>
            <a:off x="81650" y="871425"/>
            <a:ext cx="8803800" cy="3301386"/>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r>
              <a:rPr lang="id" sz="1200" dirty="0">
                <a:solidFill>
                  <a:srgbClr val="0F3570"/>
                </a:solidFill>
                <a:latin typeface="Overlock"/>
                <a:ea typeface="Overlock"/>
                <a:cs typeface="Overlock"/>
                <a:sym typeface="Overlock"/>
              </a:rPr>
              <a:t>In this course you will:</a:t>
            </a:r>
            <a:endParaRPr sz="1200" dirty="0">
              <a:solidFill>
                <a:srgbClr val="0F3570"/>
              </a:solidFill>
              <a:latin typeface="Overlock"/>
              <a:ea typeface="Overlock"/>
              <a:cs typeface="Overlock"/>
              <a:sym typeface="Overlock"/>
            </a:endParaRPr>
          </a:p>
          <a:p>
            <a:pPr marL="12700" lvl="0" indent="0" algn="l" rtl="0">
              <a:lnSpc>
                <a:spcPct val="115000"/>
              </a:lnSpc>
              <a:spcBef>
                <a:spcPts val="100"/>
              </a:spcBef>
              <a:spcAft>
                <a:spcPts val="0"/>
              </a:spcAft>
              <a:buNone/>
            </a:pPr>
            <a:r>
              <a:rPr lang="id" sz="1200" dirty="0">
                <a:solidFill>
                  <a:srgbClr val="0F3570"/>
                </a:solidFill>
                <a:latin typeface="Overlock"/>
                <a:ea typeface="Overlock"/>
                <a:cs typeface="Overlock"/>
                <a:sym typeface="Overlock"/>
              </a:rPr>
              <a:t>A</a:t>
            </a:r>
            <a:r>
              <a:rPr lang="id" sz="1200" dirty="0" smtClean="0">
                <a:solidFill>
                  <a:srgbClr val="0F3570"/>
                </a:solidFill>
                <a:latin typeface="Overlock"/>
                <a:ea typeface="Overlock"/>
                <a:cs typeface="Overlock"/>
                <a:sym typeface="Overlock"/>
              </a:rPr>
              <a:t>. Mempelajari teori tentang user interface</a:t>
            </a:r>
            <a:endParaRPr sz="1200" dirty="0">
              <a:solidFill>
                <a:srgbClr val="0F3570"/>
              </a:solidFill>
              <a:latin typeface="Overlock"/>
              <a:ea typeface="Overlock"/>
              <a:cs typeface="Overlock"/>
              <a:sym typeface="Overlock"/>
            </a:endParaRPr>
          </a:p>
          <a:p>
            <a:pPr marL="12700" lvl="0">
              <a:lnSpc>
                <a:spcPct val="115000"/>
              </a:lnSpc>
              <a:spcBef>
                <a:spcPts val="100"/>
              </a:spcBef>
            </a:pPr>
            <a:r>
              <a:rPr lang="id" sz="1200" dirty="0">
                <a:solidFill>
                  <a:srgbClr val="0F3570"/>
                </a:solidFill>
                <a:latin typeface="Overlock"/>
                <a:ea typeface="Overlock"/>
                <a:cs typeface="Overlock"/>
                <a:sym typeface="Overlock"/>
              </a:rPr>
              <a:t>B</a:t>
            </a:r>
            <a:r>
              <a:rPr lang="id" sz="1200" dirty="0" smtClean="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Menerapkan</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perintah</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eksekusi</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bahasa</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pemrograman</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berbasis</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teks</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grafik</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dan</a:t>
            </a:r>
            <a:r>
              <a:rPr lang="en-US" sz="1200" dirty="0">
                <a:solidFill>
                  <a:srgbClr val="0F3570"/>
                </a:solidFill>
                <a:latin typeface="Overlock"/>
                <a:ea typeface="Overlock"/>
                <a:cs typeface="Overlock"/>
                <a:sym typeface="Overlock"/>
              </a:rPr>
              <a:t> multimedia </a:t>
            </a:r>
            <a:endParaRPr lang="en-US" sz="1200" dirty="0" smtClean="0">
              <a:solidFill>
                <a:srgbClr val="0F3570"/>
              </a:solidFill>
              <a:latin typeface="Overlock"/>
              <a:ea typeface="Overlock"/>
              <a:cs typeface="Overlock"/>
              <a:sym typeface="Overlock"/>
            </a:endParaRPr>
          </a:p>
          <a:p>
            <a:pPr marL="12700" lvl="0">
              <a:lnSpc>
                <a:spcPct val="115000"/>
              </a:lnSpc>
              <a:spcBef>
                <a:spcPts val="100"/>
              </a:spcBef>
            </a:pPr>
            <a:r>
              <a:rPr lang="en-US" sz="1200" dirty="0" smtClean="0">
                <a:solidFill>
                  <a:srgbClr val="0F3570"/>
                </a:solidFill>
                <a:latin typeface="Overlock"/>
                <a:ea typeface="Overlock"/>
                <a:cs typeface="Overlock"/>
                <a:sym typeface="Overlock"/>
              </a:rPr>
              <a:t>C</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Mengimplementasikan</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pemrograman</a:t>
            </a:r>
            <a:r>
              <a:rPr lang="en-US" sz="1200" dirty="0">
                <a:solidFill>
                  <a:srgbClr val="0F3570"/>
                </a:solidFill>
                <a:latin typeface="Overlock"/>
                <a:ea typeface="Overlock"/>
                <a:cs typeface="Overlock"/>
                <a:sym typeface="Overlock"/>
              </a:rPr>
              <a:t> </a:t>
            </a:r>
            <a:r>
              <a:rPr lang="en-US" sz="1200" dirty="0" err="1">
                <a:solidFill>
                  <a:srgbClr val="0F3570"/>
                </a:solidFill>
                <a:latin typeface="Overlock"/>
                <a:ea typeface="Overlock"/>
                <a:cs typeface="Overlock"/>
                <a:sym typeface="Overlock"/>
              </a:rPr>
              <a:t>terstruktur</a:t>
            </a:r>
            <a:endParaRPr sz="1200" dirty="0">
              <a:solidFill>
                <a:srgbClr val="0F3570"/>
              </a:solidFill>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a:p>
            <a:pPr marL="0" lvl="0" indent="0" algn="l" rtl="0">
              <a:spcBef>
                <a:spcPts val="0"/>
              </a:spcBef>
              <a:spcAft>
                <a:spcPts val="0"/>
              </a:spcAft>
              <a:buNone/>
            </a:pPr>
            <a:endParaRPr sz="1200" dirty="0">
              <a:latin typeface="Overlock"/>
              <a:ea typeface="Overlock"/>
              <a:cs typeface="Overlock"/>
              <a:sym typeface="Overlock"/>
            </a:endParaRPr>
          </a:p>
        </p:txBody>
      </p:sp>
      <p:sp>
        <p:nvSpPr>
          <p:cNvPr id="147" name="Google Shape;147;p29"/>
          <p:cNvSpPr txBox="1">
            <a:spLocks noGrp="1"/>
          </p:cNvSpPr>
          <p:nvPr>
            <p:ph type="subTitle" idx="1"/>
          </p:nvPr>
        </p:nvSpPr>
        <p:spPr>
          <a:xfrm>
            <a:off x="7752400" y="4864000"/>
            <a:ext cx="1398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8157921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4" name="Google Shape;324;p38"/>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327" name="Google Shape;327;p38"/>
          <p:cNvSpPr/>
          <p:nvPr/>
        </p:nvSpPr>
        <p:spPr>
          <a:xfrm>
            <a:off x="331181" y="244546"/>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pitchFamily="18" charset="0"/>
              </a:rPr>
              <a:t>Cara </a:t>
            </a:r>
            <a:r>
              <a:rPr lang="en-US" sz="2400" b="1" dirty="0" err="1">
                <a:solidFill>
                  <a:srgbClr val="002060"/>
                </a:solidFill>
                <a:latin typeface="Cambria" pitchFamily="18" charset="0"/>
              </a:rPr>
              <a:t>Membuka</a:t>
            </a:r>
            <a:r>
              <a:rPr lang="en-US" sz="2400" b="1" dirty="0">
                <a:solidFill>
                  <a:srgbClr val="002060"/>
                </a:solidFill>
                <a:latin typeface="Cambria" pitchFamily="18" charset="0"/>
              </a:rPr>
              <a:t> File PHP</a:t>
            </a:r>
            <a:endParaRPr sz="2400" dirty="0">
              <a:solidFill>
                <a:srgbClr val="002060"/>
              </a:solidFill>
              <a:latin typeface="Cambria" pitchFamily="18" charset="0"/>
            </a:endParaRPr>
          </a:p>
        </p:txBody>
      </p:sp>
      <p:sp>
        <p:nvSpPr>
          <p:cNvPr id="328" name="Google Shape;328;p38"/>
          <p:cNvSpPr/>
          <p:nvPr/>
        </p:nvSpPr>
        <p:spPr>
          <a:xfrm>
            <a:off x="331180" y="960801"/>
            <a:ext cx="8452212" cy="1200288"/>
          </a:xfrm>
          <a:prstGeom prst="rect">
            <a:avLst/>
          </a:prstGeom>
          <a:noFill/>
          <a:ln>
            <a:noFill/>
          </a:ln>
        </p:spPr>
        <p:txBody>
          <a:bodyPr spcFirstLastPara="1" wrap="square" lIns="91425" tIns="45700" rIns="91425" bIns="45700" anchor="t" anchorCtr="0">
            <a:spAutoFit/>
          </a:bodyPr>
          <a:lstStyle/>
          <a:p>
            <a:pPr marL="457200" indent="-450850">
              <a:buSzPts val="1700"/>
              <a:buFont typeface="Arial"/>
              <a:buAutoNum type="arabicPeriod" startAt="5"/>
            </a:pPr>
            <a:r>
              <a:rPr lang="en-US" sz="1800" dirty="0">
                <a:latin typeface="Cambria"/>
                <a:ea typeface="Cambria"/>
                <a:cs typeface="Cambria"/>
                <a:sym typeface="Cambria"/>
              </a:rPr>
              <a:t>Save file </a:t>
            </a:r>
            <a:r>
              <a:rPr lang="en-US" sz="1800" dirty="0" err="1">
                <a:latin typeface="Cambria"/>
                <a:ea typeface="Cambria"/>
                <a:cs typeface="Cambria"/>
                <a:sym typeface="Cambria"/>
              </a:rPr>
              <a:t>tersebut</a:t>
            </a:r>
            <a:r>
              <a:rPr lang="en-US" sz="1800" dirty="0">
                <a:latin typeface="Cambria"/>
                <a:ea typeface="Cambria"/>
                <a:cs typeface="Cambria"/>
                <a:sym typeface="Cambria"/>
              </a:rPr>
              <a:t> </a:t>
            </a:r>
            <a:r>
              <a:rPr lang="en-US" sz="1800" dirty="0" err="1">
                <a:latin typeface="Cambria"/>
                <a:ea typeface="Cambria"/>
                <a:cs typeface="Cambria"/>
                <a:sym typeface="Cambria"/>
              </a:rPr>
              <a:t>lalu</a:t>
            </a:r>
            <a:r>
              <a:rPr lang="en-US" sz="1800" dirty="0">
                <a:latin typeface="Cambria"/>
                <a:ea typeface="Cambria"/>
                <a:cs typeface="Cambria"/>
                <a:sym typeface="Cambria"/>
              </a:rPr>
              <a:t> </a:t>
            </a:r>
            <a:r>
              <a:rPr lang="en-US" sz="1800" dirty="0" err="1">
                <a:latin typeface="Cambria"/>
                <a:ea typeface="Cambria"/>
                <a:cs typeface="Cambria"/>
                <a:sym typeface="Cambria"/>
              </a:rPr>
              <a:t>buka</a:t>
            </a:r>
            <a:r>
              <a:rPr lang="en-US" sz="1800" dirty="0">
                <a:latin typeface="Cambria"/>
                <a:ea typeface="Cambria"/>
                <a:cs typeface="Cambria"/>
                <a:sym typeface="Cambria"/>
              </a:rPr>
              <a:t> </a:t>
            </a:r>
            <a:r>
              <a:rPr lang="en-US" sz="1800" dirty="0" err="1">
                <a:latin typeface="Cambria"/>
                <a:ea typeface="Cambria"/>
                <a:cs typeface="Cambria"/>
                <a:sym typeface="Cambria"/>
              </a:rPr>
              <a:t>kembali</a:t>
            </a:r>
            <a:r>
              <a:rPr lang="en-US" sz="1800" dirty="0">
                <a:latin typeface="Cambria"/>
                <a:ea typeface="Cambria"/>
                <a:cs typeface="Cambria"/>
                <a:sym typeface="Cambria"/>
              </a:rPr>
              <a:t> file </a:t>
            </a:r>
            <a:r>
              <a:rPr lang="en-US" sz="1800" dirty="0" err="1">
                <a:latin typeface="Cambria"/>
                <a:ea typeface="Cambria"/>
                <a:cs typeface="Cambria"/>
                <a:sym typeface="Cambria"/>
              </a:rPr>
              <a:t>tersebut</a:t>
            </a:r>
            <a:r>
              <a:rPr lang="en-US" sz="1800" dirty="0">
                <a:latin typeface="Cambria"/>
                <a:ea typeface="Cambria"/>
                <a:cs typeface="Cambria"/>
                <a:sym typeface="Cambria"/>
              </a:rPr>
              <a:t> </a:t>
            </a:r>
            <a:r>
              <a:rPr lang="en-US" sz="1800" dirty="0" err="1">
                <a:latin typeface="Cambria"/>
                <a:ea typeface="Cambria"/>
                <a:cs typeface="Cambria"/>
                <a:sym typeface="Cambria"/>
              </a:rPr>
              <a:t>menggunakan</a:t>
            </a:r>
            <a:r>
              <a:rPr lang="en-US" sz="1800" dirty="0">
                <a:latin typeface="Cambria"/>
                <a:ea typeface="Cambria"/>
                <a:cs typeface="Cambria"/>
                <a:sym typeface="Cambria"/>
              </a:rPr>
              <a:t> browser. </a:t>
            </a:r>
            <a:r>
              <a:rPr lang="en-US" sz="1800" dirty="0" err="1">
                <a:latin typeface="Cambria"/>
                <a:ea typeface="Cambria"/>
                <a:cs typeface="Cambria"/>
                <a:sym typeface="Cambria"/>
              </a:rPr>
              <a:t>Atau</a:t>
            </a:r>
            <a:r>
              <a:rPr lang="en-US" sz="1800" dirty="0">
                <a:latin typeface="Cambria"/>
                <a:ea typeface="Cambria"/>
                <a:cs typeface="Cambria"/>
                <a:sym typeface="Cambria"/>
              </a:rPr>
              <a:t> </a:t>
            </a:r>
            <a:r>
              <a:rPr lang="en-US" sz="1800" dirty="0" err="1">
                <a:latin typeface="Cambria"/>
                <a:ea typeface="Cambria"/>
                <a:cs typeface="Cambria"/>
                <a:sym typeface="Cambria"/>
              </a:rPr>
              <a:t>buka</a:t>
            </a:r>
            <a:r>
              <a:rPr lang="en-US" sz="1800" dirty="0">
                <a:latin typeface="Cambria"/>
                <a:ea typeface="Cambria"/>
                <a:cs typeface="Cambria"/>
                <a:sym typeface="Cambria"/>
              </a:rPr>
              <a:t> browser </a:t>
            </a:r>
            <a:r>
              <a:rPr lang="en-US" sz="1800" dirty="0" err="1">
                <a:latin typeface="Cambria"/>
                <a:ea typeface="Cambria"/>
                <a:cs typeface="Cambria"/>
                <a:sym typeface="Cambria"/>
              </a:rPr>
              <a:t>terlebih</a:t>
            </a:r>
            <a:r>
              <a:rPr lang="en-US" sz="1800" dirty="0">
                <a:latin typeface="Cambria"/>
                <a:ea typeface="Cambria"/>
                <a:cs typeface="Cambria"/>
                <a:sym typeface="Cambria"/>
              </a:rPr>
              <a:t> </a:t>
            </a:r>
            <a:r>
              <a:rPr lang="en-US" sz="1800" dirty="0" err="1">
                <a:latin typeface="Cambria"/>
                <a:ea typeface="Cambria"/>
                <a:cs typeface="Cambria"/>
                <a:sym typeface="Cambria"/>
              </a:rPr>
              <a:t>dahulu</a:t>
            </a:r>
            <a:r>
              <a:rPr lang="en-US" sz="1800" dirty="0">
                <a:latin typeface="Cambria"/>
                <a:ea typeface="Cambria"/>
                <a:cs typeface="Cambria"/>
                <a:sym typeface="Cambria"/>
              </a:rPr>
              <a:t>, </a:t>
            </a:r>
            <a:r>
              <a:rPr lang="en-US" sz="1800" dirty="0" err="1">
                <a:latin typeface="Cambria"/>
                <a:ea typeface="Cambria"/>
                <a:cs typeface="Cambria"/>
                <a:sym typeface="Cambria"/>
              </a:rPr>
              <a:t>lalu</a:t>
            </a:r>
            <a:r>
              <a:rPr lang="en-US" sz="1800" dirty="0">
                <a:latin typeface="Cambria"/>
                <a:ea typeface="Cambria"/>
                <a:cs typeface="Cambria"/>
                <a:sym typeface="Cambria"/>
              </a:rPr>
              <a:t> </a:t>
            </a:r>
            <a:r>
              <a:rPr lang="en-US" sz="1800" dirty="0" err="1">
                <a:latin typeface="Cambria"/>
                <a:ea typeface="Cambria"/>
                <a:cs typeface="Cambria"/>
                <a:sym typeface="Cambria"/>
              </a:rPr>
              <a:t>ketikan</a:t>
            </a:r>
            <a:r>
              <a:rPr lang="en-US" sz="1800" dirty="0">
                <a:latin typeface="Cambria"/>
                <a:ea typeface="Cambria"/>
                <a:cs typeface="Cambria"/>
                <a:sym typeface="Cambria"/>
              </a:rPr>
              <a:t> URL </a:t>
            </a:r>
            <a:r>
              <a:rPr lang="en-US" sz="1800" b="1" dirty="0" err="1">
                <a:latin typeface="Cambria"/>
                <a:ea typeface="Cambria"/>
                <a:cs typeface="Cambria"/>
                <a:sym typeface="Cambria"/>
              </a:rPr>
              <a:t>localhost</a:t>
            </a:r>
            <a:r>
              <a:rPr lang="en-US" sz="1800" b="1" dirty="0">
                <a:latin typeface="Cambria"/>
                <a:ea typeface="Cambria"/>
                <a:cs typeface="Cambria"/>
                <a:sym typeface="Cambria"/>
              </a:rPr>
              <a:t>/</a:t>
            </a:r>
            <a:r>
              <a:rPr lang="en-US" sz="1800" b="1" dirty="0" err="1">
                <a:latin typeface="Cambria"/>
                <a:ea typeface="Cambria"/>
                <a:cs typeface="Cambria"/>
                <a:sym typeface="Cambria"/>
              </a:rPr>
              <a:t>DigiTalent</a:t>
            </a:r>
            <a:r>
              <a:rPr lang="en-US" sz="1800" b="1" dirty="0">
                <a:latin typeface="Cambria"/>
                <a:ea typeface="Cambria"/>
                <a:cs typeface="Cambria"/>
                <a:sym typeface="Cambria"/>
              </a:rPr>
              <a:t>/</a:t>
            </a:r>
            <a:r>
              <a:rPr lang="en-US" sz="1800" b="1" dirty="0" err="1">
                <a:latin typeface="Cambria"/>
                <a:ea typeface="Cambria"/>
                <a:cs typeface="Cambria"/>
                <a:sym typeface="Cambria"/>
              </a:rPr>
              <a:t>JuniorWebProgrammer.php</a:t>
            </a:r>
            <a:r>
              <a:rPr lang="en-US" sz="1800" b="1" dirty="0">
                <a:latin typeface="Cambria"/>
                <a:ea typeface="Cambria"/>
                <a:cs typeface="Cambria"/>
                <a:sym typeface="Cambria"/>
              </a:rPr>
              <a:t> </a:t>
            </a:r>
            <a:r>
              <a:rPr lang="en-US" sz="1800" dirty="0" err="1">
                <a:latin typeface="Cambria"/>
                <a:ea typeface="Cambria"/>
                <a:cs typeface="Cambria"/>
                <a:sym typeface="Cambria"/>
              </a:rPr>
              <a:t>Maka</a:t>
            </a:r>
            <a:r>
              <a:rPr lang="en-US" sz="1800" dirty="0">
                <a:latin typeface="Cambria"/>
                <a:ea typeface="Cambria"/>
                <a:cs typeface="Cambria"/>
                <a:sym typeface="Cambria"/>
              </a:rPr>
              <a:t> program PHP yang </a:t>
            </a:r>
            <a:r>
              <a:rPr lang="en-US" sz="1800" dirty="0" err="1">
                <a:latin typeface="Cambria"/>
                <a:ea typeface="Cambria"/>
                <a:cs typeface="Cambria"/>
                <a:sym typeface="Cambria"/>
              </a:rPr>
              <a:t>telah</a:t>
            </a:r>
            <a:r>
              <a:rPr lang="en-US" sz="1800" dirty="0">
                <a:latin typeface="Cambria"/>
                <a:ea typeface="Cambria"/>
                <a:cs typeface="Cambria"/>
                <a:sym typeface="Cambria"/>
              </a:rPr>
              <a:t> </a:t>
            </a:r>
            <a:r>
              <a:rPr lang="en-US" sz="1800" dirty="0" err="1">
                <a:latin typeface="Cambria"/>
                <a:ea typeface="Cambria"/>
                <a:cs typeface="Cambria"/>
                <a:sym typeface="Cambria"/>
              </a:rPr>
              <a:t>dibuat</a:t>
            </a:r>
            <a:r>
              <a:rPr lang="en-US" sz="1800" dirty="0">
                <a:latin typeface="Cambria"/>
                <a:ea typeface="Cambria"/>
                <a:cs typeface="Cambria"/>
                <a:sym typeface="Cambria"/>
              </a:rPr>
              <a:t> </a:t>
            </a:r>
            <a:r>
              <a:rPr lang="en-US" sz="1800" dirty="0" err="1">
                <a:latin typeface="Cambria"/>
                <a:ea typeface="Cambria"/>
                <a:cs typeface="Cambria"/>
                <a:sym typeface="Cambria"/>
              </a:rPr>
              <a:t>akan</a:t>
            </a:r>
            <a:r>
              <a:rPr lang="en-US" sz="1800" dirty="0">
                <a:latin typeface="Cambria"/>
                <a:ea typeface="Cambria"/>
                <a:cs typeface="Cambria"/>
                <a:sym typeface="Cambria"/>
              </a:rPr>
              <a:t> </a:t>
            </a:r>
            <a:r>
              <a:rPr lang="en-US" sz="1800" dirty="0" err="1">
                <a:latin typeface="Cambria"/>
                <a:ea typeface="Cambria"/>
                <a:cs typeface="Cambria"/>
                <a:sym typeface="Cambria"/>
              </a:rPr>
              <a:t>muncul</a:t>
            </a:r>
            <a:r>
              <a:rPr lang="en-US" sz="1800" dirty="0">
                <a:latin typeface="Cambria"/>
                <a:ea typeface="Cambria"/>
                <a:cs typeface="Cambria"/>
                <a:sym typeface="Cambria"/>
              </a:rPr>
              <a:t>.</a:t>
            </a:r>
            <a:endParaRPr sz="1800" dirty="0">
              <a:latin typeface="Cambria"/>
              <a:ea typeface="Cambria"/>
              <a:cs typeface="Cambria"/>
              <a:sym typeface="Cambria"/>
            </a:endParaRPr>
          </a:p>
        </p:txBody>
      </p:sp>
      <p:pic>
        <p:nvPicPr>
          <p:cNvPr id="329" name="Google Shape;329;p38"/>
          <p:cNvPicPr preferRelativeResize="0"/>
          <p:nvPr/>
        </p:nvPicPr>
        <p:blipFill rotWithShape="1">
          <a:blip r:embed="rId3">
            <a:alphaModFix/>
          </a:blip>
          <a:srcRect/>
          <a:stretch/>
        </p:blipFill>
        <p:spPr>
          <a:xfrm>
            <a:off x="897538" y="2222549"/>
            <a:ext cx="7348923" cy="2759536"/>
          </a:xfrm>
          <a:prstGeom prst="rect">
            <a:avLst/>
          </a:prstGeom>
          <a:noFill/>
          <a:ln>
            <a:solidFill>
              <a:schemeClr val="accent1"/>
            </a:solidFill>
          </a:ln>
        </p:spPr>
      </p:pic>
      <p:sp>
        <p:nvSpPr>
          <p:cNvPr id="330" name="Google Shape;330;p38"/>
          <p:cNvSpPr/>
          <p:nvPr/>
        </p:nvSpPr>
        <p:spPr>
          <a:xfrm>
            <a:off x="2976093" y="2715712"/>
            <a:ext cx="5270368" cy="533400"/>
          </a:xfrm>
          <a:prstGeom prst="rect">
            <a:avLst/>
          </a:prstGeom>
          <a:noFill/>
          <a:ln w="381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algn="ctr"/>
            <a:endParaRPr>
              <a:solidFill>
                <a:srgbClr val="FFFFFF"/>
              </a:solidFill>
            </a:endParaRPr>
          </a:p>
        </p:txBody>
      </p:sp>
      <p:sp>
        <p:nvSpPr>
          <p:cNvPr id="10"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1"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2"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3"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4255819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6" name="Google Shape;336;p39"/>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339" name="Google Shape;339;p39"/>
          <p:cNvSpPr/>
          <p:nvPr/>
        </p:nvSpPr>
        <p:spPr>
          <a:xfrm>
            <a:off x="331181" y="312400"/>
            <a:ext cx="5650217" cy="461624"/>
          </a:xfrm>
          <a:prstGeom prst="rect">
            <a:avLst/>
          </a:prstGeom>
          <a:noFill/>
          <a:ln>
            <a:noFill/>
          </a:ln>
        </p:spPr>
        <p:txBody>
          <a:bodyPr spcFirstLastPara="1" wrap="square" lIns="91425" tIns="45700" rIns="91425" bIns="45700" anchor="t" anchorCtr="0">
            <a:spAutoFit/>
          </a:bodyPr>
          <a:lstStyle/>
          <a:p>
            <a:r>
              <a:rPr lang="en-US" sz="2400" b="1" dirty="0">
                <a:solidFill>
                  <a:srgbClr val="002060"/>
                </a:solidFill>
                <a:latin typeface="Cambria" pitchFamily="18" charset="0"/>
              </a:rPr>
              <a:t>Cara </a:t>
            </a:r>
            <a:r>
              <a:rPr lang="en-US" sz="2400" b="1" dirty="0" err="1">
                <a:solidFill>
                  <a:srgbClr val="002060"/>
                </a:solidFill>
                <a:latin typeface="Cambria" pitchFamily="18" charset="0"/>
              </a:rPr>
              <a:t>Membuka</a:t>
            </a:r>
            <a:r>
              <a:rPr lang="en-US" sz="2400" b="1" dirty="0">
                <a:solidFill>
                  <a:srgbClr val="002060"/>
                </a:solidFill>
                <a:latin typeface="Cambria" pitchFamily="18" charset="0"/>
              </a:rPr>
              <a:t> File PHP</a:t>
            </a:r>
            <a:endParaRPr sz="2400" dirty="0">
              <a:solidFill>
                <a:srgbClr val="002060"/>
              </a:solidFill>
              <a:latin typeface="Cambria" pitchFamily="18" charset="0"/>
            </a:endParaRPr>
          </a:p>
        </p:txBody>
      </p:sp>
      <p:sp>
        <p:nvSpPr>
          <p:cNvPr id="340" name="Google Shape;340;p39"/>
          <p:cNvSpPr/>
          <p:nvPr/>
        </p:nvSpPr>
        <p:spPr>
          <a:xfrm>
            <a:off x="331180" y="960801"/>
            <a:ext cx="8452212" cy="4077999"/>
          </a:xfrm>
          <a:prstGeom prst="rect">
            <a:avLst/>
          </a:prstGeom>
          <a:noFill/>
          <a:ln>
            <a:noFill/>
          </a:ln>
        </p:spPr>
        <p:txBody>
          <a:bodyPr spcFirstLastPara="1" wrap="square" lIns="91425" tIns="45700" rIns="91425" bIns="45700" anchor="t" anchorCtr="0">
            <a:spAutoFit/>
          </a:bodyPr>
          <a:lstStyle/>
          <a:p>
            <a:pPr marL="285750" indent="-285750" algn="just">
              <a:buFont typeface="Wingdings" pitchFamily="2" charset="2"/>
              <a:buChar char="v"/>
            </a:pPr>
            <a:r>
              <a:rPr lang="en-US" sz="1800" dirty="0" err="1">
                <a:latin typeface="Cambria"/>
                <a:ea typeface="Cambria"/>
                <a:cs typeface="Cambria"/>
                <a:sym typeface="Cambria"/>
              </a:rPr>
              <a:t>Buatlah</a:t>
            </a:r>
            <a:r>
              <a:rPr lang="en-US" sz="1800" dirty="0">
                <a:latin typeface="Cambria"/>
                <a:ea typeface="Cambria"/>
                <a:cs typeface="Cambria"/>
                <a:sym typeface="Cambria"/>
              </a:rPr>
              <a:t> </a:t>
            </a:r>
            <a:r>
              <a:rPr lang="en-US" sz="1800" dirty="0" err="1">
                <a:latin typeface="Cambria"/>
                <a:ea typeface="Cambria"/>
                <a:cs typeface="Cambria"/>
                <a:sym typeface="Cambria"/>
              </a:rPr>
              <a:t>sebuah</a:t>
            </a:r>
            <a:r>
              <a:rPr lang="en-US" sz="1800" dirty="0">
                <a:latin typeface="Cambria"/>
                <a:ea typeface="Cambria"/>
                <a:cs typeface="Cambria"/>
                <a:sym typeface="Cambria"/>
              </a:rPr>
              <a:t> Folder di </a:t>
            </a:r>
            <a:r>
              <a:rPr lang="en-US" sz="1800" b="1" dirty="0">
                <a:latin typeface="Cambria"/>
                <a:ea typeface="Cambria"/>
                <a:cs typeface="Cambria"/>
                <a:sym typeface="Cambria"/>
              </a:rPr>
              <a:t>C:\xampp\htdocs\Latihan, </a:t>
            </a:r>
            <a:r>
              <a:rPr lang="en-US" sz="1800" dirty="0" err="1">
                <a:latin typeface="Cambria"/>
                <a:ea typeface="Cambria"/>
                <a:cs typeface="Cambria"/>
                <a:sym typeface="Cambria"/>
              </a:rPr>
              <a:t>kita</a:t>
            </a:r>
            <a:r>
              <a:rPr lang="en-US" sz="1800" dirty="0">
                <a:latin typeface="Cambria"/>
                <a:ea typeface="Cambria"/>
                <a:cs typeface="Cambria"/>
                <a:sym typeface="Cambria"/>
              </a:rPr>
              <a:t> </a:t>
            </a:r>
            <a:r>
              <a:rPr lang="en-US" sz="1800" dirty="0" err="1">
                <a:latin typeface="Cambria"/>
                <a:ea typeface="Cambria"/>
                <a:cs typeface="Cambria"/>
                <a:sym typeface="Cambria"/>
              </a:rPr>
              <a:t>akan</a:t>
            </a:r>
            <a:r>
              <a:rPr lang="en-US" sz="1800" dirty="0">
                <a:latin typeface="Cambria"/>
                <a:ea typeface="Cambria"/>
                <a:cs typeface="Cambria"/>
                <a:sym typeface="Cambria"/>
              </a:rPr>
              <a:t> </a:t>
            </a:r>
            <a:r>
              <a:rPr lang="en-US" sz="1800" dirty="0" err="1">
                <a:latin typeface="Cambria"/>
                <a:ea typeface="Cambria"/>
                <a:cs typeface="Cambria"/>
                <a:sym typeface="Cambria"/>
              </a:rPr>
              <a:t>membuat</a:t>
            </a:r>
            <a:r>
              <a:rPr lang="en-US" sz="1800" dirty="0">
                <a:latin typeface="Cambria"/>
                <a:ea typeface="Cambria"/>
                <a:cs typeface="Cambria"/>
                <a:sym typeface="Cambria"/>
              </a:rPr>
              <a:t> </a:t>
            </a:r>
            <a:r>
              <a:rPr lang="en-US" sz="1800" dirty="0" err="1">
                <a:latin typeface="Cambria"/>
                <a:ea typeface="Cambria"/>
                <a:cs typeface="Cambria"/>
                <a:sym typeface="Cambria"/>
              </a:rPr>
              <a:t>sebuah</a:t>
            </a:r>
            <a:r>
              <a:rPr lang="en-US" sz="1800" dirty="0">
                <a:latin typeface="Cambria"/>
                <a:ea typeface="Cambria"/>
                <a:cs typeface="Cambria"/>
                <a:sym typeface="Cambria"/>
              </a:rPr>
              <a:t> file </a:t>
            </a:r>
            <a:r>
              <a:rPr lang="en-US" sz="1800" dirty="0" err="1">
                <a:latin typeface="Cambria"/>
                <a:ea typeface="Cambria"/>
                <a:cs typeface="Cambria"/>
                <a:sym typeface="Cambria"/>
              </a:rPr>
              <a:t>baru</a:t>
            </a:r>
            <a:r>
              <a:rPr lang="en-US" sz="1800" dirty="0">
                <a:latin typeface="Cambria"/>
                <a:ea typeface="Cambria"/>
                <a:cs typeface="Cambria"/>
                <a:sym typeface="Cambria"/>
              </a:rPr>
              <a:t>. </a:t>
            </a:r>
            <a:r>
              <a:rPr lang="en-US" sz="1800" dirty="0" err="1">
                <a:latin typeface="Cambria"/>
                <a:ea typeface="Cambria"/>
                <a:cs typeface="Cambria"/>
                <a:sym typeface="Cambria"/>
              </a:rPr>
              <a:t>Untuk</a:t>
            </a:r>
            <a:r>
              <a:rPr lang="en-US" sz="1800" dirty="0">
                <a:latin typeface="Cambria"/>
                <a:ea typeface="Cambria"/>
                <a:cs typeface="Cambria"/>
                <a:sym typeface="Cambria"/>
              </a:rPr>
              <a:t> </a:t>
            </a:r>
            <a:r>
              <a:rPr lang="en-US" sz="1800" dirty="0" err="1">
                <a:latin typeface="Cambria"/>
                <a:ea typeface="Cambria"/>
                <a:cs typeface="Cambria"/>
                <a:sym typeface="Cambria"/>
              </a:rPr>
              <a:t>pembuatan</a:t>
            </a:r>
            <a:r>
              <a:rPr lang="en-US" sz="1800" dirty="0">
                <a:latin typeface="Cambria"/>
                <a:ea typeface="Cambria"/>
                <a:cs typeface="Cambria"/>
                <a:sym typeface="Cambria"/>
              </a:rPr>
              <a:t> file </a:t>
            </a:r>
            <a:r>
              <a:rPr lang="en-US" sz="1800" dirty="0" err="1">
                <a:latin typeface="Cambria"/>
                <a:ea typeface="Cambria"/>
                <a:cs typeface="Cambria"/>
                <a:sym typeface="Cambria"/>
              </a:rPr>
              <a:t>ini</a:t>
            </a:r>
            <a:r>
              <a:rPr lang="en-US" sz="1800" dirty="0">
                <a:latin typeface="Cambria"/>
                <a:ea typeface="Cambria"/>
                <a:cs typeface="Cambria"/>
                <a:sym typeface="Cambria"/>
              </a:rPr>
              <a:t> </a:t>
            </a:r>
            <a:r>
              <a:rPr lang="en-US" sz="1800" dirty="0" err="1">
                <a:latin typeface="Cambria"/>
                <a:ea typeface="Cambria"/>
                <a:cs typeface="Cambria"/>
                <a:sym typeface="Cambria"/>
              </a:rPr>
              <a:t>anda</a:t>
            </a:r>
            <a:r>
              <a:rPr lang="en-US" sz="1800" dirty="0">
                <a:latin typeface="Cambria"/>
                <a:ea typeface="Cambria"/>
                <a:cs typeface="Cambria"/>
                <a:sym typeface="Cambria"/>
              </a:rPr>
              <a:t> </a:t>
            </a:r>
            <a:r>
              <a:rPr lang="en-US" sz="1800" dirty="0" err="1">
                <a:latin typeface="Cambria"/>
                <a:ea typeface="Cambria"/>
                <a:cs typeface="Cambria"/>
                <a:sym typeface="Cambria"/>
              </a:rPr>
              <a:t>dapat</a:t>
            </a:r>
            <a:r>
              <a:rPr lang="en-US" sz="1800" dirty="0">
                <a:latin typeface="Cambria"/>
                <a:ea typeface="Cambria"/>
                <a:cs typeface="Cambria"/>
                <a:sym typeface="Cambria"/>
              </a:rPr>
              <a:t> </a:t>
            </a:r>
            <a:r>
              <a:rPr lang="en-US" sz="1800" dirty="0" err="1">
                <a:latin typeface="Cambria"/>
                <a:ea typeface="Cambria"/>
                <a:cs typeface="Cambria"/>
                <a:sym typeface="Cambria"/>
              </a:rPr>
              <a:t>menggunakan</a:t>
            </a:r>
            <a:r>
              <a:rPr lang="en-US" sz="1800" dirty="0">
                <a:latin typeface="Cambria"/>
                <a:ea typeface="Cambria"/>
                <a:cs typeface="Cambria"/>
                <a:sym typeface="Cambria"/>
              </a:rPr>
              <a:t> notepad </a:t>
            </a:r>
            <a:r>
              <a:rPr lang="en-US" sz="1800" dirty="0" err="1">
                <a:latin typeface="Cambria"/>
                <a:ea typeface="Cambria"/>
                <a:cs typeface="Cambria"/>
                <a:sym typeface="Cambria"/>
              </a:rPr>
              <a:t>bawaan</a:t>
            </a:r>
            <a:r>
              <a:rPr lang="en-US" sz="1800" dirty="0">
                <a:latin typeface="Cambria"/>
                <a:ea typeface="Cambria"/>
                <a:cs typeface="Cambria"/>
                <a:sym typeface="Cambria"/>
              </a:rPr>
              <a:t> Windows </a:t>
            </a:r>
            <a:r>
              <a:rPr lang="en-US" sz="1800" dirty="0" err="1">
                <a:latin typeface="Cambria"/>
                <a:ea typeface="Cambria"/>
                <a:cs typeface="Cambria"/>
                <a:sym typeface="Cambria"/>
              </a:rPr>
              <a:t>maupun</a:t>
            </a:r>
            <a:r>
              <a:rPr lang="en-US" sz="1800" dirty="0">
                <a:latin typeface="Cambria"/>
                <a:ea typeface="Cambria"/>
                <a:cs typeface="Cambria"/>
                <a:sym typeface="Cambria"/>
              </a:rPr>
              <a:t> editor </a:t>
            </a:r>
            <a:r>
              <a:rPr lang="en-US" sz="1800" dirty="0" err="1">
                <a:latin typeface="Cambria"/>
                <a:ea typeface="Cambria"/>
                <a:cs typeface="Cambria"/>
                <a:sym typeface="Cambria"/>
              </a:rPr>
              <a:t>lainya</a:t>
            </a:r>
            <a:endParaRPr sz="1800" dirty="0">
              <a:latin typeface="Cambria"/>
              <a:ea typeface="Cambria"/>
              <a:cs typeface="Cambria"/>
              <a:sym typeface="Cambria"/>
            </a:endParaRPr>
          </a:p>
          <a:p>
            <a:pPr algn="just"/>
            <a:endParaRPr sz="1800" dirty="0"/>
          </a:p>
          <a:p>
            <a:pPr algn="just"/>
            <a:r>
              <a:rPr lang="en-US" sz="1700" b="1" dirty="0"/>
              <a:t>Isi </a:t>
            </a:r>
            <a:r>
              <a:rPr lang="en-US" sz="1700" b="1" dirty="0" err="1"/>
              <a:t>pada</a:t>
            </a:r>
            <a:r>
              <a:rPr lang="en-US" sz="1700" b="1" dirty="0"/>
              <a:t> file yang </a:t>
            </a:r>
            <a:r>
              <a:rPr lang="en-US" sz="1700" b="1" dirty="0" err="1"/>
              <a:t>akan</a:t>
            </a:r>
            <a:r>
              <a:rPr lang="en-US" sz="1700" b="1" dirty="0"/>
              <a:t> </a:t>
            </a:r>
            <a:r>
              <a:rPr lang="en-US" sz="1700" b="1" dirty="0" err="1"/>
              <a:t>dibuat</a:t>
            </a:r>
            <a:r>
              <a:rPr lang="en-US" sz="1700" b="1" dirty="0"/>
              <a:t> </a:t>
            </a:r>
            <a:r>
              <a:rPr lang="en-US" sz="1700" dirty="0"/>
              <a:t> </a:t>
            </a:r>
            <a:r>
              <a:rPr lang="en-US" sz="1700" dirty="0" err="1"/>
              <a:t>lalu</a:t>
            </a:r>
            <a:r>
              <a:rPr lang="en-US" sz="1700" dirty="0"/>
              <a:t> save </a:t>
            </a:r>
            <a:r>
              <a:rPr lang="en-US" sz="1700" dirty="0" err="1"/>
              <a:t>dengan</a:t>
            </a:r>
            <a:r>
              <a:rPr lang="en-US" sz="1700" dirty="0"/>
              <a:t> format </a:t>
            </a:r>
            <a:r>
              <a:rPr lang="en-US" sz="1700" dirty="0">
                <a:solidFill>
                  <a:srgbClr val="FF0000"/>
                </a:solidFill>
              </a:rPr>
              <a:t>belajarweb.html</a:t>
            </a:r>
            <a:endParaRPr sz="1300" dirty="0"/>
          </a:p>
          <a:p>
            <a:pPr algn="just"/>
            <a:r>
              <a:rPr lang="en-US" sz="1700" dirty="0">
                <a:latin typeface="Courier New"/>
                <a:ea typeface="Courier New"/>
                <a:cs typeface="Courier New"/>
                <a:sym typeface="Courier New"/>
              </a:rPr>
              <a:t>&lt;!DOCTYPE html&gt; </a:t>
            </a:r>
            <a:endParaRPr sz="1300" dirty="0"/>
          </a:p>
          <a:p>
            <a:pPr algn="just"/>
            <a:r>
              <a:rPr lang="en-US" sz="1700" dirty="0">
                <a:latin typeface="Courier New"/>
                <a:ea typeface="Courier New"/>
                <a:cs typeface="Courier New"/>
                <a:sym typeface="Courier New"/>
              </a:rPr>
              <a:t>&lt;html&gt;</a:t>
            </a:r>
            <a:endParaRPr sz="1300" dirty="0"/>
          </a:p>
          <a:p>
            <a:pPr algn="just"/>
            <a:r>
              <a:rPr lang="en-US" sz="1700" dirty="0">
                <a:latin typeface="Courier New"/>
                <a:ea typeface="Courier New"/>
                <a:cs typeface="Courier New"/>
                <a:sym typeface="Courier New"/>
              </a:rPr>
              <a:t> &lt;head&gt; </a:t>
            </a:r>
            <a:endParaRPr sz="1300" dirty="0"/>
          </a:p>
          <a:p>
            <a:pPr algn="just"/>
            <a:r>
              <a:rPr lang="en-US" sz="1700" dirty="0">
                <a:latin typeface="Courier New"/>
                <a:ea typeface="Courier New"/>
                <a:cs typeface="Courier New"/>
                <a:sym typeface="Courier New"/>
              </a:rPr>
              <a:t>&lt;title&gt; </a:t>
            </a:r>
            <a:r>
              <a:rPr lang="en-US" sz="1700" dirty="0" err="1">
                <a:latin typeface="Courier New"/>
                <a:ea typeface="Courier New"/>
                <a:cs typeface="Courier New"/>
                <a:sym typeface="Courier New"/>
              </a:rPr>
              <a:t>belajar</a:t>
            </a:r>
            <a:r>
              <a:rPr lang="en-US" sz="1700" dirty="0">
                <a:latin typeface="Courier New"/>
                <a:ea typeface="Courier New"/>
                <a:cs typeface="Courier New"/>
                <a:sym typeface="Courier New"/>
              </a:rPr>
              <a:t> web&lt;/title&gt;</a:t>
            </a:r>
            <a:endParaRPr sz="1300" dirty="0"/>
          </a:p>
          <a:p>
            <a:pPr algn="just"/>
            <a:r>
              <a:rPr lang="en-US" sz="1700" dirty="0">
                <a:latin typeface="Courier New"/>
                <a:ea typeface="Courier New"/>
                <a:cs typeface="Courier New"/>
                <a:sym typeface="Courier New"/>
              </a:rPr>
              <a:t> &lt;style&gt; </a:t>
            </a:r>
            <a:endParaRPr sz="1300" dirty="0"/>
          </a:p>
          <a:p>
            <a:pPr algn="just"/>
            <a:r>
              <a:rPr lang="en-US" sz="1700" dirty="0">
                <a:latin typeface="Courier New"/>
                <a:ea typeface="Courier New"/>
                <a:cs typeface="Courier New"/>
                <a:sym typeface="Courier New"/>
              </a:rPr>
              <a:t>&lt;/style&gt; </a:t>
            </a:r>
            <a:endParaRPr sz="1300" dirty="0"/>
          </a:p>
          <a:p>
            <a:pPr algn="just"/>
            <a:r>
              <a:rPr lang="en-US" sz="1700" dirty="0">
                <a:latin typeface="Courier New"/>
                <a:ea typeface="Courier New"/>
                <a:cs typeface="Courier New"/>
                <a:sym typeface="Courier New"/>
              </a:rPr>
              <a:t>&lt;/head&gt; </a:t>
            </a:r>
            <a:endParaRPr sz="1300" dirty="0"/>
          </a:p>
          <a:p>
            <a:pPr algn="just"/>
            <a:r>
              <a:rPr lang="en-US" sz="1700" dirty="0">
                <a:latin typeface="Courier New"/>
                <a:ea typeface="Courier New"/>
                <a:cs typeface="Courier New"/>
                <a:sym typeface="Courier New"/>
              </a:rPr>
              <a:t>&lt;body&gt; &lt;h1&gt;</a:t>
            </a:r>
            <a:r>
              <a:rPr lang="en-US" sz="1700" dirty="0" err="1">
                <a:latin typeface="Courier New"/>
                <a:ea typeface="Courier New"/>
                <a:cs typeface="Courier New"/>
                <a:sym typeface="Courier New"/>
              </a:rPr>
              <a:t>Selamat</a:t>
            </a:r>
            <a:r>
              <a:rPr lang="en-US" sz="1700" dirty="0">
                <a:latin typeface="Courier New"/>
                <a:ea typeface="Courier New"/>
                <a:cs typeface="Courier New"/>
                <a:sym typeface="Courier New"/>
              </a:rPr>
              <a:t> </a:t>
            </a:r>
            <a:r>
              <a:rPr lang="en-US" sz="1700" dirty="0" err="1">
                <a:latin typeface="Courier New"/>
                <a:ea typeface="Courier New"/>
                <a:cs typeface="Courier New"/>
                <a:sym typeface="Courier New"/>
              </a:rPr>
              <a:t>Datang</a:t>
            </a:r>
            <a:r>
              <a:rPr lang="en-US" sz="1700" dirty="0">
                <a:latin typeface="Courier New"/>
                <a:ea typeface="Courier New"/>
                <a:cs typeface="Courier New"/>
                <a:sym typeface="Courier New"/>
              </a:rPr>
              <a:t>, </a:t>
            </a:r>
            <a:r>
              <a:rPr lang="en-US" sz="1700" dirty="0" err="1">
                <a:latin typeface="Courier New"/>
                <a:ea typeface="Courier New"/>
                <a:cs typeface="Courier New"/>
                <a:sym typeface="Courier New"/>
              </a:rPr>
              <a:t>jangan</a:t>
            </a:r>
            <a:r>
              <a:rPr lang="en-US" sz="1700" dirty="0">
                <a:latin typeface="Courier New"/>
                <a:ea typeface="Courier New"/>
                <a:cs typeface="Courier New"/>
                <a:sym typeface="Courier New"/>
              </a:rPr>
              <a:t> </a:t>
            </a:r>
            <a:r>
              <a:rPr lang="en-US" sz="1700" dirty="0" err="1">
                <a:latin typeface="Courier New"/>
                <a:ea typeface="Courier New"/>
                <a:cs typeface="Courier New"/>
                <a:sym typeface="Courier New"/>
              </a:rPr>
              <a:t>lupa</a:t>
            </a:r>
            <a:r>
              <a:rPr lang="en-US" sz="1700" dirty="0">
                <a:latin typeface="Courier New"/>
                <a:ea typeface="Courier New"/>
                <a:cs typeface="Courier New"/>
                <a:sym typeface="Courier New"/>
              </a:rPr>
              <a:t> </a:t>
            </a:r>
            <a:r>
              <a:rPr lang="en-US" sz="1700" dirty="0" err="1">
                <a:latin typeface="Courier New"/>
                <a:ea typeface="Courier New"/>
                <a:cs typeface="Courier New"/>
                <a:sym typeface="Courier New"/>
              </a:rPr>
              <a:t>bahagia</a:t>
            </a:r>
            <a:r>
              <a:rPr lang="en-US" sz="1700" dirty="0">
                <a:latin typeface="Courier New"/>
                <a:ea typeface="Courier New"/>
                <a:cs typeface="Courier New"/>
                <a:sym typeface="Courier New"/>
              </a:rPr>
              <a:t> &lt;/h1&gt; &lt;p&gt; </a:t>
            </a:r>
            <a:r>
              <a:rPr lang="en-US" sz="1700" dirty="0" err="1">
                <a:latin typeface="Courier New"/>
                <a:ea typeface="Courier New"/>
                <a:cs typeface="Courier New"/>
                <a:sym typeface="Courier New"/>
              </a:rPr>
              <a:t>Selamat</a:t>
            </a:r>
            <a:r>
              <a:rPr lang="en-US" sz="1700" dirty="0">
                <a:latin typeface="Courier New"/>
                <a:ea typeface="Courier New"/>
                <a:cs typeface="Courier New"/>
                <a:sym typeface="Courier New"/>
              </a:rPr>
              <a:t> </a:t>
            </a:r>
            <a:r>
              <a:rPr lang="en-US" sz="1700" dirty="0" err="1">
                <a:latin typeface="Courier New"/>
                <a:ea typeface="Courier New"/>
                <a:cs typeface="Courier New"/>
                <a:sym typeface="Courier New"/>
              </a:rPr>
              <a:t>belajar</a:t>
            </a:r>
            <a:r>
              <a:rPr lang="en-US" sz="1700" dirty="0">
                <a:latin typeface="Courier New"/>
                <a:ea typeface="Courier New"/>
                <a:cs typeface="Courier New"/>
                <a:sym typeface="Courier New"/>
              </a:rPr>
              <a:t> </a:t>
            </a:r>
            <a:r>
              <a:rPr lang="en-US" sz="1700" dirty="0" err="1">
                <a:latin typeface="Courier New"/>
                <a:ea typeface="Courier New"/>
                <a:cs typeface="Courier New"/>
                <a:sym typeface="Courier New"/>
              </a:rPr>
              <a:t>pemrograman</a:t>
            </a:r>
            <a:r>
              <a:rPr lang="en-US" sz="1700" dirty="0">
                <a:latin typeface="Courier New"/>
                <a:ea typeface="Courier New"/>
                <a:cs typeface="Courier New"/>
                <a:sym typeface="Courier New"/>
              </a:rPr>
              <a:t> web&lt;/p&gt; &lt;/body&gt; </a:t>
            </a:r>
            <a:endParaRPr sz="1300" dirty="0"/>
          </a:p>
          <a:p>
            <a:pPr algn="just"/>
            <a:r>
              <a:rPr lang="en-US" sz="1700" dirty="0">
                <a:latin typeface="Courier New"/>
                <a:ea typeface="Courier New"/>
                <a:cs typeface="Courier New"/>
                <a:sym typeface="Courier New"/>
              </a:rPr>
              <a:t>&lt;/html&gt; </a:t>
            </a:r>
            <a:endParaRPr sz="1300" dirty="0"/>
          </a:p>
        </p:txBody>
      </p:sp>
      <p:sp>
        <p:nvSpPr>
          <p:cNvPr id="8"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 name="Google Shape;154;p30"/>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0"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1"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39428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40"/>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349" name="Google Shape;349;p40"/>
          <p:cNvSpPr/>
          <p:nvPr/>
        </p:nvSpPr>
        <p:spPr>
          <a:xfrm>
            <a:off x="331181" y="437621"/>
            <a:ext cx="5650217" cy="461624"/>
          </a:xfrm>
          <a:prstGeom prst="rect">
            <a:avLst/>
          </a:prstGeom>
          <a:noFill/>
          <a:ln>
            <a:noFill/>
          </a:ln>
        </p:spPr>
        <p:txBody>
          <a:bodyPr spcFirstLastPara="1" wrap="square" lIns="91425" tIns="45700" rIns="91425" bIns="45700" anchor="t" anchorCtr="0">
            <a:spAutoFit/>
          </a:bodyPr>
          <a:lstStyle/>
          <a:p>
            <a:r>
              <a:rPr lang="en-US" sz="2400" b="1" dirty="0" err="1">
                <a:solidFill>
                  <a:srgbClr val="002060"/>
                </a:solidFill>
                <a:latin typeface="Cambria" pitchFamily="18" charset="0"/>
              </a:rPr>
              <a:t>Eksekusi</a:t>
            </a:r>
            <a:r>
              <a:rPr lang="en-US" sz="2400" b="1" dirty="0">
                <a:solidFill>
                  <a:srgbClr val="002060"/>
                </a:solidFill>
                <a:latin typeface="Cambria" pitchFamily="18" charset="0"/>
              </a:rPr>
              <a:t> File PHP</a:t>
            </a:r>
            <a:endParaRPr sz="2400" dirty="0">
              <a:solidFill>
                <a:srgbClr val="002060"/>
              </a:solidFill>
              <a:latin typeface="Cambria" pitchFamily="18" charset="0"/>
            </a:endParaRPr>
          </a:p>
        </p:txBody>
      </p:sp>
      <p:sp>
        <p:nvSpPr>
          <p:cNvPr id="350" name="Google Shape;350;p40"/>
          <p:cNvSpPr/>
          <p:nvPr/>
        </p:nvSpPr>
        <p:spPr>
          <a:xfrm>
            <a:off x="331180" y="960801"/>
            <a:ext cx="8452212" cy="1754286"/>
          </a:xfrm>
          <a:prstGeom prst="rect">
            <a:avLst/>
          </a:prstGeom>
          <a:noFill/>
          <a:ln>
            <a:noFill/>
          </a:ln>
        </p:spPr>
        <p:txBody>
          <a:bodyPr spcFirstLastPara="1" wrap="square" lIns="91425" tIns="45700" rIns="91425" bIns="45700" anchor="t" anchorCtr="0">
            <a:spAutoFit/>
          </a:bodyPr>
          <a:lstStyle/>
          <a:p>
            <a:pPr algn="just">
              <a:lnSpc>
                <a:spcPct val="150000"/>
              </a:lnSpc>
            </a:pPr>
            <a:r>
              <a:rPr lang="en-US" sz="1800" dirty="0" err="1">
                <a:latin typeface="Cambria"/>
                <a:ea typeface="Cambria"/>
                <a:cs typeface="Cambria"/>
                <a:sym typeface="Cambria"/>
              </a:rPr>
              <a:t>Jika</a:t>
            </a:r>
            <a:r>
              <a:rPr lang="en-US" sz="1800" dirty="0">
                <a:latin typeface="Cambria"/>
                <a:ea typeface="Cambria"/>
                <a:cs typeface="Cambria"/>
                <a:sym typeface="Cambria"/>
              </a:rPr>
              <a:t> Web Server Apache </a:t>
            </a:r>
            <a:r>
              <a:rPr lang="en-US" sz="1800" dirty="0" err="1">
                <a:latin typeface="Cambria"/>
                <a:ea typeface="Cambria"/>
                <a:cs typeface="Cambria"/>
                <a:sym typeface="Cambria"/>
              </a:rPr>
              <a:t>belum</a:t>
            </a:r>
            <a:r>
              <a:rPr lang="en-US" sz="1800" dirty="0">
                <a:latin typeface="Cambria"/>
                <a:ea typeface="Cambria"/>
                <a:cs typeface="Cambria"/>
                <a:sym typeface="Cambria"/>
              </a:rPr>
              <a:t> </a:t>
            </a:r>
            <a:r>
              <a:rPr lang="en-US" sz="1800" dirty="0" err="1">
                <a:latin typeface="Cambria"/>
                <a:ea typeface="Cambria"/>
                <a:cs typeface="Cambria"/>
                <a:sym typeface="Cambria"/>
              </a:rPr>
              <a:t>berjalan</a:t>
            </a:r>
            <a:r>
              <a:rPr lang="en-US" sz="1800" dirty="0">
                <a:latin typeface="Cambria"/>
                <a:ea typeface="Cambria"/>
                <a:cs typeface="Cambria"/>
                <a:sym typeface="Cambria"/>
              </a:rPr>
              <a:t>, </a:t>
            </a:r>
            <a:r>
              <a:rPr lang="en-US" sz="1800" dirty="0" err="1">
                <a:latin typeface="Cambria"/>
                <a:ea typeface="Cambria"/>
                <a:cs typeface="Cambria"/>
                <a:sym typeface="Cambria"/>
              </a:rPr>
              <a:t>silahkan</a:t>
            </a:r>
            <a:r>
              <a:rPr lang="en-US" sz="1800" dirty="0">
                <a:latin typeface="Cambria"/>
                <a:ea typeface="Cambria"/>
                <a:cs typeface="Cambria"/>
                <a:sym typeface="Cambria"/>
              </a:rPr>
              <a:t> </a:t>
            </a:r>
            <a:r>
              <a:rPr lang="en-US" sz="1800" dirty="0" err="1">
                <a:latin typeface="Cambria"/>
                <a:ea typeface="Cambria"/>
                <a:cs typeface="Cambria"/>
                <a:sym typeface="Cambria"/>
              </a:rPr>
              <a:t>menjalankannya</a:t>
            </a:r>
            <a:r>
              <a:rPr lang="en-US" sz="1800" dirty="0">
                <a:latin typeface="Cambria"/>
                <a:ea typeface="Cambria"/>
                <a:cs typeface="Cambria"/>
                <a:sym typeface="Cambria"/>
              </a:rPr>
              <a:t> </a:t>
            </a:r>
            <a:r>
              <a:rPr lang="en-US" sz="1800" dirty="0" err="1">
                <a:latin typeface="Cambria"/>
                <a:ea typeface="Cambria"/>
                <a:cs typeface="Cambria"/>
                <a:sym typeface="Cambria"/>
              </a:rPr>
              <a:t>terlebih</a:t>
            </a:r>
            <a:r>
              <a:rPr lang="en-US" sz="1800" dirty="0">
                <a:latin typeface="Cambria"/>
                <a:ea typeface="Cambria"/>
                <a:cs typeface="Cambria"/>
                <a:sym typeface="Cambria"/>
              </a:rPr>
              <a:t> </a:t>
            </a:r>
            <a:r>
              <a:rPr lang="en-US" sz="1800" dirty="0" err="1">
                <a:latin typeface="Cambria"/>
                <a:ea typeface="Cambria"/>
                <a:cs typeface="Cambria"/>
                <a:sym typeface="Cambria"/>
              </a:rPr>
              <a:t>dahulu</a:t>
            </a:r>
            <a:r>
              <a:rPr lang="en-US" sz="1800" dirty="0">
                <a:latin typeface="Cambria"/>
                <a:ea typeface="Cambria"/>
                <a:cs typeface="Cambria"/>
                <a:sym typeface="Cambria"/>
              </a:rPr>
              <a:t>, </a:t>
            </a:r>
            <a:r>
              <a:rPr lang="en-US" sz="1800" dirty="0" err="1">
                <a:latin typeface="Cambria"/>
                <a:ea typeface="Cambria"/>
                <a:cs typeface="Cambria"/>
                <a:sym typeface="Cambria"/>
              </a:rPr>
              <a:t>buka</a:t>
            </a:r>
            <a:r>
              <a:rPr lang="en-US" sz="1800" dirty="0">
                <a:latin typeface="Cambria"/>
                <a:ea typeface="Cambria"/>
                <a:cs typeface="Cambria"/>
                <a:sym typeface="Cambria"/>
              </a:rPr>
              <a:t> browser, </a:t>
            </a:r>
            <a:r>
              <a:rPr lang="en-US" sz="1800" dirty="0" err="1">
                <a:latin typeface="Cambria"/>
                <a:ea typeface="Cambria"/>
                <a:cs typeface="Cambria"/>
                <a:sym typeface="Cambria"/>
              </a:rPr>
              <a:t>dan</a:t>
            </a:r>
            <a:r>
              <a:rPr lang="en-US" sz="1800" dirty="0">
                <a:latin typeface="Cambria"/>
                <a:ea typeface="Cambria"/>
                <a:cs typeface="Cambria"/>
                <a:sym typeface="Cambria"/>
              </a:rPr>
              <a:t> </a:t>
            </a:r>
            <a:r>
              <a:rPr lang="en-US" sz="1800" dirty="0" err="1">
                <a:latin typeface="Cambria"/>
                <a:ea typeface="Cambria"/>
                <a:cs typeface="Cambria"/>
                <a:sym typeface="Cambria"/>
              </a:rPr>
              <a:t>ketikkan</a:t>
            </a:r>
            <a:r>
              <a:rPr lang="en-US" sz="1800" dirty="0">
                <a:latin typeface="Cambria"/>
                <a:ea typeface="Cambria"/>
                <a:cs typeface="Cambria"/>
                <a:sym typeface="Cambria"/>
              </a:rPr>
              <a:t> </a:t>
            </a:r>
            <a:r>
              <a:rPr lang="en-US" sz="1800" dirty="0" err="1">
                <a:latin typeface="Cambria"/>
                <a:ea typeface="Cambria"/>
                <a:cs typeface="Cambria"/>
                <a:sym typeface="Cambria"/>
              </a:rPr>
              <a:t>alamat</a:t>
            </a:r>
            <a:r>
              <a:rPr lang="en-US" sz="1800" dirty="0">
                <a:latin typeface="Cambria"/>
                <a:ea typeface="Cambria"/>
                <a:cs typeface="Cambria"/>
                <a:sym typeface="Cambria"/>
              </a:rPr>
              <a:t> </a:t>
            </a:r>
            <a:r>
              <a:rPr lang="en-US" sz="1800" dirty="0" err="1">
                <a:latin typeface="Cambria"/>
                <a:ea typeface="Cambria"/>
                <a:cs typeface="Cambria"/>
                <a:sym typeface="Cambria"/>
              </a:rPr>
              <a:t>berikut</a:t>
            </a:r>
            <a:r>
              <a:rPr lang="en-US" sz="1800" dirty="0">
                <a:latin typeface="Cambria"/>
                <a:ea typeface="Cambria"/>
                <a:cs typeface="Cambria"/>
                <a:sym typeface="Cambria"/>
              </a:rPr>
              <a:t>: </a:t>
            </a:r>
            <a:endParaRPr dirty="0">
              <a:latin typeface="Cambria"/>
              <a:ea typeface="Cambria"/>
              <a:cs typeface="Cambria"/>
              <a:sym typeface="Cambria"/>
            </a:endParaRPr>
          </a:p>
          <a:p>
            <a:pPr algn="just">
              <a:lnSpc>
                <a:spcPct val="150000"/>
              </a:lnSpc>
            </a:pPr>
            <a:r>
              <a:rPr lang="en-US" sz="1800" b="1" dirty="0" err="1">
                <a:solidFill>
                  <a:srgbClr val="FF0000"/>
                </a:solidFill>
                <a:latin typeface="Cambria"/>
                <a:ea typeface="Cambria"/>
                <a:cs typeface="Cambria"/>
                <a:sym typeface="Cambria"/>
              </a:rPr>
              <a:t>localhost</a:t>
            </a:r>
            <a:r>
              <a:rPr lang="en-US" sz="1800" b="1" dirty="0">
                <a:solidFill>
                  <a:srgbClr val="FF0000"/>
                </a:solidFill>
                <a:latin typeface="Cambria"/>
                <a:ea typeface="Cambria"/>
                <a:cs typeface="Cambria"/>
                <a:sym typeface="Cambria"/>
              </a:rPr>
              <a:t>/</a:t>
            </a:r>
            <a:r>
              <a:rPr lang="en-US" sz="1800" b="1" dirty="0" err="1">
                <a:solidFill>
                  <a:srgbClr val="FF0000"/>
                </a:solidFill>
                <a:latin typeface="Cambria"/>
                <a:ea typeface="Cambria"/>
                <a:cs typeface="Cambria"/>
                <a:sym typeface="Cambria"/>
              </a:rPr>
              <a:t>digitalent</a:t>
            </a:r>
            <a:r>
              <a:rPr lang="en-US" sz="1800" b="1" dirty="0">
                <a:solidFill>
                  <a:srgbClr val="FF0000"/>
                </a:solidFill>
                <a:latin typeface="Cambria"/>
                <a:ea typeface="Cambria"/>
                <a:cs typeface="Cambria"/>
                <a:sym typeface="Cambria"/>
              </a:rPr>
              <a:t>/belajarweb.html</a:t>
            </a:r>
            <a:r>
              <a:rPr lang="en-US" sz="1800" dirty="0">
                <a:latin typeface="Cambria"/>
                <a:ea typeface="Cambria"/>
                <a:cs typeface="Cambria"/>
                <a:sym typeface="Cambria"/>
              </a:rPr>
              <a:t> </a:t>
            </a:r>
            <a:r>
              <a:rPr lang="en-US" sz="1800" dirty="0" err="1">
                <a:latin typeface="Cambria"/>
                <a:ea typeface="Cambria"/>
                <a:cs typeface="Cambria"/>
                <a:sym typeface="Cambria"/>
              </a:rPr>
              <a:t>pada</a:t>
            </a:r>
            <a:r>
              <a:rPr lang="en-US" sz="1800" dirty="0">
                <a:latin typeface="Cambria"/>
                <a:ea typeface="Cambria"/>
                <a:cs typeface="Cambria"/>
                <a:sym typeface="Cambria"/>
              </a:rPr>
              <a:t> address bar </a:t>
            </a:r>
            <a:r>
              <a:rPr lang="en-US" sz="1800" dirty="0" err="1">
                <a:latin typeface="Cambria"/>
                <a:ea typeface="Cambria"/>
                <a:cs typeface="Cambria"/>
                <a:sym typeface="Cambria"/>
              </a:rPr>
              <a:t>lalu</a:t>
            </a:r>
            <a:r>
              <a:rPr lang="en-US" sz="1800" dirty="0">
                <a:latin typeface="Cambria"/>
                <a:ea typeface="Cambria"/>
                <a:cs typeface="Cambria"/>
                <a:sym typeface="Cambria"/>
              </a:rPr>
              <a:t> </a:t>
            </a:r>
            <a:r>
              <a:rPr lang="en-US" sz="1800" dirty="0" err="1">
                <a:latin typeface="Cambria"/>
                <a:ea typeface="Cambria"/>
                <a:cs typeface="Cambria"/>
                <a:sym typeface="Cambria"/>
              </a:rPr>
              <a:t>tekan</a:t>
            </a:r>
            <a:r>
              <a:rPr lang="en-US" sz="1800" b="1" dirty="0">
                <a:latin typeface="Cambria"/>
                <a:ea typeface="Cambria"/>
                <a:cs typeface="Cambria"/>
                <a:sym typeface="Cambria"/>
              </a:rPr>
              <a:t> Enter. </a:t>
            </a:r>
            <a:r>
              <a:rPr lang="en-US" sz="1800" dirty="0" err="1">
                <a:latin typeface="Cambria"/>
                <a:ea typeface="Cambria"/>
                <a:cs typeface="Cambria"/>
                <a:sym typeface="Cambria"/>
              </a:rPr>
              <a:t>Maka</a:t>
            </a:r>
            <a:r>
              <a:rPr lang="en-US" sz="1800" dirty="0">
                <a:latin typeface="Cambria"/>
                <a:ea typeface="Cambria"/>
                <a:cs typeface="Cambria"/>
                <a:sym typeface="Cambria"/>
              </a:rPr>
              <a:t> di </a:t>
            </a:r>
            <a:r>
              <a:rPr lang="en-US" sz="1800" dirty="0" err="1">
                <a:latin typeface="Cambria"/>
                <a:ea typeface="Cambria"/>
                <a:cs typeface="Cambria"/>
                <a:sym typeface="Cambria"/>
              </a:rPr>
              <a:t>dalam</a:t>
            </a:r>
            <a:r>
              <a:rPr lang="en-US" sz="1800" dirty="0">
                <a:latin typeface="Cambria"/>
                <a:ea typeface="Cambria"/>
                <a:cs typeface="Cambria"/>
                <a:sym typeface="Cambria"/>
              </a:rPr>
              <a:t> web browser </a:t>
            </a:r>
            <a:r>
              <a:rPr lang="en-US" sz="1800" dirty="0" err="1">
                <a:latin typeface="Cambria"/>
                <a:ea typeface="Cambria"/>
                <a:cs typeface="Cambria"/>
                <a:sym typeface="Cambria"/>
              </a:rPr>
              <a:t>akan</a:t>
            </a:r>
            <a:r>
              <a:rPr lang="en-US" sz="1800" dirty="0">
                <a:latin typeface="Cambria"/>
                <a:ea typeface="Cambria"/>
                <a:cs typeface="Cambria"/>
                <a:sym typeface="Cambria"/>
              </a:rPr>
              <a:t> </a:t>
            </a:r>
            <a:r>
              <a:rPr lang="en-US" sz="1800" dirty="0" err="1">
                <a:latin typeface="Cambria"/>
                <a:ea typeface="Cambria"/>
                <a:cs typeface="Cambria"/>
                <a:sym typeface="Cambria"/>
              </a:rPr>
              <a:t>tampil</a:t>
            </a:r>
            <a:r>
              <a:rPr lang="en-US" sz="1800" dirty="0">
                <a:latin typeface="Cambria"/>
                <a:ea typeface="Cambria"/>
                <a:cs typeface="Cambria"/>
                <a:sym typeface="Cambria"/>
              </a:rPr>
              <a:t> </a:t>
            </a:r>
            <a:r>
              <a:rPr lang="en-US" sz="1800" dirty="0" err="1">
                <a:latin typeface="Cambria"/>
                <a:ea typeface="Cambria"/>
                <a:cs typeface="Cambria"/>
                <a:sym typeface="Cambria"/>
              </a:rPr>
              <a:t>seperti</a:t>
            </a:r>
            <a:r>
              <a:rPr lang="en-US" sz="1800" dirty="0">
                <a:latin typeface="Cambria"/>
                <a:ea typeface="Cambria"/>
                <a:cs typeface="Cambria"/>
                <a:sym typeface="Cambria"/>
              </a:rPr>
              <a:t> </a:t>
            </a:r>
            <a:r>
              <a:rPr lang="en-US" sz="1800" dirty="0" err="1">
                <a:latin typeface="Cambria"/>
                <a:ea typeface="Cambria"/>
                <a:cs typeface="Cambria"/>
                <a:sym typeface="Cambria"/>
              </a:rPr>
              <a:t>berikut</a:t>
            </a:r>
            <a:r>
              <a:rPr lang="en-US" sz="1800" dirty="0">
                <a:latin typeface="Cambria"/>
                <a:ea typeface="Cambria"/>
                <a:cs typeface="Cambria"/>
                <a:sym typeface="Cambria"/>
              </a:rPr>
              <a:t>:</a:t>
            </a:r>
            <a:endParaRPr dirty="0">
              <a:latin typeface="Cambria"/>
              <a:ea typeface="Cambria"/>
              <a:cs typeface="Cambria"/>
              <a:sym typeface="Cambria"/>
            </a:endParaRPr>
          </a:p>
        </p:txBody>
      </p:sp>
      <p:pic>
        <p:nvPicPr>
          <p:cNvPr id="351" name="Google Shape;351;p40"/>
          <p:cNvPicPr preferRelativeResize="0"/>
          <p:nvPr/>
        </p:nvPicPr>
        <p:blipFill rotWithShape="1">
          <a:blip r:embed="rId3">
            <a:alphaModFix/>
          </a:blip>
          <a:srcRect l="44" t="-2281" r="-44" b="31250"/>
          <a:stretch/>
        </p:blipFill>
        <p:spPr>
          <a:xfrm>
            <a:off x="1838879" y="2850223"/>
            <a:ext cx="5436813" cy="2174527"/>
          </a:xfrm>
          <a:prstGeom prst="rect">
            <a:avLst/>
          </a:prstGeom>
          <a:noFill/>
          <a:ln>
            <a:noFill/>
          </a:ln>
        </p:spPr>
      </p:pic>
      <p:sp>
        <p:nvSpPr>
          <p:cNvPr id="9"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0" name="Google Shape;154;p30"/>
          <p:cNvPicPr preferRelativeResize="0"/>
          <p:nvPr/>
        </p:nvPicPr>
        <p:blipFill>
          <a:blip r:embed="rId4">
            <a:alphaModFix/>
          </a:blip>
          <a:stretch>
            <a:fillRect/>
          </a:stretch>
        </p:blipFill>
        <p:spPr>
          <a:xfrm>
            <a:off x="7831000" y="-228600"/>
            <a:ext cx="1301194" cy="707624"/>
          </a:xfrm>
          <a:prstGeom prst="rect">
            <a:avLst/>
          </a:prstGeom>
          <a:noFill/>
          <a:ln>
            <a:noFill/>
          </a:ln>
        </p:spPr>
      </p:pic>
      <p:sp>
        <p:nvSpPr>
          <p:cNvPr id="11"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2"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610267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7" name="Google Shape;357;p41"/>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360" name="Google Shape;360;p41"/>
          <p:cNvSpPr/>
          <p:nvPr/>
        </p:nvSpPr>
        <p:spPr>
          <a:xfrm>
            <a:off x="331181" y="342550"/>
            <a:ext cx="5650217" cy="523180"/>
          </a:xfrm>
          <a:prstGeom prst="rect">
            <a:avLst/>
          </a:prstGeom>
          <a:noFill/>
          <a:ln>
            <a:noFill/>
          </a:ln>
        </p:spPr>
        <p:txBody>
          <a:bodyPr spcFirstLastPara="1" wrap="square" lIns="91425" tIns="45700" rIns="91425" bIns="45700" anchor="t" anchorCtr="0">
            <a:spAutoFit/>
          </a:bodyPr>
          <a:lstStyle/>
          <a:p>
            <a:r>
              <a:rPr lang="en-US" sz="2800" b="1" dirty="0" err="1" smtClean="0">
                <a:solidFill>
                  <a:srgbClr val="002060"/>
                </a:solidFill>
              </a:rPr>
              <a:t>Membuat</a:t>
            </a:r>
            <a:r>
              <a:rPr lang="en-US" sz="2800" b="1" dirty="0" smtClean="0">
                <a:solidFill>
                  <a:srgbClr val="002060"/>
                </a:solidFill>
              </a:rPr>
              <a:t> Form PHP</a:t>
            </a:r>
            <a:endParaRPr sz="2800" dirty="0">
              <a:solidFill>
                <a:srgbClr val="002060"/>
              </a:solidFill>
            </a:endParaRPr>
          </a:p>
        </p:txBody>
      </p:sp>
      <p:sp>
        <p:nvSpPr>
          <p:cNvPr id="361" name="Google Shape;361;p41"/>
          <p:cNvSpPr/>
          <p:nvPr/>
        </p:nvSpPr>
        <p:spPr>
          <a:xfrm>
            <a:off x="331180" y="960801"/>
            <a:ext cx="8452212" cy="4308831"/>
          </a:xfrm>
          <a:prstGeom prst="rect">
            <a:avLst/>
          </a:prstGeom>
          <a:noFill/>
          <a:ln>
            <a:noFill/>
          </a:ln>
        </p:spPr>
        <p:txBody>
          <a:bodyPr spcFirstLastPara="1" wrap="square" lIns="91425" tIns="45700" rIns="91425" bIns="45700" anchor="t" anchorCtr="0">
            <a:spAutoFit/>
          </a:bodyPr>
          <a:lstStyle/>
          <a:p>
            <a:r>
              <a:rPr lang="en-US" sz="1800" b="1" dirty="0" err="1">
                <a:latin typeface="Cambria" pitchFamily="18" charset="0"/>
              </a:rPr>
              <a:t>Contoh</a:t>
            </a:r>
            <a:r>
              <a:rPr lang="en-US" sz="1800" b="1" dirty="0">
                <a:latin typeface="Cambria" pitchFamily="18" charset="0"/>
              </a:rPr>
              <a:t> : </a:t>
            </a:r>
            <a:r>
              <a:rPr lang="en-US" sz="1800" b="1" dirty="0" err="1">
                <a:latin typeface="Cambria" pitchFamily="18" charset="0"/>
              </a:rPr>
              <a:t>Membuat</a:t>
            </a:r>
            <a:r>
              <a:rPr lang="en-US" sz="1800" b="1" dirty="0">
                <a:latin typeface="Cambria" pitchFamily="18" charset="0"/>
              </a:rPr>
              <a:t> Form </a:t>
            </a:r>
            <a:r>
              <a:rPr lang="en-US" sz="1800" b="1" dirty="0" err="1">
                <a:latin typeface="Cambria" pitchFamily="18" charset="0"/>
              </a:rPr>
              <a:t>Validasi</a:t>
            </a:r>
            <a:r>
              <a:rPr lang="en-US" sz="1800" b="1" dirty="0">
                <a:latin typeface="Cambria" pitchFamily="18" charset="0"/>
              </a:rPr>
              <a:t> </a:t>
            </a:r>
            <a:r>
              <a:rPr lang="en-US" sz="1800" b="1" dirty="0" err="1">
                <a:latin typeface="Cambria" pitchFamily="18" charset="0"/>
              </a:rPr>
              <a:t>dengan</a:t>
            </a:r>
            <a:r>
              <a:rPr lang="en-US" sz="1800" b="1" dirty="0">
                <a:latin typeface="Cambria" pitchFamily="18" charset="0"/>
              </a:rPr>
              <a:t> PHP</a:t>
            </a:r>
            <a:endParaRPr sz="1800" dirty="0">
              <a:latin typeface="Cambria" pitchFamily="18" charset="0"/>
            </a:endParaRPr>
          </a:p>
          <a:p>
            <a:r>
              <a:rPr lang="en-US" sz="1800" dirty="0" err="1">
                <a:latin typeface="Cambria" pitchFamily="18" charset="0"/>
              </a:rPr>
              <a:t>Buatlah</a:t>
            </a:r>
            <a:r>
              <a:rPr lang="en-US" sz="1800" dirty="0">
                <a:latin typeface="Cambria" pitchFamily="18" charset="0"/>
              </a:rPr>
              <a:t> </a:t>
            </a:r>
            <a:r>
              <a:rPr lang="en-US" sz="1800" dirty="0" err="1">
                <a:latin typeface="Cambria" pitchFamily="18" charset="0"/>
              </a:rPr>
              <a:t>Sebuah</a:t>
            </a:r>
            <a:r>
              <a:rPr lang="en-US" sz="1800" dirty="0">
                <a:latin typeface="Cambria" pitchFamily="18" charset="0"/>
              </a:rPr>
              <a:t> File PHP </a:t>
            </a:r>
            <a:r>
              <a:rPr lang="en-US" sz="1800" dirty="0" err="1">
                <a:latin typeface="Cambria" pitchFamily="18" charset="0"/>
              </a:rPr>
              <a:t>sebagai</a:t>
            </a:r>
            <a:r>
              <a:rPr lang="en-US" sz="1800" dirty="0">
                <a:latin typeface="Cambria" pitchFamily="18" charset="0"/>
              </a:rPr>
              <a:t> </a:t>
            </a:r>
            <a:r>
              <a:rPr lang="en-US" sz="1800" dirty="0" err="1">
                <a:latin typeface="Cambria" pitchFamily="18" charset="0"/>
              </a:rPr>
              <a:t>berikut</a:t>
            </a:r>
            <a:r>
              <a:rPr lang="en-US" sz="1800" dirty="0">
                <a:latin typeface="Cambria" pitchFamily="18" charset="0"/>
              </a:rPr>
              <a:t> :</a:t>
            </a:r>
            <a:endParaRPr sz="1800" dirty="0">
              <a:latin typeface="Cambria" pitchFamily="18" charset="0"/>
              <a:ea typeface="Courier New"/>
              <a:cs typeface="Courier New"/>
              <a:sym typeface="Courier New"/>
            </a:endParaRPr>
          </a:p>
          <a:p>
            <a:r>
              <a:rPr lang="en-US" sz="1700" dirty="0">
                <a:latin typeface="Courier New"/>
                <a:ea typeface="Courier New"/>
                <a:cs typeface="Courier New"/>
                <a:sym typeface="Courier New"/>
              </a:rPr>
              <a:t>&lt;html&gt;</a:t>
            </a:r>
            <a:endParaRPr dirty="0"/>
          </a:p>
          <a:p>
            <a:r>
              <a:rPr lang="en-US" sz="1700" dirty="0">
                <a:latin typeface="Courier New"/>
                <a:ea typeface="Courier New"/>
                <a:cs typeface="Courier New"/>
                <a:sym typeface="Courier New"/>
              </a:rPr>
              <a:t>	&lt;head&gt;</a:t>
            </a:r>
            <a:endParaRPr dirty="0"/>
          </a:p>
          <a:p>
            <a:r>
              <a:rPr lang="en-US" sz="1700" dirty="0">
                <a:latin typeface="Courier New"/>
                <a:ea typeface="Courier New"/>
                <a:cs typeface="Courier New"/>
                <a:sym typeface="Courier New"/>
              </a:rPr>
              <a:t>		&lt;title&gt;</a:t>
            </a:r>
            <a:r>
              <a:rPr lang="en-US" sz="1700" dirty="0" err="1">
                <a:latin typeface="Courier New"/>
                <a:ea typeface="Courier New"/>
                <a:cs typeface="Courier New"/>
                <a:sym typeface="Courier New"/>
              </a:rPr>
              <a:t>Membuat</a:t>
            </a:r>
            <a:r>
              <a:rPr lang="en-US" sz="1700" dirty="0">
                <a:latin typeface="Courier New"/>
                <a:ea typeface="Courier New"/>
                <a:cs typeface="Courier New"/>
                <a:sym typeface="Courier New"/>
              </a:rPr>
              <a:t> Form </a:t>
            </a:r>
            <a:r>
              <a:rPr lang="en-US" sz="1700" dirty="0" err="1">
                <a:latin typeface="Courier New"/>
                <a:ea typeface="Courier New"/>
                <a:cs typeface="Courier New"/>
                <a:sym typeface="Courier New"/>
              </a:rPr>
              <a:t>Validasi</a:t>
            </a:r>
            <a:r>
              <a:rPr lang="en-US" sz="1700" dirty="0">
                <a:latin typeface="Courier New"/>
                <a:ea typeface="Courier New"/>
                <a:cs typeface="Courier New"/>
                <a:sym typeface="Courier New"/>
              </a:rPr>
              <a:t> &lt;/title&gt;</a:t>
            </a:r>
            <a:endParaRPr dirty="0"/>
          </a:p>
          <a:p>
            <a:r>
              <a:rPr lang="en-US" sz="1700" dirty="0">
                <a:latin typeface="Courier New"/>
                <a:ea typeface="Courier New"/>
                <a:cs typeface="Courier New"/>
                <a:sym typeface="Courier New"/>
              </a:rPr>
              <a:t>	&lt;/head&gt;</a:t>
            </a:r>
            <a:endParaRPr dirty="0"/>
          </a:p>
          <a:p>
            <a:r>
              <a:rPr lang="en-US" sz="1700" dirty="0">
                <a:latin typeface="Courier New"/>
                <a:ea typeface="Courier New"/>
                <a:cs typeface="Courier New"/>
                <a:sym typeface="Courier New"/>
              </a:rPr>
              <a:t>	&lt;body&gt;</a:t>
            </a:r>
            <a:endParaRPr dirty="0"/>
          </a:p>
          <a:p>
            <a:r>
              <a:rPr lang="en-US" sz="1700" dirty="0">
                <a:latin typeface="Courier New"/>
                <a:ea typeface="Courier New"/>
                <a:cs typeface="Courier New"/>
                <a:sym typeface="Courier New"/>
              </a:rPr>
              <a:t>	&lt;h1&gt;</a:t>
            </a:r>
            <a:r>
              <a:rPr lang="en-US" sz="1700" dirty="0" err="1">
                <a:latin typeface="Courier New"/>
                <a:ea typeface="Courier New"/>
                <a:cs typeface="Courier New"/>
                <a:sym typeface="Courier New"/>
              </a:rPr>
              <a:t>Membuat</a:t>
            </a:r>
            <a:r>
              <a:rPr lang="en-US" sz="1700" dirty="0">
                <a:latin typeface="Courier New"/>
                <a:ea typeface="Courier New"/>
                <a:cs typeface="Courier New"/>
                <a:sym typeface="Courier New"/>
              </a:rPr>
              <a:t> Form </a:t>
            </a:r>
            <a:r>
              <a:rPr lang="en-US" sz="1700" dirty="0" err="1">
                <a:latin typeface="Courier New"/>
                <a:ea typeface="Courier New"/>
                <a:cs typeface="Courier New"/>
                <a:sym typeface="Courier New"/>
              </a:rPr>
              <a:t>Validasi</a:t>
            </a:r>
            <a:r>
              <a:rPr lang="en-US" sz="1700" dirty="0">
                <a:latin typeface="Courier New"/>
                <a:ea typeface="Courier New"/>
                <a:cs typeface="Courier New"/>
                <a:sym typeface="Courier New"/>
              </a:rPr>
              <a:t> </a:t>
            </a:r>
            <a:r>
              <a:rPr lang="en-US" sz="1700" dirty="0" err="1">
                <a:latin typeface="Courier New"/>
                <a:ea typeface="Courier New"/>
                <a:cs typeface="Courier New"/>
                <a:sym typeface="Courier New"/>
              </a:rPr>
              <a:t>Dengan</a:t>
            </a:r>
            <a:r>
              <a:rPr lang="en-US" sz="1700" dirty="0">
                <a:latin typeface="Courier New"/>
                <a:ea typeface="Courier New"/>
                <a:cs typeface="Courier New"/>
                <a:sym typeface="Courier New"/>
              </a:rPr>
              <a:t> PHP &lt;</a:t>
            </a:r>
            <a:r>
              <a:rPr lang="en-US" sz="1700" dirty="0" err="1">
                <a:latin typeface="Courier New"/>
                <a:ea typeface="Courier New"/>
                <a:cs typeface="Courier New"/>
                <a:sym typeface="Courier New"/>
              </a:rPr>
              <a:t>br</a:t>
            </a:r>
            <a:r>
              <a:rPr lang="en-US" sz="1700" dirty="0">
                <a:latin typeface="Courier New"/>
                <a:ea typeface="Courier New"/>
                <a:cs typeface="Courier New"/>
                <a:sym typeface="Courier New"/>
              </a:rPr>
              <a:t>/&gt; ---&lt;/h1&gt;</a:t>
            </a:r>
            <a:endParaRPr dirty="0"/>
          </a:p>
          <a:p>
            <a:r>
              <a:rPr lang="en-US" sz="1700" dirty="0">
                <a:latin typeface="Courier New"/>
                <a:ea typeface="Courier New"/>
                <a:cs typeface="Courier New"/>
                <a:sym typeface="Courier New"/>
              </a:rPr>
              <a:t>	&lt;?</a:t>
            </a:r>
            <a:r>
              <a:rPr lang="en-US" sz="1700" dirty="0" err="1">
                <a:latin typeface="Courier New"/>
                <a:ea typeface="Courier New"/>
                <a:cs typeface="Courier New"/>
                <a:sym typeface="Courier New"/>
              </a:rPr>
              <a:t>php</a:t>
            </a:r>
            <a:r>
              <a:rPr lang="en-US" sz="1700" dirty="0">
                <a:latin typeface="Courier New"/>
                <a:ea typeface="Courier New"/>
                <a:cs typeface="Courier New"/>
                <a:sym typeface="Courier New"/>
              </a:rPr>
              <a:t> </a:t>
            </a:r>
            <a:endParaRPr dirty="0"/>
          </a:p>
          <a:p>
            <a:r>
              <a:rPr lang="en-US" sz="1700" dirty="0">
                <a:latin typeface="Courier New"/>
                <a:ea typeface="Courier New"/>
                <a:cs typeface="Courier New"/>
                <a:sym typeface="Courier New"/>
              </a:rPr>
              <a:t>	if(</a:t>
            </a:r>
            <a:r>
              <a:rPr lang="en-US" sz="1700" dirty="0" err="1">
                <a:latin typeface="Courier New"/>
                <a:ea typeface="Courier New"/>
                <a:cs typeface="Courier New"/>
                <a:sym typeface="Courier New"/>
              </a:rPr>
              <a:t>isset</a:t>
            </a:r>
            <a:r>
              <a:rPr lang="en-US" sz="1700" dirty="0">
                <a:latin typeface="Courier New"/>
                <a:ea typeface="Courier New"/>
                <a:cs typeface="Courier New"/>
                <a:sym typeface="Courier New"/>
              </a:rPr>
              <a:t>($_GET['</a:t>
            </a:r>
            <a:r>
              <a:rPr lang="en-US" sz="1700" dirty="0" err="1">
                <a:latin typeface="Courier New"/>
                <a:ea typeface="Courier New"/>
                <a:cs typeface="Courier New"/>
                <a:sym typeface="Courier New"/>
              </a:rPr>
              <a:t>nama</a:t>
            </a:r>
            <a:r>
              <a:rPr lang="en-US" sz="1700" dirty="0">
                <a:latin typeface="Courier New"/>
                <a:ea typeface="Courier New"/>
                <a:cs typeface="Courier New"/>
                <a:sym typeface="Courier New"/>
              </a:rPr>
              <a:t>'])){</a:t>
            </a:r>
            <a:endParaRPr dirty="0"/>
          </a:p>
          <a:p>
            <a:r>
              <a:rPr lang="en-US" sz="1700" dirty="0">
                <a:latin typeface="Courier New"/>
                <a:ea typeface="Courier New"/>
                <a:cs typeface="Courier New"/>
                <a:sym typeface="Courier New"/>
              </a:rPr>
              <a:t>	if($_GET['</a:t>
            </a:r>
            <a:r>
              <a:rPr lang="en-US" sz="1700" dirty="0" err="1">
                <a:latin typeface="Courier New"/>
                <a:ea typeface="Courier New"/>
                <a:cs typeface="Courier New"/>
                <a:sym typeface="Courier New"/>
              </a:rPr>
              <a:t>nama</a:t>
            </a:r>
            <a:r>
              <a:rPr lang="en-US" sz="1700" dirty="0">
                <a:latin typeface="Courier New"/>
                <a:ea typeface="Courier New"/>
                <a:cs typeface="Courier New"/>
                <a:sym typeface="Courier New"/>
              </a:rPr>
              <a:t>'] == "</a:t>
            </a:r>
            <a:r>
              <a:rPr lang="en-US" sz="1700" dirty="0" err="1">
                <a:latin typeface="Courier New"/>
                <a:ea typeface="Courier New"/>
                <a:cs typeface="Courier New"/>
                <a:sym typeface="Courier New"/>
              </a:rPr>
              <a:t>kosong</a:t>
            </a:r>
            <a:r>
              <a:rPr lang="en-US" sz="1700" dirty="0">
                <a:latin typeface="Courier New"/>
                <a:ea typeface="Courier New"/>
                <a:cs typeface="Courier New"/>
                <a:sym typeface="Courier New"/>
              </a:rPr>
              <a:t>"){		</a:t>
            </a:r>
            <a:endParaRPr dirty="0"/>
          </a:p>
          <a:p>
            <a:r>
              <a:rPr lang="en-US" sz="1700" dirty="0">
                <a:latin typeface="Courier New"/>
                <a:ea typeface="Courier New"/>
                <a:cs typeface="Courier New"/>
                <a:sym typeface="Courier New"/>
              </a:rPr>
              <a:t>	echo "&lt;h4 style='</a:t>
            </a:r>
            <a:r>
              <a:rPr lang="en-US" sz="1700" dirty="0" err="1">
                <a:latin typeface="Courier New"/>
                <a:ea typeface="Courier New"/>
                <a:cs typeface="Courier New"/>
                <a:sym typeface="Courier New"/>
              </a:rPr>
              <a:t>color:red</a:t>
            </a:r>
            <a:r>
              <a:rPr lang="en-US" sz="1700" dirty="0">
                <a:latin typeface="Courier New"/>
                <a:ea typeface="Courier New"/>
                <a:cs typeface="Courier New"/>
                <a:sym typeface="Courier New"/>
              </a:rPr>
              <a:t>'&gt;</a:t>
            </a:r>
            <a:r>
              <a:rPr lang="en-US" sz="1700" dirty="0" err="1">
                <a:latin typeface="Courier New"/>
                <a:ea typeface="Courier New"/>
                <a:cs typeface="Courier New"/>
                <a:sym typeface="Courier New"/>
              </a:rPr>
              <a:t>Nama</a:t>
            </a:r>
            <a:r>
              <a:rPr lang="en-US" sz="1700" dirty="0">
                <a:latin typeface="Courier New"/>
                <a:ea typeface="Courier New"/>
                <a:cs typeface="Courier New"/>
                <a:sym typeface="Courier New"/>
              </a:rPr>
              <a:t> </a:t>
            </a:r>
            <a:r>
              <a:rPr lang="en-US" sz="1700" dirty="0" err="1">
                <a:latin typeface="Courier New"/>
                <a:ea typeface="Courier New"/>
                <a:cs typeface="Courier New"/>
                <a:sym typeface="Courier New"/>
              </a:rPr>
              <a:t>Belum</a:t>
            </a:r>
            <a:r>
              <a:rPr lang="en-US" sz="1700" dirty="0">
                <a:latin typeface="Courier New"/>
                <a:ea typeface="Courier New"/>
                <a:cs typeface="Courier New"/>
                <a:sym typeface="Courier New"/>
              </a:rPr>
              <a:t> Di </a:t>
            </a:r>
            <a:r>
              <a:rPr lang="en-US" sz="1700" dirty="0" err="1">
                <a:latin typeface="Courier New"/>
                <a:ea typeface="Courier New"/>
                <a:cs typeface="Courier New"/>
                <a:sym typeface="Courier New"/>
              </a:rPr>
              <a:t>Masukkan</a:t>
            </a:r>
            <a:r>
              <a:rPr lang="en-US" sz="1700" dirty="0">
                <a:latin typeface="Courier New"/>
                <a:ea typeface="Courier New"/>
                <a:cs typeface="Courier New"/>
                <a:sym typeface="Courier New"/>
              </a:rPr>
              <a:t> !&lt;/h4&gt;";</a:t>
            </a:r>
            <a:endParaRPr dirty="0"/>
          </a:p>
          <a:p>
            <a:r>
              <a:rPr lang="en-US" sz="1700" dirty="0">
                <a:latin typeface="Courier New"/>
                <a:ea typeface="Courier New"/>
                <a:cs typeface="Courier New"/>
                <a:sym typeface="Courier New"/>
              </a:rPr>
              <a:t>	}	</a:t>
            </a:r>
            <a:endParaRPr dirty="0"/>
          </a:p>
          <a:p>
            <a:r>
              <a:rPr lang="en-US" sz="1700" dirty="0">
                <a:latin typeface="Courier New"/>
                <a:ea typeface="Courier New"/>
                <a:cs typeface="Courier New"/>
                <a:sym typeface="Courier New"/>
              </a:rPr>
              <a:t>}</a:t>
            </a:r>
            <a:endParaRPr dirty="0"/>
          </a:p>
          <a:p>
            <a:r>
              <a:rPr lang="en-US" sz="1700" dirty="0">
                <a:latin typeface="Courier New"/>
                <a:ea typeface="Courier New"/>
                <a:cs typeface="Courier New"/>
                <a:sym typeface="Courier New"/>
              </a:rPr>
              <a:t>?&gt;</a:t>
            </a:r>
            <a:endParaRPr dirty="0"/>
          </a:p>
        </p:txBody>
      </p:sp>
      <p:sp>
        <p:nvSpPr>
          <p:cNvPr id="8"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 name="Google Shape;154;p30"/>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0"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1"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
        <p:nvSpPr>
          <p:cNvPr id="2" name="Rectangle 1"/>
          <p:cNvSpPr/>
          <p:nvPr/>
        </p:nvSpPr>
        <p:spPr>
          <a:xfrm>
            <a:off x="4512671" y="1277831"/>
            <a:ext cx="4270721" cy="307777"/>
          </a:xfrm>
          <a:prstGeom prst="rect">
            <a:avLst/>
          </a:prstGeom>
        </p:spPr>
        <p:txBody>
          <a:bodyPr wrap="none">
            <a:spAutoFit/>
          </a:bodyPr>
          <a:lstStyle/>
          <a:p>
            <a:r>
              <a:rPr lang="en-US" dirty="0" err="1"/>
              <a:t>Lakukan</a:t>
            </a:r>
            <a:r>
              <a:rPr lang="en-US" dirty="0"/>
              <a:t> </a:t>
            </a:r>
            <a:r>
              <a:rPr lang="en-US" dirty="0" err="1"/>
              <a:t>Penyimpanan</a:t>
            </a:r>
            <a:r>
              <a:rPr lang="en-US" dirty="0"/>
              <a:t> </a:t>
            </a:r>
            <a:r>
              <a:rPr lang="en-US" dirty="0" err="1"/>
              <a:t>dengan</a:t>
            </a:r>
            <a:r>
              <a:rPr lang="en-US" dirty="0"/>
              <a:t> </a:t>
            </a:r>
            <a:r>
              <a:rPr lang="en-US" dirty="0" err="1"/>
              <a:t>nama</a:t>
            </a:r>
            <a:r>
              <a:rPr lang="en-US" b="1" dirty="0"/>
              <a:t> </a:t>
            </a:r>
            <a:r>
              <a:rPr lang="en-US" b="1" dirty="0" err="1"/>
              <a:t>kominfo.php</a:t>
            </a:r>
            <a:endParaRPr lang="en-US" b="1" dirty="0"/>
          </a:p>
        </p:txBody>
      </p:sp>
    </p:spTree>
    <p:extLst>
      <p:ext uri="{BB962C8B-B14F-4D97-AF65-F5344CB8AC3E}">
        <p14:creationId xmlns:p14="http://schemas.microsoft.com/office/powerpoint/2010/main" val="1360498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7" name="Google Shape;367;p42"/>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370" name="Google Shape;370;p42"/>
          <p:cNvSpPr/>
          <p:nvPr/>
        </p:nvSpPr>
        <p:spPr>
          <a:xfrm>
            <a:off x="331180" y="312397"/>
            <a:ext cx="5650217" cy="523180"/>
          </a:xfrm>
          <a:prstGeom prst="rect">
            <a:avLst/>
          </a:prstGeom>
          <a:noFill/>
          <a:ln>
            <a:noFill/>
          </a:ln>
        </p:spPr>
        <p:txBody>
          <a:bodyPr spcFirstLastPara="1" wrap="square" lIns="91425" tIns="45700" rIns="91425" bIns="45700" anchor="t" anchorCtr="0">
            <a:spAutoFit/>
          </a:bodyPr>
          <a:lstStyle/>
          <a:p>
            <a:r>
              <a:rPr lang="en-US" sz="2800" b="1" dirty="0" err="1" smtClean="0">
                <a:solidFill>
                  <a:srgbClr val="002060"/>
                </a:solidFill>
              </a:rPr>
              <a:t>Penanganan</a:t>
            </a:r>
            <a:r>
              <a:rPr lang="en-US" sz="2800" b="1" dirty="0" smtClean="0">
                <a:solidFill>
                  <a:srgbClr val="002060"/>
                </a:solidFill>
              </a:rPr>
              <a:t> Form</a:t>
            </a:r>
            <a:endParaRPr sz="2800" dirty="0">
              <a:solidFill>
                <a:srgbClr val="002060"/>
              </a:solidFill>
            </a:endParaRPr>
          </a:p>
        </p:txBody>
      </p:sp>
      <p:sp>
        <p:nvSpPr>
          <p:cNvPr id="371" name="Google Shape;371;p42"/>
          <p:cNvSpPr/>
          <p:nvPr/>
        </p:nvSpPr>
        <p:spPr>
          <a:xfrm>
            <a:off x="331180" y="960801"/>
            <a:ext cx="8452212" cy="3693278"/>
          </a:xfrm>
          <a:prstGeom prst="rect">
            <a:avLst/>
          </a:prstGeom>
          <a:noFill/>
          <a:ln>
            <a:noFill/>
          </a:ln>
        </p:spPr>
        <p:txBody>
          <a:bodyPr spcFirstLastPara="1" wrap="square" lIns="91425" tIns="45700" rIns="91425" bIns="45700" anchor="t" anchorCtr="0">
            <a:spAutoFit/>
          </a:bodyPr>
          <a:lstStyle/>
          <a:p>
            <a:r>
              <a:rPr lang="en-US" sz="1800" dirty="0"/>
              <a:t>	</a:t>
            </a:r>
            <a:r>
              <a:rPr lang="en-US" sz="1800" dirty="0">
                <a:latin typeface="Courier New"/>
                <a:ea typeface="Courier New"/>
                <a:cs typeface="Courier New"/>
                <a:sym typeface="Courier New"/>
              </a:rPr>
              <a:t>&lt;h4&gt;</a:t>
            </a:r>
            <a:r>
              <a:rPr lang="en-US" sz="1800" dirty="0" err="1">
                <a:latin typeface="Courier New"/>
                <a:ea typeface="Courier New"/>
                <a:cs typeface="Courier New"/>
                <a:sym typeface="Courier New"/>
              </a:rPr>
              <a:t>Masukkan</a:t>
            </a: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Nama</a:t>
            </a:r>
            <a:r>
              <a:rPr lang="en-US" sz="1800" dirty="0">
                <a:latin typeface="Courier New"/>
                <a:ea typeface="Courier New"/>
                <a:cs typeface="Courier New"/>
                <a:sym typeface="Courier New"/>
              </a:rPr>
              <a:t> </a:t>
            </a:r>
            <a:r>
              <a:rPr lang="en-US" sz="1800" dirty="0" err="1">
                <a:latin typeface="Courier New"/>
                <a:ea typeface="Courier New"/>
                <a:cs typeface="Courier New"/>
                <a:sym typeface="Courier New"/>
              </a:rPr>
              <a:t>Anda</a:t>
            </a:r>
            <a:r>
              <a:rPr lang="en-US" sz="1800" dirty="0">
                <a:latin typeface="Courier New"/>
                <a:ea typeface="Courier New"/>
                <a:cs typeface="Courier New"/>
                <a:sym typeface="Courier New"/>
              </a:rPr>
              <a:t> :&lt;/h4&gt;</a:t>
            </a:r>
            <a:endParaRPr dirty="0"/>
          </a:p>
          <a:p>
            <a:r>
              <a:rPr lang="en-US" sz="1800" dirty="0">
                <a:latin typeface="Courier New"/>
                <a:ea typeface="Courier New"/>
                <a:cs typeface="Courier New"/>
                <a:sym typeface="Courier New"/>
              </a:rPr>
              <a:t>	&lt;form action="</a:t>
            </a:r>
            <a:r>
              <a:rPr lang="en-US" sz="1800" dirty="0" err="1">
                <a:latin typeface="Courier New"/>
                <a:ea typeface="Courier New"/>
                <a:cs typeface="Courier New"/>
                <a:sym typeface="Courier New"/>
              </a:rPr>
              <a:t>cek.php</a:t>
            </a:r>
            <a:r>
              <a:rPr lang="en-US" sz="1800" dirty="0">
                <a:latin typeface="Courier New"/>
                <a:ea typeface="Courier New"/>
                <a:cs typeface="Courier New"/>
                <a:sym typeface="Courier New"/>
              </a:rPr>
              <a:t>" method="post"&gt;</a:t>
            </a:r>
            <a:endParaRPr dirty="0"/>
          </a:p>
          <a:p>
            <a:r>
              <a:rPr lang="en-US" sz="1800" dirty="0">
                <a:latin typeface="Courier New"/>
                <a:ea typeface="Courier New"/>
                <a:cs typeface="Courier New"/>
                <a:sym typeface="Courier New"/>
              </a:rPr>
              <a:t>		&lt;table&gt;</a:t>
            </a:r>
            <a:endParaRPr dirty="0"/>
          </a:p>
          <a:p>
            <a:r>
              <a:rPr lang="en-US" sz="1800" dirty="0">
                <a:latin typeface="Courier New"/>
                <a:ea typeface="Courier New"/>
                <a:cs typeface="Courier New"/>
                <a:sym typeface="Courier New"/>
              </a:rPr>
              <a:t>		&lt;</a:t>
            </a:r>
            <a:r>
              <a:rPr lang="en-US" sz="1800" dirty="0" err="1">
                <a:latin typeface="Courier New"/>
                <a:ea typeface="Courier New"/>
                <a:cs typeface="Courier New"/>
                <a:sym typeface="Courier New"/>
              </a:rPr>
              <a:t>tr</a:t>
            </a:r>
            <a:r>
              <a:rPr lang="en-US" sz="1800" dirty="0">
                <a:latin typeface="Courier New"/>
                <a:ea typeface="Courier New"/>
                <a:cs typeface="Courier New"/>
                <a:sym typeface="Courier New"/>
              </a:rPr>
              <a:t>&gt;</a:t>
            </a:r>
            <a:endParaRPr dirty="0"/>
          </a:p>
          <a:p>
            <a:r>
              <a:rPr lang="en-US" sz="1800" dirty="0">
                <a:latin typeface="Courier New"/>
                <a:ea typeface="Courier New"/>
                <a:cs typeface="Courier New"/>
                <a:sym typeface="Courier New"/>
              </a:rPr>
              <a:t>		&lt;td&gt;</a:t>
            </a:r>
            <a:r>
              <a:rPr lang="en-US" sz="1800" dirty="0" err="1">
                <a:latin typeface="Courier New"/>
                <a:ea typeface="Courier New"/>
                <a:cs typeface="Courier New"/>
                <a:sym typeface="Courier New"/>
              </a:rPr>
              <a:t>Nama</a:t>
            </a:r>
            <a:r>
              <a:rPr lang="en-US" sz="1800" dirty="0">
                <a:latin typeface="Courier New"/>
                <a:ea typeface="Courier New"/>
                <a:cs typeface="Courier New"/>
                <a:sym typeface="Courier New"/>
              </a:rPr>
              <a:t>&lt;/td&gt;</a:t>
            </a:r>
            <a:endParaRPr dirty="0"/>
          </a:p>
          <a:p>
            <a:r>
              <a:rPr lang="en-US" sz="1800" dirty="0">
                <a:latin typeface="Courier New"/>
                <a:ea typeface="Courier New"/>
                <a:cs typeface="Courier New"/>
                <a:sym typeface="Courier New"/>
              </a:rPr>
              <a:t>		&lt;td&gt;&lt;input type="text" name="</a:t>
            </a:r>
            <a:r>
              <a:rPr lang="en-US" sz="1800" dirty="0" err="1">
                <a:latin typeface="Courier New"/>
                <a:ea typeface="Courier New"/>
                <a:cs typeface="Courier New"/>
                <a:sym typeface="Courier New"/>
              </a:rPr>
              <a:t>nama</a:t>
            </a:r>
            <a:r>
              <a:rPr lang="en-US" sz="1800" dirty="0">
                <a:latin typeface="Courier New"/>
                <a:ea typeface="Courier New"/>
                <a:cs typeface="Courier New"/>
                <a:sym typeface="Courier New"/>
              </a:rPr>
              <a:t>"&gt;&lt;/td&gt;</a:t>
            </a:r>
            <a:endParaRPr dirty="0"/>
          </a:p>
          <a:p>
            <a:r>
              <a:rPr lang="en-US" sz="1800" dirty="0">
                <a:latin typeface="Courier New"/>
                <a:ea typeface="Courier New"/>
                <a:cs typeface="Courier New"/>
                <a:sym typeface="Courier New"/>
              </a:rPr>
              <a:t>		&lt;td&gt;&lt;input type="submit" value="</a:t>
            </a:r>
            <a:r>
              <a:rPr lang="en-US" sz="1800" dirty="0" err="1">
                <a:latin typeface="Courier New"/>
                <a:ea typeface="Courier New"/>
                <a:cs typeface="Courier New"/>
                <a:sym typeface="Courier New"/>
              </a:rPr>
              <a:t>Cek</a:t>
            </a:r>
            <a:r>
              <a:rPr lang="en-US" sz="1800" dirty="0">
                <a:latin typeface="Courier New"/>
                <a:ea typeface="Courier New"/>
                <a:cs typeface="Courier New"/>
                <a:sym typeface="Courier New"/>
              </a:rPr>
              <a:t>"&gt;&lt;/td&gt;</a:t>
            </a:r>
            <a:endParaRPr dirty="0"/>
          </a:p>
          <a:p>
            <a:r>
              <a:rPr lang="en-US" sz="1800" dirty="0">
                <a:latin typeface="Courier New"/>
                <a:ea typeface="Courier New"/>
                <a:cs typeface="Courier New"/>
                <a:sym typeface="Courier New"/>
              </a:rPr>
              <a:t>		&lt;/</a:t>
            </a:r>
            <a:r>
              <a:rPr lang="en-US" sz="1800" dirty="0" err="1">
                <a:latin typeface="Courier New"/>
                <a:ea typeface="Courier New"/>
                <a:cs typeface="Courier New"/>
                <a:sym typeface="Courier New"/>
              </a:rPr>
              <a:t>tr</a:t>
            </a:r>
            <a:r>
              <a:rPr lang="en-US" sz="1800" dirty="0">
                <a:latin typeface="Courier New"/>
                <a:ea typeface="Courier New"/>
                <a:cs typeface="Courier New"/>
                <a:sym typeface="Courier New"/>
              </a:rPr>
              <a:t>&gt; </a:t>
            </a:r>
            <a:endParaRPr dirty="0"/>
          </a:p>
          <a:p>
            <a:r>
              <a:rPr lang="en-US" sz="1800" dirty="0">
                <a:latin typeface="Courier New"/>
                <a:ea typeface="Courier New"/>
                <a:cs typeface="Courier New"/>
                <a:sym typeface="Courier New"/>
              </a:rPr>
              <a:t>		&lt;/table&gt;</a:t>
            </a:r>
            <a:endParaRPr dirty="0"/>
          </a:p>
          <a:p>
            <a:r>
              <a:rPr lang="en-US" sz="1800" dirty="0">
                <a:latin typeface="Courier New"/>
                <a:ea typeface="Courier New"/>
                <a:cs typeface="Courier New"/>
                <a:sym typeface="Courier New"/>
              </a:rPr>
              <a:t>		&lt;/form&gt;</a:t>
            </a:r>
            <a:endParaRPr dirty="0"/>
          </a:p>
          <a:p>
            <a:r>
              <a:rPr lang="en-US" sz="1800" dirty="0">
                <a:latin typeface="Courier New"/>
                <a:ea typeface="Courier New"/>
                <a:cs typeface="Courier New"/>
                <a:sym typeface="Courier New"/>
              </a:rPr>
              <a:t>		&lt;/body&gt;</a:t>
            </a:r>
            <a:endParaRPr dirty="0"/>
          </a:p>
          <a:p>
            <a:r>
              <a:rPr lang="en-US" sz="1800" dirty="0">
                <a:latin typeface="Courier New"/>
                <a:ea typeface="Courier New"/>
                <a:cs typeface="Courier New"/>
                <a:sym typeface="Courier New"/>
              </a:rPr>
              <a:t>&lt;/html&gt;</a:t>
            </a:r>
            <a:endParaRPr dirty="0"/>
          </a:p>
          <a:p>
            <a:endParaRPr sz="1800" dirty="0"/>
          </a:p>
        </p:txBody>
      </p:sp>
      <p:sp>
        <p:nvSpPr>
          <p:cNvPr id="8"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 name="Google Shape;154;p30"/>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0"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1"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1010007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43"/>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380" name="Google Shape;380;p43"/>
          <p:cNvSpPr/>
          <p:nvPr/>
        </p:nvSpPr>
        <p:spPr>
          <a:xfrm>
            <a:off x="331180" y="306983"/>
            <a:ext cx="5650217" cy="461624"/>
          </a:xfrm>
          <a:prstGeom prst="rect">
            <a:avLst/>
          </a:prstGeom>
          <a:noFill/>
          <a:ln>
            <a:noFill/>
          </a:ln>
        </p:spPr>
        <p:txBody>
          <a:bodyPr spcFirstLastPara="1" wrap="square" lIns="91425" tIns="45700" rIns="91425" bIns="45700" anchor="t" anchorCtr="0">
            <a:spAutoFit/>
          </a:bodyPr>
          <a:lstStyle/>
          <a:p>
            <a:r>
              <a:rPr lang="en-US" sz="2400" b="1" dirty="0" err="1" smtClean="0">
                <a:solidFill>
                  <a:srgbClr val="002060"/>
                </a:solidFill>
                <a:latin typeface="Cambria" pitchFamily="18" charset="0"/>
              </a:rPr>
              <a:t>Penanganan</a:t>
            </a:r>
            <a:r>
              <a:rPr lang="en-US" sz="2400" b="1" dirty="0" smtClean="0">
                <a:solidFill>
                  <a:srgbClr val="002060"/>
                </a:solidFill>
                <a:latin typeface="Cambria" pitchFamily="18" charset="0"/>
              </a:rPr>
              <a:t> Form</a:t>
            </a:r>
            <a:endParaRPr sz="2400" dirty="0">
              <a:solidFill>
                <a:srgbClr val="002060"/>
              </a:solidFill>
              <a:latin typeface="Cambria" pitchFamily="18" charset="0"/>
            </a:endParaRPr>
          </a:p>
        </p:txBody>
      </p:sp>
      <p:sp>
        <p:nvSpPr>
          <p:cNvPr id="381" name="Google Shape;381;p43"/>
          <p:cNvSpPr/>
          <p:nvPr/>
        </p:nvSpPr>
        <p:spPr>
          <a:xfrm>
            <a:off x="331180" y="960801"/>
            <a:ext cx="8452212" cy="3693278"/>
          </a:xfrm>
          <a:prstGeom prst="rect">
            <a:avLst/>
          </a:prstGeom>
          <a:noFill/>
          <a:ln>
            <a:noFill/>
          </a:ln>
        </p:spPr>
        <p:txBody>
          <a:bodyPr spcFirstLastPara="1" wrap="square" lIns="91425" tIns="45700" rIns="91425" bIns="45700" anchor="t" anchorCtr="0">
            <a:spAutoFit/>
          </a:bodyPr>
          <a:lstStyle/>
          <a:p>
            <a:r>
              <a:rPr lang="en-US" sz="1800" dirty="0" err="1">
                <a:latin typeface="Cambria"/>
                <a:ea typeface="Cambria"/>
                <a:cs typeface="Cambria"/>
                <a:sym typeface="Cambria"/>
              </a:rPr>
              <a:t>Kemudian</a:t>
            </a:r>
            <a:r>
              <a:rPr lang="en-US" sz="1800" dirty="0">
                <a:latin typeface="Cambria"/>
                <a:ea typeface="Cambria"/>
                <a:cs typeface="Cambria"/>
                <a:sym typeface="Cambria"/>
              </a:rPr>
              <a:t> </a:t>
            </a:r>
            <a:r>
              <a:rPr lang="en-US" sz="1800" dirty="0" err="1">
                <a:latin typeface="Cambria"/>
                <a:ea typeface="Cambria"/>
                <a:cs typeface="Cambria"/>
                <a:sym typeface="Cambria"/>
              </a:rPr>
              <a:t>buatlah</a:t>
            </a:r>
            <a:r>
              <a:rPr lang="en-US" sz="1800" dirty="0">
                <a:latin typeface="Cambria"/>
                <a:ea typeface="Cambria"/>
                <a:cs typeface="Cambria"/>
                <a:sym typeface="Cambria"/>
              </a:rPr>
              <a:t> </a:t>
            </a:r>
            <a:r>
              <a:rPr lang="en-US" sz="1800" dirty="0" err="1">
                <a:latin typeface="Cambria"/>
                <a:ea typeface="Cambria"/>
                <a:cs typeface="Cambria"/>
                <a:sym typeface="Cambria"/>
              </a:rPr>
              <a:t>sebuah</a:t>
            </a:r>
            <a:r>
              <a:rPr lang="en-US" sz="1800" dirty="0">
                <a:latin typeface="Cambria"/>
                <a:ea typeface="Cambria"/>
                <a:cs typeface="Cambria"/>
                <a:sym typeface="Cambria"/>
              </a:rPr>
              <a:t> file </a:t>
            </a:r>
            <a:r>
              <a:rPr lang="en-US" sz="1800" dirty="0" err="1">
                <a:latin typeface="Cambria"/>
                <a:ea typeface="Cambria"/>
                <a:cs typeface="Cambria"/>
                <a:sym typeface="Cambria"/>
              </a:rPr>
              <a:t>untuk</a:t>
            </a:r>
            <a:r>
              <a:rPr lang="en-US" sz="1800" dirty="0">
                <a:latin typeface="Cambria"/>
                <a:ea typeface="Cambria"/>
                <a:cs typeface="Cambria"/>
                <a:sym typeface="Cambria"/>
              </a:rPr>
              <a:t> </a:t>
            </a:r>
            <a:r>
              <a:rPr lang="en-US" sz="1800" dirty="0" err="1">
                <a:latin typeface="Cambria"/>
                <a:ea typeface="Cambria"/>
                <a:cs typeface="Cambria"/>
                <a:sym typeface="Cambria"/>
              </a:rPr>
              <a:t>mengecek</a:t>
            </a:r>
            <a:r>
              <a:rPr lang="en-US" sz="1800" dirty="0">
                <a:latin typeface="Cambria"/>
                <a:ea typeface="Cambria"/>
                <a:cs typeface="Cambria"/>
                <a:sym typeface="Cambria"/>
              </a:rPr>
              <a:t> </a:t>
            </a:r>
            <a:r>
              <a:rPr lang="en-US" sz="1800" dirty="0" err="1">
                <a:latin typeface="Cambria"/>
                <a:ea typeface="Cambria"/>
                <a:cs typeface="Cambria"/>
                <a:sym typeface="Cambria"/>
              </a:rPr>
              <a:t>Tulisan</a:t>
            </a:r>
            <a:r>
              <a:rPr lang="en-US" sz="1800" dirty="0">
                <a:latin typeface="Cambria"/>
                <a:ea typeface="Cambria"/>
                <a:cs typeface="Cambria"/>
                <a:sym typeface="Cambria"/>
              </a:rPr>
              <a:t> </a:t>
            </a:r>
            <a:r>
              <a:rPr lang="en-US" sz="1800" dirty="0" err="1">
                <a:latin typeface="Cambria"/>
                <a:ea typeface="Cambria"/>
                <a:cs typeface="Cambria"/>
                <a:sym typeface="Cambria"/>
              </a:rPr>
              <a:t>pada</a:t>
            </a:r>
            <a:r>
              <a:rPr lang="en-US" sz="1800" dirty="0">
                <a:latin typeface="Cambria"/>
                <a:ea typeface="Cambria"/>
                <a:cs typeface="Cambria"/>
                <a:sym typeface="Cambria"/>
              </a:rPr>
              <a:t> </a:t>
            </a:r>
            <a:r>
              <a:rPr lang="en-US" sz="1800" dirty="0" err="1">
                <a:latin typeface="Cambria"/>
                <a:ea typeface="Cambria"/>
                <a:cs typeface="Cambria"/>
                <a:sym typeface="Cambria"/>
              </a:rPr>
              <a:t>Komponen</a:t>
            </a:r>
            <a:r>
              <a:rPr lang="en-US" sz="1800" dirty="0">
                <a:latin typeface="Cambria"/>
                <a:ea typeface="Cambria"/>
                <a:cs typeface="Cambria"/>
                <a:sym typeface="Cambria"/>
              </a:rPr>
              <a:t> Edit, </a:t>
            </a:r>
            <a:r>
              <a:rPr lang="en-US" sz="1800" dirty="0" err="1">
                <a:latin typeface="Cambria"/>
                <a:ea typeface="Cambria"/>
                <a:cs typeface="Cambria"/>
                <a:sym typeface="Cambria"/>
              </a:rPr>
              <a:t>dan</a:t>
            </a:r>
            <a:r>
              <a:rPr lang="en-US" sz="1800" dirty="0">
                <a:latin typeface="Cambria"/>
                <a:ea typeface="Cambria"/>
                <a:cs typeface="Cambria"/>
                <a:sym typeface="Cambria"/>
              </a:rPr>
              <a:t> </a:t>
            </a:r>
            <a:r>
              <a:rPr lang="en-US" sz="1800" dirty="0" err="1">
                <a:latin typeface="Cambria"/>
                <a:ea typeface="Cambria"/>
                <a:cs typeface="Cambria"/>
                <a:sym typeface="Cambria"/>
              </a:rPr>
              <a:t>beri</a:t>
            </a:r>
            <a:r>
              <a:rPr lang="en-US" sz="1800" dirty="0">
                <a:latin typeface="Cambria"/>
                <a:ea typeface="Cambria"/>
                <a:cs typeface="Cambria"/>
                <a:sym typeface="Cambria"/>
              </a:rPr>
              <a:t> </a:t>
            </a:r>
            <a:r>
              <a:rPr lang="en-US" sz="1800" dirty="0" err="1">
                <a:latin typeface="Cambria"/>
                <a:ea typeface="Cambria"/>
                <a:cs typeface="Cambria"/>
                <a:sym typeface="Cambria"/>
              </a:rPr>
              <a:t>penamaan</a:t>
            </a:r>
            <a:r>
              <a:rPr lang="en-US" sz="1800" dirty="0">
                <a:latin typeface="Cambria"/>
                <a:ea typeface="Cambria"/>
                <a:cs typeface="Cambria"/>
                <a:sym typeface="Cambria"/>
              </a:rPr>
              <a:t> File</a:t>
            </a:r>
            <a:r>
              <a:rPr lang="en-US" sz="1800" b="1" dirty="0">
                <a:latin typeface="Cambria"/>
                <a:ea typeface="Cambria"/>
                <a:cs typeface="Cambria"/>
                <a:sym typeface="Cambria"/>
              </a:rPr>
              <a:t> </a:t>
            </a:r>
            <a:r>
              <a:rPr lang="en-US" sz="1800" b="1" dirty="0" err="1">
                <a:latin typeface="Cambria"/>
                <a:ea typeface="Cambria"/>
                <a:cs typeface="Cambria"/>
                <a:sym typeface="Cambria"/>
              </a:rPr>
              <a:t>cek.php</a:t>
            </a:r>
            <a:r>
              <a:rPr lang="en-US" sz="1800" b="1" dirty="0">
                <a:latin typeface="Cambria"/>
                <a:ea typeface="Cambria"/>
                <a:cs typeface="Cambria"/>
                <a:sym typeface="Cambria"/>
              </a:rPr>
              <a:t> </a:t>
            </a:r>
            <a:r>
              <a:rPr lang="en-US" sz="1800" dirty="0" err="1">
                <a:latin typeface="Cambria"/>
                <a:ea typeface="Cambria"/>
                <a:cs typeface="Cambria"/>
                <a:sym typeface="Cambria"/>
              </a:rPr>
              <a:t>dengan</a:t>
            </a:r>
            <a:r>
              <a:rPr lang="en-US" sz="1800" dirty="0">
                <a:latin typeface="Cambria"/>
                <a:ea typeface="Cambria"/>
                <a:cs typeface="Cambria"/>
                <a:sym typeface="Cambria"/>
              </a:rPr>
              <a:t> </a:t>
            </a:r>
            <a:r>
              <a:rPr lang="en-US" sz="1800" dirty="0" err="1">
                <a:latin typeface="Cambria"/>
                <a:ea typeface="Cambria"/>
                <a:cs typeface="Cambria"/>
                <a:sym typeface="Cambria"/>
              </a:rPr>
              <a:t>isian</a:t>
            </a:r>
            <a:r>
              <a:rPr lang="en-US" sz="1800" dirty="0">
                <a:latin typeface="Cambria"/>
                <a:ea typeface="Cambria"/>
                <a:cs typeface="Cambria"/>
                <a:sym typeface="Cambria"/>
              </a:rPr>
              <a:t> </a:t>
            </a:r>
            <a:r>
              <a:rPr lang="en-US" sz="1800" dirty="0" err="1">
                <a:latin typeface="Cambria"/>
                <a:ea typeface="Cambria"/>
                <a:cs typeface="Cambria"/>
                <a:sym typeface="Cambria"/>
              </a:rPr>
              <a:t>perintah</a:t>
            </a:r>
            <a:r>
              <a:rPr lang="en-US" sz="1800" dirty="0">
                <a:latin typeface="Cambria"/>
                <a:ea typeface="Cambria"/>
                <a:cs typeface="Cambria"/>
                <a:sym typeface="Cambria"/>
              </a:rPr>
              <a:t> </a:t>
            </a:r>
            <a:r>
              <a:rPr lang="en-US" sz="1800" dirty="0" err="1">
                <a:latin typeface="Cambria"/>
                <a:ea typeface="Cambria"/>
                <a:cs typeface="Cambria"/>
                <a:sym typeface="Cambria"/>
              </a:rPr>
              <a:t>sebagai</a:t>
            </a:r>
            <a:r>
              <a:rPr lang="en-US" sz="1800" dirty="0">
                <a:latin typeface="Cambria"/>
                <a:ea typeface="Cambria"/>
                <a:cs typeface="Cambria"/>
                <a:sym typeface="Cambria"/>
              </a:rPr>
              <a:t> </a:t>
            </a:r>
            <a:r>
              <a:rPr lang="en-US" sz="1800" dirty="0" err="1">
                <a:latin typeface="Cambria"/>
                <a:ea typeface="Cambria"/>
                <a:cs typeface="Cambria"/>
                <a:sym typeface="Cambria"/>
              </a:rPr>
              <a:t>berikut</a:t>
            </a:r>
            <a:r>
              <a:rPr lang="en-US" sz="1800" dirty="0">
                <a:latin typeface="Cambria"/>
                <a:ea typeface="Cambria"/>
                <a:cs typeface="Cambria"/>
                <a:sym typeface="Cambria"/>
              </a:rPr>
              <a:t>:</a:t>
            </a:r>
            <a:endParaRPr sz="1800" dirty="0">
              <a:latin typeface="Cambria"/>
              <a:ea typeface="Cambria"/>
              <a:cs typeface="Cambria"/>
              <a:sym typeface="Cambria"/>
            </a:endParaRPr>
          </a:p>
          <a:p>
            <a:endParaRPr sz="1800" dirty="0">
              <a:latin typeface="Cambria"/>
              <a:ea typeface="Cambria"/>
              <a:cs typeface="Cambria"/>
              <a:sym typeface="Cambria"/>
            </a:endParaRPr>
          </a:p>
          <a:p>
            <a:r>
              <a:rPr lang="en-US" sz="2000" dirty="0">
                <a:latin typeface="Cambria"/>
                <a:ea typeface="Cambria"/>
                <a:cs typeface="Cambria"/>
                <a:sym typeface="Cambria"/>
              </a:rPr>
              <a:t>&lt;?</a:t>
            </a:r>
            <a:r>
              <a:rPr lang="en-US" sz="2000" dirty="0" err="1">
                <a:latin typeface="Cambria"/>
                <a:ea typeface="Cambria"/>
                <a:cs typeface="Cambria"/>
                <a:sym typeface="Cambria"/>
              </a:rPr>
              <a:t>php</a:t>
            </a:r>
            <a:r>
              <a:rPr lang="en-US" sz="2000" dirty="0">
                <a:latin typeface="Cambria"/>
                <a:ea typeface="Cambria"/>
                <a:cs typeface="Cambria"/>
                <a:sym typeface="Cambria"/>
              </a:rPr>
              <a:t> </a:t>
            </a:r>
            <a:endParaRPr dirty="0">
              <a:latin typeface="Cambria"/>
              <a:ea typeface="Cambria"/>
              <a:cs typeface="Cambria"/>
              <a:sym typeface="Cambria"/>
            </a:endParaRPr>
          </a:p>
          <a:p>
            <a:r>
              <a:rPr lang="en-US" sz="2000" dirty="0">
                <a:latin typeface="Cambria"/>
                <a:ea typeface="Cambria"/>
                <a:cs typeface="Cambria"/>
                <a:sym typeface="Cambria"/>
              </a:rPr>
              <a:t>	$</a:t>
            </a:r>
            <a:r>
              <a:rPr lang="en-US" sz="2000" dirty="0" err="1">
                <a:latin typeface="Cambria"/>
                <a:ea typeface="Cambria"/>
                <a:cs typeface="Cambria"/>
                <a:sym typeface="Cambria"/>
              </a:rPr>
              <a:t>nama</a:t>
            </a:r>
            <a:r>
              <a:rPr lang="en-US" sz="2000" dirty="0">
                <a:latin typeface="Cambria"/>
                <a:ea typeface="Cambria"/>
                <a:cs typeface="Cambria"/>
                <a:sym typeface="Cambria"/>
              </a:rPr>
              <a:t> = $_POST['</a:t>
            </a:r>
            <a:r>
              <a:rPr lang="en-US" sz="2000" dirty="0" err="1">
                <a:latin typeface="Cambria"/>
                <a:ea typeface="Cambria"/>
                <a:cs typeface="Cambria"/>
                <a:sym typeface="Cambria"/>
              </a:rPr>
              <a:t>nama</a:t>
            </a:r>
            <a:r>
              <a:rPr lang="en-US" sz="2000" dirty="0">
                <a:latin typeface="Cambria"/>
                <a:ea typeface="Cambria"/>
                <a:cs typeface="Cambria"/>
                <a:sym typeface="Cambria"/>
              </a:rPr>
              <a:t>'];</a:t>
            </a:r>
            <a:endParaRPr dirty="0">
              <a:latin typeface="Cambria"/>
              <a:ea typeface="Cambria"/>
              <a:cs typeface="Cambria"/>
              <a:sym typeface="Cambria"/>
            </a:endParaRPr>
          </a:p>
          <a:p>
            <a:r>
              <a:rPr lang="en-US" sz="2000" dirty="0">
                <a:latin typeface="Cambria"/>
                <a:ea typeface="Cambria"/>
                <a:cs typeface="Cambria"/>
                <a:sym typeface="Cambria"/>
              </a:rPr>
              <a:t> </a:t>
            </a:r>
            <a:endParaRPr dirty="0">
              <a:latin typeface="Cambria"/>
              <a:ea typeface="Cambria"/>
              <a:cs typeface="Cambria"/>
              <a:sym typeface="Cambria"/>
            </a:endParaRPr>
          </a:p>
          <a:p>
            <a:r>
              <a:rPr lang="en-US" sz="2000" dirty="0">
                <a:latin typeface="Cambria"/>
                <a:ea typeface="Cambria"/>
                <a:cs typeface="Cambria"/>
                <a:sym typeface="Cambria"/>
              </a:rPr>
              <a:t>	if($</a:t>
            </a:r>
            <a:r>
              <a:rPr lang="en-US" sz="2000" dirty="0" err="1">
                <a:latin typeface="Cambria"/>
                <a:ea typeface="Cambria"/>
                <a:cs typeface="Cambria"/>
                <a:sym typeface="Cambria"/>
              </a:rPr>
              <a:t>nama</a:t>
            </a:r>
            <a:r>
              <a:rPr lang="en-US" sz="2000" dirty="0">
                <a:latin typeface="Cambria"/>
                <a:ea typeface="Cambria"/>
                <a:cs typeface="Cambria"/>
                <a:sym typeface="Cambria"/>
              </a:rPr>
              <a:t> == ""){</a:t>
            </a:r>
            <a:endParaRPr dirty="0">
              <a:latin typeface="Cambria"/>
              <a:ea typeface="Cambria"/>
              <a:cs typeface="Cambria"/>
              <a:sym typeface="Cambria"/>
            </a:endParaRPr>
          </a:p>
          <a:p>
            <a:r>
              <a:rPr lang="en-US" sz="2000" dirty="0">
                <a:latin typeface="Cambria"/>
                <a:ea typeface="Cambria"/>
                <a:cs typeface="Cambria"/>
                <a:sym typeface="Cambria"/>
              </a:rPr>
              <a:t>	header("</a:t>
            </a:r>
            <a:r>
              <a:rPr lang="en-US" sz="2000" dirty="0" err="1">
                <a:latin typeface="Cambria"/>
                <a:ea typeface="Cambria"/>
                <a:cs typeface="Cambria"/>
                <a:sym typeface="Cambria"/>
              </a:rPr>
              <a:t>location:kominfo.php?nama</a:t>
            </a:r>
            <a:r>
              <a:rPr lang="en-US" sz="2000" dirty="0">
                <a:latin typeface="Cambria"/>
                <a:ea typeface="Cambria"/>
                <a:cs typeface="Cambria"/>
                <a:sym typeface="Cambria"/>
              </a:rPr>
              <a:t>=</a:t>
            </a:r>
            <a:r>
              <a:rPr lang="en-US" sz="2000" dirty="0" err="1">
                <a:latin typeface="Cambria"/>
                <a:ea typeface="Cambria"/>
                <a:cs typeface="Cambria"/>
                <a:sym typeface="Cambria"/>
              </a:rPr>
              <a:t>kosong</a:t>
            </a:r>
            <a:r>
              <a:rPr lang="en-US" sz="2000" dirty="0">
                <a:latin typeface="Cambria"/>
                <a:ea typeface="Cambria"/>
                <a:cs typeface="Cambria"/>
                <a:sym typeface="Cambria"/>
              </a:rPr>
              <a:t>");</a:t>
            </a:r>
            <a:endParaRPr dirty="0">
              <a:latin typeface="Cambria"/>
              <a:ea typeface="Cambria"/>
              <a:cs typeface="Cambria"/>
              <a:sym typeface="Cambria"/>
            </a:endParaRPr>
          </a:p>
          <a:p>
            <a:r>
              <a:rPr lang="en-US" sz="2000" dirty="0">
                <a:latin typeface="Cambria"/>
                <a:ea typeface="Cambria"/>
                <a:cs typeface="Cambria"/>
                <a:sym typeface="Cambria"/>
              </a:rPr>
              <a:t>	}else{</a:t>
            </a:r>
            <a:endParaRPr dirty="0">
              <a:latin typeface="Cambria"/>
              <a:ea typeface="Cambria"/>
              <a:cs typeface="Cambria"/>
              <a:sym typeface="Cambria"/>
            </a:endParaRPr>
          </a:p>
          <a:p>
            <a:r>
              <a:rPr lang="en-US" sz="2000" dirty="0">
                <a:latin typeface="Cambria"/>
                <a:ea typeface="Cambria"/>
                <a:cs typeface="Cambria"/>
                <a:sym typeface="Cambria"/>
              </a:rPr>
              <a:t>	echo "</a:t>
            </a:r>
            <a:r>
              <a:rPr lang="en-US" sz="2000" dirty="0" err="1">
                <a:latin typeface="Cambria"/>
                <a:ea typeface="Cambria"/>
                <a:cs typeface="Cambria"/>
                <a:sym typeface="Cambria"/>
              </a:rPr>
              <a:t>Nama</a:t>
            </a:r>
            <a:r>
              <a:rPr lang="en-US" sz="2000" dirty="0">
                <a:latin typeface="Cambria"/>
                <a:ea typeface="Cambria"/>
                <a:cs typeface="Cambria"/>
                <a:sym typeface="Cambria"/>
              </a:rPr>
              <a:t> </a:t>
            </a:r>
            <a:r>
              <a:rPr lang="en-US" sz="2000" dirty="0" err="1">
                <a:latin typeface="Cambria"/>
                <a:ea typeface="Cambria"/>
                <a:cs typeface="Cambria"/>
                <a:sym typeface="Cambria"/>
              </a:rPr>
              <a:t>anda</a:t>
            </a:r>
            <a:r>
              <a:rPr lang="en-US" sz="2000" dirty="0">
                <a:latin typeface="Cambria"/>
                <a:ea typeface="Cambria"/>
                <a:cs typeface="Cambria"/>
                <a:sym typeface="Cambria"/>
              </a:rPr>
              <a:t> </a:t>
            </a:r>
            <a:r>
              <a:rPr lang="en-US" sz="2000" dirty="0" err="1">
                <a:latin typeface="Cambria"/>
                <a:ea typeface="Cambria"/>
                <a:cs typeface="Cambria"/>
                <a:sym typeface="Cambria"/>
              </a:rPr>
              <a:t>adalah</a:t>
            </a:r>
            <a:r>
              <a:rPr lang="en-US" sz="2000" dirty="0">
                <a:latin typeface="Cambria"/>
                <a:ea typeface="Cambria"/>
                <a:cs typeface="Cambria"/>
                <a:sym typeface="Cambria"/>
              </a:rPr>
              <a:t> ". $</a:t>
            </a:r>
            <a:r>
              <a:rPr lang="en-US" sz="2000" dirty="0" err="1">
                <a:latin typeface="Cambria"/>
                <a:ea typeface="Cambria"/>
                <a:cs typeface="Cambria"/>
                <a:sym typeface="Cambria"/>
              </a:rPr>
              <a:t>nama</a:t>
            </a:r>
            <a:r>
              <a:rPr lang="en-US" sz="2000" dirty="0">
                <a:latin typeface="Cambria"/>
                <a:ea typeface="Cambria"/>
                <a:cs typeface="Cambria"/>
                <a:sym typeface="Cambria"/>
              </a:rPr>
              <a:t>;</a:t>
            </a:r>
            <a:endParaRPr dirty="0">
              <a:latin typeface="Cambria"/>
              <a:ea typeface="Cambria"/>
              <a:cs typeface="Cambria"/>
              <a:sym typeface="Cambria"/>
            </a:endParaRPr>
          </a:p>
          <a:p>
            <a:r>
              <a:rPr lang="en-US" sz="2000" dirty="0">
                <a:latin typeface="Cambria"/>
                <a:ea typeface="Cambria"/>
                <a:cs typeface="Cambria"/>
                <a:sym typeface="Cambria"/>
              </a:rPr>
              <a:t>}</a:t>
            </a:r>
            <a:endParaRPr dirty="0">
              <a:latin typeface="Cambria"/>
              <a:ea typeface="Cambria"/>
              <a:cs typeface="Cambria"/>
              <a:sym typeface="Cambria"/>
            </a:endParaRPr>
          </a:p>
          <a:p>
            <a:r>
              <a:rPr lang="en-US" sz="2000" dirty="0">
                <a:latin typeface="Cambria"/>
                <a:ea typeface="Cambria"/>
                <a:cs typeface="Cambria"/>
                <a:sym typeface="Cambria"/>
              </a:rPr>
              <a:t>?&gt;</a:t>
            </a:r>
            <a:endParaRPr dirty="0">
              <a:latin typeface="Cambria"/>
              <a:ea typeface="Cambria"/>
              <a:cs typeface="Cambria"/>
              <a:sym typeface="Cambria"/>
            </a:endParaRPr>
          </a:p>
        </p:txBody>
      </p:sp>
      <p:sp>
        <p:nvSpPr>
          <p:cNvPr id="8"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9" name="Google Shape;154;p30"/>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0"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1"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9531977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44"/>
          <p:cNvSpPr txBox="1"/>
          <p:nvPr/>
        </p:nvSpPr>
        <p:spPr>
          <a:xfrm>
            <a:off x="-707950" y="118750"/>
            <a:ext cx="274500" cy="223800"/>
          </a:xfrm>
          <a:prstGeom prst="rect">
            <a:avLst/>
          </a:prstGeom>
          <a:noFill/>
          <a:ln>
            <a:noFill/>
          </a:ln>
        </p:spPr>
        <p:txBody>
          <a:bodyPr spcFirstLastPara="1" wrap="square" lIns="91425" tIns="91425" rIns="91425" bIns="91425" anchor="t" anchorCtr="0">
            <a:noAutofit/>
          </a:bodyPr>
          <a:lstStyle/>
          <a:p>
            <a:pPr>
              <a:buSzPts val="1400"/>
            </a:pPr>
            <a:endParaRPr>
              <a:latin typeface="Calibri"/>
              <a:ea typeface="Calibri"/>
              <a:cs typeface="Calibri"/>
              <a:sym typeface="Calibri"/>
            </a:endParaRPr>
          </a:p>
        </p:txBody>
      </p:sp>
      <p:sp>
        <p:nvSpPr>
          <p:cNvPr id="390" name="Google Shape;390;p44"/>
          <p:cNvSpPr/>
          <p:nvPr/>
        </p:nvSpPr>
        <p:spPr>
          <a:xfrm>
            <a:off x="331180" y="342547"/>
            <a:ext cx="5650217" cy="461624"/>
          </a:xfrm>
          <a:prstGeom prst="rect">
            <a:avLst/>
          </a:prstGeom>
          <a:noFill/>
          <a:ln>
            <a:noFill/>
          </a:ln>
        </p:spPr>
        <p:txBody>
          <a:bodyPr spcFirstLastPara="1" wrap="square" lIns="91425" tIns="45700" rIns="91425" bIns="45700" anchor="t" anchorCtr="0">
            <a:spAutoFit/>
          </a:bodyPr>
          <a:lstStyle/>
          <a:p>
            <a:r>
              <a:rPr lang="en-US" sz="2400" b="1" dirty="0" err="1">
                <a:solidFill>
                  <a:srgbClr val="002060"/>
                </a:solidFill>
                <a:latin typeface="Cambria" pitchFamily="18" charset="0"/>
              </a:rPr>
              <a:t>Penanganan</a:t>
            </a:r>
            <a:r>
              <a:rPr lang="en-US" sz="2400" b="1" dirty="0">
                <a:solidFill>
                  <a:srgbClr val="002060"/>
                </a:solidFill>
                <a:latin typeface="Cambria" pitchFamily="18" charset="0"/>
              </a:rPr>
              <a:t> Form</a:t>
            </a:r>
            <a:endParaRPr lang="en-US" sz="2400" dirty="0">
              <a:solidFill>
                <a:srgbClr val="002060"/>
              </a:solidFill>
              <a:latin typeface="Cambria" pitchFamily="18" charset="0"/>
            </a:endParaRPr>
          </a:p>
        </p:txBody>
      </p:sp>
      <p:sp>
        <p:nvSpPr>
          <p:cNvPr id="391" name="Google Shape;391;p44"/>
          <p:cNvSpPr/>
          <p:nvPr/>
        </p:nvSpPr>
        <p:spPr>
          <a:xfrm>
            <a:off x="331180" y="960801"/>
            <a:ext cx="8452212" cy="3416279"/>
          </a:xfrm>
          <a:prstGeom prst="rect">
            <a:avLst/>
          </a:prstGeom>
          <a:noFill/>
          <a:ln>
            <a:noFill/>
          </a:ln>
        </p:spPr>
        <p:txBody>
          <a:bodyPr spcFirstLastPara="1" wrap="square" lIns="91425" tIns="45700" rIns="91425" bIns="45700" anchor="t" anchorCtr="0">
            <a:spAutoFit/>
          </a:bodyPr>
          <a:lstStyle/>
          <a:p>
            <a:r>
              <a:rPr lang="en-US" sz="1800" dirty="0" err="1">
                <a:latin typeface="Cambria" pitchFamily="18" charset="0"/>
              </a:rPr>
              <a:t>Hasilnya</a:t>
            </a:r>
            <a:r>
              <a:rPr lang="en-US" sz="1800" dirty="0">
                <a:latin typeface="Cambria" pitchFamily="18" charset="0"/>
              </a:rPr>
              <a:t> </a:t>
            </a:r>
            <a:r>
              <a:rPr lang="en-US" sz="1800" dirty="0" err="1">
                <a:latin typeface="Cambria" pitchFamily="18" charset="0"/>
              </a:rPr>
              <a:t>ketika</a:t>
            </a:r>
            <a:r>
              <a:rPr lang="en-US" sz="1800" dirty="0">
                <a:latin typeface="Cambria" pitchFamily="18" charset="0"/>
              </a:rPr>
              <a:t> </a:t>
            </a:r>
            <a:r>
              <a:rPr lang="en-US" sz="1800" dirty="0" err="1">
                <a:latin typeface="Cambria" pitchFamily="18" charset="0"/>
              </a:rPr>
              <a:t>tidak</a:t>
            </a:r>
            <a:r>
              <a:rPr lang="en-US" sz="1800" dirty="0">
                <a:latin typeface="Cambria" pitchFamily="18" charset="0"/>
              </a:rPr>
              <a:t> </a:t>
            </a:r>
            <a:r>
              <a:rPr lang="en-US" sz="1800" dirty="0" err="1">
                <a:latin typeface="Cambria" pitchFamily="18" charset="0"/>
              </a:rPr>
              <a:t>ada</a:t>
            </a:r>
            <a:r>
              <a:rPr lang="en-US" sz="1800" dirty="0">
                <a:latin typeface="Cambria" pitchFamily="18" charset="0"/>
              </a:rPr>
              <a:t> </a:t>
            </a:r>
            <a:r>
              <a:rPr lang="en-US" sz="1800" dirty="0" err="1">
                <a:latin typeface="Cambria" pitchFamily="18" charset="0"/>
              </a:rPr>
              <a:t>inputan</a:t>
            </a:r>
            <a:r>
              <a:rPr lang="en-US" sz="1800" dirty="0">
                <a:latin typeface="Cambria" pitchFamily="18" charset="0"/>
              </a:rPr>
              <a:t> </a:t>
            </a:r>
            <a:r>
              <a:rPr lang="en-US" sz="1800" dirty="0" err="1">
                <a:latin typeface="Cambria" pitchFamily="18" charset="0"/>
              </a:rPr>
              <a:t>pada</a:t>
            </a:r>
            <a:r>
              <a:rPr lang="en-US" sz="1800" dirty="0">
                <a:latin typeface="Cambria" pitchFamily="18" charset="0"/>
              </a:rPr>
              <a:t>	</a:t>
            </a:r>
            <a:r>
              <a:rPr lang="en-US" sz="1800" dirty="0" err="1">
                <a:latin typeface="Cambria" pitchFamily="18" charset="0"/>
              </a:rPr>
              <a:t>Hasil</a:t>
            </a:r>
            <a:r>
              <a:rPr lang="en-US" sz="1800" dirty="0">
                <a:latin typeface="Cambria" pitchFamily="18" charset="0"/>
              </a:rPr>
              <a:t> </a:t>
            </a:r>
            <a:r>
              <a:rPr lang="en-US" sz="1800" dirty="0" err="1">
                <a:latin typeface="Cambria" pitchFamily="18" charset="0"/>
              </a:rPr>
              <a:t>ketika</a:t>
            </a:r>
            <a:r>
              <a:rPr lang="en-US" sz="1800" dirty="0">
                <a:latin typeface="Cambria" pitchFamily="18" charset="0"/>
              </a:rPr>
              <a:t> </a:t>
            </a:r>
            <a:r>
              <a:rPr lang="en-US" sz="1800" dirty="0" err="1">
                <a:latin typeface="Cambria" pitchFamily="18" charset="0"/>
              </a:rPr>
              <a:t>nama</a:t>
            </a:r>
            <a:r>
              <a:rPr lang="en-US" sz="1800" dirty="0">
                <a:latin typeface="Cambria" pitchFamily="18" charset="0"/>
              </a:rPr>
              <a:t> </a:t>
            </a:r>
            <a:r>
              <a:rPr lang="en-US" sz="1800" dirty="0" err="1">
                <a:latin typeface="Cambria" pitchFamily="18" charset="0"/>
              </a:rPr>
              <a:t>diinputkan</a:t>
            </a:r>
            <a:r>
              <a:rPr lang="en-US" sz="1800" dirty="0">
                <a:latin typeface="Cambria" pitchFamily="18" charset="0"/>
              </a:rPr>
              <a:t> </a:t>
            </a:r>
            <a:r>
              <a:rPr lang="en-US" sz="1800" dirty="0" err="1">
                <a:latin typeface="Cambria" pitchFamily="18" charset="0"/>
              </a:rPr>
              <a:t>pada</a:t>
            </a:r>
            <a:r>
              <a:rPr lang="en-US" sz="1800" dirty="0">
                <a:latin typeface="Cambria" pitchFamily="18" charset="0"/>
              </a:rPr>
              <a:t> </a:t>
            </a:r>
            <a:r>
              <a:rPr lang="en-US" sz="1800" dirty="0" err="1">
                <a:latin typeface="Cambria" pitchFamily="18" charset="0"/>
              </a:rPr>
              <a:t>komponen</a:t>
            </a:r>
            <a:r>
              <a:rPr lang="en-US" sz="1800" dirty="0">
                <a:latin typeface="Cambria" pitchFamily="18" charset="0"/>
              </a:rPr>
              <a:t> edit 				</a:t>
            </a:r>
            <a:r>
              <a:rPr lang="en-US" sz="1800" dirty="0" err="1">
                <a:latin typeface="Cambria" pitchFamily="18" charset="0"/>
              </a:rPr>
              <a:t>komponen</a:t>
            </a:r>
            <a:r>
              <a:rPr lang="en-US" sz="1800" dirty="0">
                <a:latin typeface="Cambria" pitchFamily="18" charset="0"/>
              </a:rPr>
              <a:t> edit				</a:t>
            </a:r>
            <a:endParaRPr sz="1800" dirty="0">
              <a:latin typeface="Cambria" pitchFamily="18" charset="0"/>
            </a:endParaRPr>
          </a:p>
          <a:p>
            <a:endParaRPr sz="1800" dirty="0"/>
          </a:p>
          <a:p>
            <a:endParaRPr sz="1800" dirty="0"/>
          </a:p>
          <a:p>
            <a:endParaRPr sz="1800" dirty="0"/>
          </a:p>
          <a:p>
            <a:endParaRPr sz="1800" dirty="0"/>
          </a:p>
          <a:p>
            <a:endParaRPr sz="1800" dirty="0"/>
          </a:p>
          <a:p>
            <a:endParaRPr sz="1800" dirty="0"/>
          </a:p>
          <a:p>
            <a:endParaRPr sz="1800" dirty="0"/>
          </a:p>
          <a:p>
            <a:endParaRPr sz="1800" dirty="0"/>
          </a:p>
          <a:p>
            <a:endParaRPr sz="1800" dirty="0"/>
          </a:p>
        </p:txBody>
      </p:sp>
      <p:pic>
        <p:nvPicPr>
          <p:cNvPr id="392" name="Google Shape;392;p44"/>
          <p:cNvPicPr preferRelativeResize="0"/>
          <p:nvPr/>
        </p:nvPicPr>
        <p:blipFill rotWithShape="1">
          <a:blip r:embed="rId3">
            <a:alphaModFix/>
          </a:blip>
          <a:srcRect/>
          <a:stretch/>
        </p:blipFill>
        <p:spPr>
          <a:xfrm>
            <a:off x="360608" y="2090715"/>
            <a:ext cx="3992451" cy="1815337"/>
          </a:xfrm>
          <a:prstGeom prst="rect">
            <a:avLst/>
          </a:prstGeom>
          <a:noFill/>
          <a:ln>
            <a:solidFill>
              <a:schemeClr val="accent1"/>
            </a:solidFill>
          </a:ln>
        </p:spPr>
      </p:pic>
      <p:pic>
        <p:nvPicPr>
          <p:cNvPr id="393" name="Google Shape;393;p44"/>
          <p:cNvPicPr preferRelativeResize="0"/>
          <p:nvPr/>
        </p:nvPicPr>
        <p:blipFill rotWithShape="1">
          <a:blip r:embed="rId4">
            <a:alphaModFix/>
          </a:blip>
          <a:srcRect/>
          <a:stretch/>
        </p:blipFill>
        <p:spPr>
          <a:xfrm>
            <a:off x="4790943" y="2165594"/>
            <a:ext cx="4162899" cy="1234821"/>
          </a:xfrm>
          <a:prstGeom prst="rect">
            <a:avLst/>
          </a:prstGeom>
          <a:noFill/>
          <a:ln>
            <a:solidFill>
              <a:schemeClr val="accent1"/>
            </a:solidFill>
          </a:ln>
        </p:spPr>
      </p:pic>
      <p:sp>
        <p:nvSpPr>
          <p:cNvPr id="10"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1" name="Google Shape;154;p30"/>
          <p:cNvPicPr preferRelativeResize="0"/>
          <p:nvPr/>
        </p:nvPicPr>
        <p:blipFill>
          <a:blip r:embed="rId5">
            <a:alphaModFix/>
          </a:blip>
          <a:stretch>
            <a:fillRect/>
          </a:stretch>
        </p:blipFill>
        <p:spPr>
          <a:xfrm>
            <a:off x="7831000" y="-228600"/>
            <a:ext cx="1301194" cy="707624"/>
          </a:xfrm>
          <a:prstGeom prst="rect">
            <a:avLst/>
          </a:prstGeom>
          <a:noFill/>
          <a:ln>
            <a:noFill/>
          </a:ln>
        </p:spPr>
      </p:pic>
      <p:sp>
        <p:nvSpPr>
          <p:cNvPr id="12"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13"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Clr>
                <a:srgbClr val="000000"/>
              </a:buClr>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Tree>
    <p:extLst>
      <p:ext uri="{BB962C8B-B14F-4D97-AF65-F5344CB8AC3E}">
        <p14:creationId xmlns:p14="http://schemas.microsoft.com/office/powerpoint/2010/main" val="3762434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620000"/>
            <a:ext cx="9144000" cy="25200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itle 3"/>
          <p:cNvSpPr>
            <a:spLocks noGrp="1"/>
          </p:cNvSpPr>
          <p:nvPr>
            <p:ph type="title"/>
          </p:nvPr>
        </p:nvSpPr>
        <p:spPr/>
        <p:txBody>
          <a:bodyPr/>
          <a:lstStyle/>
          <a:p>
            <a:r>
              <a:rPr lang="en-US"/>
              <a:t>Mengimplementasikan</a:t>
            </a:r>
            <a:r>
              <a:rPr lang="en-US" dirty="0"/>
              <a:t> </a:t>
            </a:r>
            <a:r>
              <a:rPr lang="en-US" dirty="0" err="1"/>
              <a:t>Pemrograman</a:t>
            </a:r>
            <a:r>
              <a:rPr lang="en-US" dirty="0"/>
              <a:t> </a:t>
            </a:r>
            <a:r>
              <a:rPr lang="en-US" dirty="0" err="1"/>
              <a:t>Terstruktur</a:t>
            </a:r>
            <a:r>
              <a:rPr lang="en-US" dirty="0">
                <a:solidFill>
                  <a:srgbClr val="C00000"/>
                </a:solidFill>
              </a:rPr>
              <a:t/>
            </a:r>
            <a:br>
              <a:rPr lang="en-US" dirty="0">
                <a:solidFill>
                  <a:srgbClr val="C00000"/>
                </a:solidFill>
              </a:rPr>
            </a:br>
            <a:endParaRPr lang="en-US" dirty="0"/>
          </a:p>
        </p:txBody>
      </p:sp>
      <p:sp>
        <p:nvSpPr>
          <p:cNvPr id="5" name="Text Placeholder 4"/>
          <p:cNvSpPr>
            <a:spLocks noGrp="1"/>
          </p:cNvSpPr>
          <p:nvPr>
            <p:ph type="body" idx="1"/>
          </p:nvPr>
        </p:nvSpPr>
        <p:spPr/>
        <p:txBody>
          <a:bodyPr/>
          <a:lstStyle/>
          <a:p>
            <a:r>
              <a:rPr lang="en-GB"/>
              <a:t>J.63OPR00.001.2</a:t>
            </a:r>
            <a:endParaRPr lang="en-US" dirty="0"/>
          </a:p>
        </p:txBody>
      </p:sp>
    </p:spTree>
    <p:extLst>
      <p:ext uri="{BB962C8B-B14F-4D97-AF65-F5344CB8AC3E}">
        <p14:creationId xmlns:p14="http://schemas.microsoft.com/office/powerpoint/2010/main" val="4156042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Materi</a:t>
            </a:r>
            <a:r>
              <a:rPr lang="en-GB" dirty="0"/>
              <a:t> </a:t>
            </a:r>
            <a:r>
              <a:rPr lang="en-GB" dirty="0" err="1"/>
              <a:t>Pembelajaran</a:t>
            </a:r>
            <a:endParaRPr lang="en-US" dirty="0"/>
          </a:p>
        </p:txBody>
      </p:sp>
      <p:sp>
        <p:nvSpPr>
          <p:cNvPr id="3" name="Text Placeholder 2"/>
          <p:cNvSpPr>
            <a:spLocks noGrp="1"/>
          </p:cNvSpPr>
          <p:nvPr>
            <p:ph type="body" sz="quarter" idx="13"/>
          </p:nvPr>
        </p:nvSpPr>
        <p:spPr/>
        <p:txBody>
          <a:bodyPr>
            <a:normAutofit/>
          </a:bodyPr>
          <a:lstStyle/>
          <a:p>
            <a:pPr marL="508000" indent="-457200" defTabSz="358775">
              <a:buAutoNum type="arabicPeriod"/>
            </a:pPr>
            <a:r>
              <a:rPr lang="en-US" dirty="0" err="1"/>
              <a:t>Menggunakan</a:t>
            </a:r>
            <a:r>
              <a:rPr lang="en-US" dirty="0"/>
              <a:t> </a:t>
            </a:r>
            <a:r>
              <a:rPr lang="en-US" dirty="0" err="1"/>
              <a:t>tipe</a:t>
            </a:r>
            <a:r>
              <a:rPr lang="en-US" dirty="0"/>
              <a:t> data dan </a:t>
            </a:r>
            <a:r>
              <a:rPr lang="en-US" i="1" dirty="0"/>
              <a:t>control </a:t>
            </a:r>
            <a:r>
              <a:rPr lang="en-US" dirty="0"/>
              <a:t>program</a:t>
            </a:r>
          </a:p>
          <a:p>
            <a:pPr lvl="1" defTabSz="358775"/>
            <a:r>
              <a:rPr lang="en-US" dirty="0"/>
              <a:t>1.1 </a:t>
            </a:r>
            <a:r>
              <a:rPr lang="en-US" dirty="0" err="1"/>
              <a:t>Tipe</a:t>
            </a:r>
            <a:r>
              <a:rPr lang="en-US" dirty="0"/>
              <a:t> data yang </a:t>
            </a:r>
            <a:r>
              <a:rPr lang="en-US" dirty="0" err="1"/>
              <a:t>sesuai</a:t>
            </a:r>
            <a:r>
              <a:rPr lang="en-US" dirty="0"/>
              <a:t> </a:t>
            </a:r>
            <a:r>
              <a:rPr lang="en-US" dirty="0" err="1"/>
              <a:t>standar</a:t>
            </a:r>
            <a:r>
              <a:rPr lang="en-US" dirty="0"/>
              <a:t> </a:t>
            </a:r>
            <a:r>
              <a:rPr lang="en-US" dirty="0" err="1"/>
              <a:t>ditentukan</a:t>
            </a:r>
            <a:r>
              <a:rPr lang="en-US" dirty="0"/>
              <a:t>. </a:t>
            </a:r>
          </a:p>
          <a:p>
            <a:pPr lvl="1" defTabSz="358775"/>
            <a:r>
              <a:rPr lang="en-US" dirty="0"/>
              <a:t>1.2 Syntax program yang </a:t>
            </a:r>
            <a:r>
              <a:rPr lang="en-US" dirty="0" err="1"/>
              <a:t>dikuasai</a:t>
            </a:r>
            <a:r>
              <a:rPr lang="en-US" dirty="0"/>
              <a:t> </a:t>
            </a:r>
            <a:r>
              <a:rPr lang="en-US" dirty="0" err="1"/>
              <a:t>digunakan</a:t>
            </a:r>
            <a:r>
              <a:rPr lang="en-US" dirty="0"/>
              <a:t> </a:t>
            </a:r>
            <a:r>
              <a:rPr lang="en-US" dirty="0" err="1"/>
              <a:t>sesuai</a:t>
            </a:r>
            <a:r>
              <a:rPr lang="en-US" dirty="0"/>
              <a:t> </a:t>
            </a:r>
            <a:r>
              <a:rPr lang="en-US" dirty="0" err="1"/>
              <a:t>standar</a:t>
            </a:r>
            <a:r>
              <a:rPr lang="en-US" dirty="0"/>
              <a:t>.</a:t>
            </a:r>
          </a:p>
          <a:p>
            <a:pPr lvl="1" defTabSz="358775"/>
            <a:r>
              <a:rPr lang="en-US" dirty="0"/>
              <a:t>1.3 </a:t>
            </a:r>
            <a:r>
              <a:rPr lang="en-US" dirty="0" err="1"/>
              <a:t>Struktur</a:t>
            </a:r>
            <a:r>
              <a:rPr lang="en-US" dirty="0"/>
              <a:t> </a:t>
            </a:r>
            <a:r>
              <a:rPr lang="en-US" dirty="0" err="1"/>
              <a:t>kontrol</a:t>
            </a:r>
            <a:r>
              <a:rPr lang="en-US" dirty="0"/>
              <a:t> program yang </a:t>
            </a:r>
            <a:r>
              <a:rPr lang="en-US" dirty="0" err="1"/>
              <a:t>dikuasai</a:t>
            </a:r>
            <a:r>
              <a:rPr lang="en-US" dirty="0"/>
              <a:t> </a:t>
            </a:r>
            <a:r>
              <a:rPr lang="en-US" dirty="0" err="1"/>
              <a:t>digunakan</a:t>
            </a:r>
            <a:r>
              <a:rPr lang="en-US" dirty="0"/>
              <a:t> </a:t>
            </a:r>
            <a:r>
              <a:rPr lang="en-US" dirty="0" err="1"/>
              <a:t>sesuai</a:t>
            </a:r>
            <a:r>
              <a:rPr lang="en-US" dirty="0"/>
              <a:t> </a:t>
            </a:r>
            <a:r>
              <a:rPr lang="en-US" dirty="0" err="1"/>
              <a:t>standar</a:t>
            </a:r>
            <a:r>
              <a:rPr lang="en-US" dirty="0"/>
              <a:t>. </a:t>
            </a:r>
          </a:p>
          <a:p>
            <a:pPr defTabSz="358775"/>
            <a:r>
              <a:rPr lang="en-US" dirty="0"/>
              <a:t>2. </a:t>
            </a:r>
            <a:r>
              <a:rPr lang="en-US" dirty="0" err="1"/>
              <a:t>Membuat</a:t>
            </a:r>
            <a:r>
              <a:rPr lang="en-US" dirty="0"/>
              <a:t> program </a:t>
            </a:r>
            <a:r>
              <a:rPr lang="en-US" dirty="0" err="1"/>
              <a:t>sederhana</a:t>
            </a:r>
            <a:endParaRPr lang="en-US" dirty="0"/>
          </a:p>
          <a:p>
            <a:pPr lvl="1" defTabSz="358775"/>
            <a:r>
              <a:rPr lang="en-US" dirty="0"/>
              <a:t>2.1 </a:t>
            </a:r>
            <a:r>
              <a:rPr lang="en-ID" dirty="0"/>
              <a:t>Program </a:t>
            </a:r>
            <a:r>
              <a:rPr lang="en-ID" dirty="0" err="1"/>
              <a:t>baca</a:t>
            </a:r>
            <a:r>
              <a:rPr lang="en-ID" dirty="0"/>
              <a:t> </a:t>
            </a:r>
            <a:r>
              <a:rPr lang="en-ID" dirty="0" err="1"/>
              <a:t>tulis</a:t>
            </a:r>
            <a:r>
              <a:rPr lang="en-ID" dirty="0"/>
              <a:t> </a:t>
            </a:r>
            <a:r>
              <a:rPr lang="en-ID" dirty="0" err="1"/>
              <a:t>untuk</a:t>
            </a:r>
            <a:r>
              <a:rPr lang="en-ID" dirty="0"/>
              <a:t> </a:t>
            </a:r>
            <a:r>
              <a:rPr lang="en-ID" dirty="0" err="1"/>
              <a:t>memasukkan</a:t>
            </a:r>
            <a:r>
              <a:rPr lang="en-ID" dirty="0"/>
              <a:t> data </a:t>
            </a:r>
            <a:r>
              <a:rPr lang="en-ID" dirty="0" err="1"/>
              <a:t>dari</a:t>
            </a:r>
            <a:r>
              <a:rPr lang="en-ID" dirty="0"/>
              <a:t> </a:t>
            </a:r>
            <a:r>
              <a:rPr lang="en-ID" i="1" dirty="0"/>
              <a:t>keyboard </a:t>
            </a:r>
            <a:r>
              <a:rPr lang="en-ID" dirty="0"/>
              <a:t>dan </a:t>
            </a:r>
            <a:r>
              <a:rPr lang="en-ID" dirty="0" err="1"/>
              <a:t>menampilkan</a:t>
            </a:r>
            <a:r>
              <a:rPr lang="en-ID" dirty="0"/>
              <a:t> </a:t>
            </a:r>
            <a:r>
              <a:rPr lang="en-ID" dirty="0" err="1"/>
              <a:t>ke</a:t>
            </a:r>
            <a:r>
              <a:rPr lang="en-ID" dirty="0"/>
              <a:t> </a:t>
            </a:r>
            <a:r>
              <a:rPr lang="en-ID" dirty="0" err="1"/>
              <a:t>layar</a:t>
            </a:r>
            <a:r>
              <a:rPr lang="en-ID" dirty="0"/>
              <a:t> monitor </a:t>
            </a:r>
            <a:r>
              <a:rPr lang="en-ID" dirty="0" err="1"/>
              <a:t>termasuk</a:t>
            </a:r>
            <a:r>
              <a:rPr lang="en-ID" dirty="0"/>
              <a:t> </a:t>
            </a:r>
            <a:r>
              <a:rPr lang="en-ID" dirty="0" err="1"/>
              <a:t>variasinya</a:t>
            </a:r>
            <a:r>
              <a:rPr lang="en-ID" dirty="0"/>
              <a:t> </a:t>
            </a:r>
            <a:r>
              <a:rPr lang="en-ID" dirty="0" err="1"/>
              <a:t>sesuai</a:t>
            </a:r>
            <a:r>
              <a:rPr lang="en-ID" dirty="0"/>
              <a:t> </a:t>
            </a:r>
            <a:r>
              <a:rPr lang="en-ID" dirty="0" err="1"/>
              <a:t>standar</a:t>
            </a:r>
            <a:r>
              <a:rPr lang="en-ID" dirty="0"/>
              <a:t> </a:t>
            </a:r>
            <a:r>
              <a:rPr lang="en-ID" dirty="0" err="1"/>
              <a:t>masukan</a:t>
            </a:r>
            <a:r>
              <a:rPr lang="en-ID" dirty="0"/>
              <a:t>/</a:t>
            </a:r>
            <a:r>
              <a:rPr lang="en-ID" dirty="0" err="1"/>
              <a:t>keluaran</a:t>
            </a:r>
            <a:r>
              <a:rPr lang="en-ID" dirty="0"/>
              <a:t> </a:t>
            </a:r>
            <a:r>
              <a:rPr lang="en-ID" dirty="0" err="1"/>
              <a:t>telah</a:t>
            </a:r>
            <a:r>
              <a:rPr lang="en-ID" dirty="0"/>
              <a:t> </a:t>
            </a:r>
            <a:r>
              <a:rPr lang="en-ID" dirty="0" err="1"/>
              <a:t>dibuat</a:t>
            </a:r>
            <a:r>
              <a:rPr lang="en-ID" dirty="0"/>
              <a:t>. </a:t>
            </a:r>
            <a:endParaRPr lang="en-US" dirty="0"/>
          </a:p>
          <a:p>
            <a:pPr lvl="1" defTabSz="358775"/>
            <a:r>
              <a:rPr lang="en-US" dirty="0"/>
              <a:t>2.2 </a:t>
            </a:r>
            <a:r>
              <a:rPr lang="en-ID" dirty="0" err="1"/>
              <a:t>Struktur</a:t>
            </a:r>
            <a:r>
              <a:rPr lang="en-ID" dirty="0"/>
              <a:t> </a:t>
            </a:r>
            <a:r>
              <a:rPr lang="en-ID" dirty="0" err="1"/>
              <a:t>kontrol</a:t>
            </a:r>
            <a:r>
              <a:rPr lang="en-ID" dirty="0"/>
              <a:t> </a:t>
            </a:r>
            <a:r>
              <a:rPr lang="en-ID" dirty="0" err="1"/>
              <a:t>percabangan</a:t>
            </a:r>
            <a:r>
              <a:rPr lang="en-ID" dirty="0"/>
              <a:t> dan </a:t>
            </a:r>
            <a:r>
              <a:rPr lang="en-ID" dirty="0" err="1"/>
              <a:t>pengulangan</a:t>
            </a:r>
            <a:r>
              <a:rPr lang="en-ID" dirty="0"/>
              <a:t> </a:t>
            </a:r>
            <a:r>
              <a:rPr lang="en-ID" dirty="0" err="1"/>
              <a:t>dalam</a:t>
            </a:r>
            <a:r>
              <a:rPr lang="en-ID" dirty="0"/>
              <a:t> </a:t>
            </a:r>
            <a:r>
              <a:rPr lang="en-ID" dirty="0" err="1"/>
              <a:t>membuat</a:t>
            </a:r>
            <a:r>
              <a:rPr lang="en-ID" dirty="0"/>
              <a:t> program </a:t>
            </a:r>
            <a:r>
              <a:rPr lang="en-ID" dirty="0" err="1"/>
              <a:t>telah</a:t>
            </a:r>
            <a:r>
              <a:rPr lang="en-ID" dirty="0"/>
              <a:t> </a:t>
            </a:r>
            <a:r>
              <a:rPr lang="en-ID" dirty="0" err="1"/>
              <a:t>digunakan</a:t>
            </a:r>
            <a:r>
              <a:rPr lang="en-ID" dirty="0"/>
              <a:t>. </a:t>
            </a:r>
            <a:endParaRPr lang="en-US" dirty="0"/>
          </a:p>
          <a:p>
            <a:pPr defTabSz="358775"/>
            <a:endParaRPr lang="en-US" dirty="0"/>
          </a:p>
          <a:p>
            <a:pPr defTabSz="358775"/>
            <a:endParaRPr lang="en-US" dirty="0"/>
          </a:p>
        </p:txBody>
      </p:sp>
    </p:spTree>
    <p:extLst>
      <p:ext uri="{BB962C8B-B14F-4D97-AF65-F5344CB8AC3E}">
        <p14:creationId xmlns:p14="http://schemas.microsoft.com/office/powerpoint/2010/main" val="17067128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Materi Pembelajaran</a:t>
            </a:r>
            <a:endParaRPr lang="en-US"/>
          </a:p>
        </p:txBody>
      </p:sp>
      <p:sp>
        <p:nvSpPr>
          <p:cNvPr id="3" name="Text Placeholder 2"/>
          <p:cNvSpPr>
            <a:spLocks noGrp="1"/>
          </p:cNvSpPr>
          <p:nvPr>
            <p:ph type="body" sz="quarter" idx="13"/>
          </p:nvPr>
        </p:nvSpPr>
        <p:spPr/>
        <p:txBody>
          <a:bodyPr>
            <a:normAutofit/>
          </a:bodyPr>
          <a:lstStyle/>
          <a:p>
            <a:pPr defTabSz="358775"/>
            <a:r>
              <a:rPr lang="en-US" dirty="0"/>
              <a:t>3. </a:t>
            </a:r>
            <a:r>
              <a:rPr lang="en-US" dirty="0" err="1"/>
              <a:t>Membuat</a:t>
            </a:r>
            <a:r>
              <a:rPr lang="en-US" dirty="0"/>
              <a:t> program </a:t>
            </a:r>
            <a:r>
              <a:rPr lang="en-US" dirty="0" err="1"/>
              <a:t>menggunakan</a:t>
            </a:r>
            <a:r>
              <a:rPr lang="en-US" dirty="0"/>
              <a:t> </a:t>
            </a:r>
            <a:r>
              <a:rPr lang="en-US" dirty="0" err="1"/>
              <a:t>prosedur</a:t>
            </a:r>
            <a:r>
              <a:rPr lang="en-US" dirty="0"/>
              <a:t> dan </a:t>
            </a:r>
            <a:r>
              <a:rPr lang="en-US" dirty="0" err="1"/>
              <a:t>fungsi</a:t>
            </a:r>
            <a:endParaRPr lang="en-US" dirty="0"/>
          </a:p>
          <a:p>
            <a:pPr lvl="1" defTabSz="358775"/>
            <a:r>
              <a:rPr lang="en-US" dirty="0"/>
              <a:t>3.1 </a:t>
            </a:r>
            <a:r>
              <a:rPr lang="en-ID" dirty="0"/>
              <a:t>Program </a:t>
            </a:r>
            <a:r>
              <a:rPr lang="en-ID" dirty="0" err="1"/>
              <a:t>dengan</a:t>
            </a:r>
            <a:r>
              <a:rPr lang="en-ID" dirty="0"/>
              <a:t> </a:t>
            </a:r>
            <a:r>
              <a:rPr lang="en-ID" dirty="0" err="1"/>
              <a:t>menggunakan</a:t>
            </a:r>
            <a:r>
              <a:rPr lang="en-ID" dirty="0"/>
              <a:t> </a:t>
            </a:r>
            <a:r>
              <a:rPr lang="en-ID" dirty="0" err="1"/>
              <a:t>prosedur</a:t>
            </a:r>
            <a:r>
              <a:rPr lang="en-ID" dirty="0"/>
              <a:t> </a:t>
            </a:r>
            <a:r>
              <a:rPr lang="en-ID" dirty="0" err="1"/>
              <a:t>dibuat</a:t>
            </a:r>
            <a:r>
              <a:rPr lang="en-ID" dirty="0"/>
              <a:t> </a:t>
            </a:r>
            <a:r>
              <a:rPr lang="en-ID" dirty="0" err="1"/>
              <a:t>sesuai</a:t>
            </a:r>
            <a:r>
              <a:rPr lang="en-ID" dirty="0"/>
              <a:t> </a:t>
            </a:r>
            <a:r>
              <a:rPr lang="en-ID" dirty="0" err="1"/>
              <a:t>aturan</a:t>
            </a:r>
            <a:r>
              <a:rPr lang="en-ID" dirty="0"/>
              <a:t> </a:t>
            </a:r>
            <a:r>
              <a:rPr lang="en-ID" dirty="0" err="1"/>
              <a:t>penulisan</a:t>
            </a:r>
            <a:r>
              <a:rPr lang="en-ID" dirty="0"/>
              <a:t> program. </a:t>
            </a:r>
            <a:endParaRPr lang="en-US" dirty="0"/>
          </a:p>
          <a:p>
            <a:pPr lvl="1" defTabSz="358775"/>
            <a:r>
              <a:rPr lang="en-US" dirty="0"/>
              <a:t>3.2 </a:t>
            </a:r>
            <a:r>
              <a:rPr lang="en-ID" dirty="0"/>
              <a:t>Program </a:t>
            </a:r>
            <a:r>
              <a:rPr lang="en-ID" dirty="0" err="1"/>
              <a:t>dengan</a:t>
            </a:r>
            <a:r>
              <a:rPr lang="en-ID" dirty="0"/>
              <a:t> </a:t>
            </a:r>
            <a:r>
              <a:rPr lang="en-ID" dirty="0" err="1"/>
              <a:t>menggunakan</a:t>
            </a:r>
            <a:r>
              <a:rPr lang="en-ID" dirty="0"/>
              <a:t> </a:t>
            </a:r>
            <a:r>
              <a:rPr lang="en-ID" dirty="0" err="1"/>
              <a:t>fungsi</a:t>
            </a:r>
            <a:r>
              <a:rPr lang="en-ID" dirty="0"/>
              <a:t> </a:t>
            </a:r>
            <a:r>
              <a:rPr lang="en-ID" dirty="0" err="1"/>
              <a:t>dibuat</a:t>
            </a:r>
            <a:r>
              <a:rPr lang="en-ID" dirty="0"/>
              <a:t> </a:t>
            </a:r>
            <a:r>
              <a:rPr lang="en-ID" dirty="0" err="1"/>
              <a:t>sesuai</a:t>
            </a:r>
            <a:r>
              <a:rPr lang="en-ID" dirty="0"/>
              <a:t> </a:t>
            </a:r>
            <a:r>
              <a:rPr lang="en-ID" dirty="0" err="1"/>
              <a:t>aturan</a:t>
            </a:r>
            <a:r>
              <a:rPr lang="en-ID" dirty="0"/>
              <a:t> </a:t>
            </a:r>
            <a:r>
              <a:rPr lang="en-ID" dirty="0" err="1"/>
              <a:t>penulisan</a:t>
            </a:r>
            <a:r>
              <a:rPr lang="en-ID" dirty="0"/>
              <a:t> program.</a:t>
            </a:r>
            <a:r>
              <a:rPr lang="en-US" dirty="0"/>
              <a:t> </a:t>
            </a:r>
          </a:p>
          <a:p>
            <a:pPr lvl="1" defTabSz="358775"/>
            <a:r>
              <a:rPr lang="en-US" dirty="0"/>
              <a:t>3.3 </a:t>
            </a:r>
            <a:r>
              <a:rPr lang="en-ID" dirty="0"/>
              <a:t>Program </a:t>
            </a:r>
            <a:r>
              <a:rPr lang="en-ID" dirty="0" err="1"/>
              <a:t>dengan</a:t>
            </a:r>
            <a:r>
              <a:rPr lang="en-ID" dirty="0"/>
              <a:t> </a:t>
            </a:r>
            <a:r>
              <a:rPr lang="en-ID" dirty="0" err="1"/>
              <a:t>menggunakan</a:t>
            </a:r>
            <a:r>
              <a:rPr lang="en-ID" dirty="0"/>
              <a:t> </a:t>
            </a:r>
            <a:r>
              <a:rPr lang="en-ID" dirty="0" err="1"/>
              <a:t>prosedur</a:t>
            </a:r>
            <a:r>
              <a:rPr lang="en-ID" dirty="0"/>
              <a:t> dan </a:t>
            </a:r>
            <a:r>
              <a:rPr lang="en-ID" dirty="0" err="1"/>
              <a:t>fungsi</a:t>
            </a:r>
            <a:r>
              <a:rPr lang="en-ID" dirty="0"/>
              <a:t> </a:t>
            </a:r>
            <a:r>
              <a:rPr lang="en-ID" dirty="0" err="1"/>
              <a:t>secara</a:t>
            </a:r>
            <a:r>
              <a:rPr lang="en-ID" dirty="0"/>
              <a:t> </a:t>
            </a:r>
            <a:r>
              <a:rPr lang="en-ID" dirty="0" err="1"/>
              <a:t>bersamaan</a:t>
            </a:r>
            <a:r>
              <a:rPr lang="en-ID" dirty="0"/>
              <a:t> </a:t>
            </a:r>
            <a:r>
              <a:rPr lang="en-ID" dirty="0" err="1"/>
              <a:t>dibuat</a:t>
            </a:r>
            <a:r>
              <a:rPr lang="en-ID" dirty="0"/>
              <a:t> </a:t>
            </a:r>
            <a:r>
              <a:rPr lang="en-ID" dirty="0" err="1"/>
              <a:t>sesuai</a:t>
            </a:r>
            <a:r>
              <a:rPr lang="en-ID" dirty="0"/>
              <a:t> </a:t>
            </a:r>
            <a:r>
              <a:rPr lang="en-ID" dirty="0" err="1"/>
              <a:t>aturan</a:t>
            </a:r>
            <a:r>
              <a:rPr lang="en-ID" dirty="0"/>
              <a:t> </a:t>
            </a:r>
            <a:r>
              <a:rPr lang="en-ID" dirty="0" err="1"/>
              <a:t>penulisan</a:t>
            </a:r>
            <a:r>
              <a:rPr lang="en-ID" dirty="0"/>
              <a:t> program. </a:t>
            </a:r>
          </a:p>
          <a:p>
            <a:pPr lvl="1" defTabSz="358775"/>
            <a:r>
              <a:rPr lang="en-US" dirty="0"/>
              <a:t>3.4 </a:t>
            </a:r>
            <a:r>
              <a:rPr lang="en-ID" dirty="0" err="1"/>
              <a:t>Keterangan</a:t>
            </a:r>
            <a:r>
              <a:rPr lang="en-ID" dirty="0"/>
              <a:t> </a:t>
            </a:r>
            <a:r>
              <a:rPr lang="en-ID" dirty="0" err="1"/>
              <a:t>untuk</a:t>
            </a:r>
            <a:r>
              <a:rPr lang="en-ID" dirty="0"/>
              <a:t> </a:t>
            </a:r>
            <a:r>
              <a:rPr lang="en-ID" dirty="0" err="1"/>
              <a:t>setiap</a:t>
            </a:r>
            <a:r>
              <a:rPr lang="en-ID" dirty="0"/>
              <a:t> </a:t>
            </a:r>
            <a:r>
              <a:rPr lang="en-ID" dirty="0" err="1"/>
              <a:t>prosedur</a:t>
            </a:r>
            <a:r>
              <a:rPr lang="en-ID" dirty="0"/>
              <a:t> dan </a:t>
            </a:r>
            <a:r>
              <a:rPr lang="en-ID" dirty="0" err="1"/>
              <a:t>fungsi</a:t>
            </a:r>
            <a:r>
              <a:rPr lang="en-ID" dirty="0"/>
              <a:t> </a:t>
            </a:r>
            <a:r>
              <a:rPr lang="en-ID" dirty="0" err="1"/>
              <a:t>telah</a:t>
            </a:r>
            <a:r>
              <a:rPr lang="en-ID" dirty="0"/>
              <a:t> </a:t>
            </a:r>
            <a:r>
              <a:rPr lang="en-ID" dirty="0" err="1"/>
              <a:t>diberikan</a:t>
            </a:r>
            <a:r>
              <a:rPr lang="en-ID" dirty="0"/>
              <a:t>. </a:t>
            </a:r>
            <a:endParaRPr lang="en-US" dirty="0"/>
          </a:p>
          <a:p>
            <a:pPr defTabSz="358775"/>
            <a:endParaRPr lang="en-ID" dirty="0"/>
          </a:p>
          <a:p>
            <a:pPr lvl="1" defTabSz="358775"/>
            <a:endParaRPr lang="en-ID" dirty="0"/>
          </a:p>
          <a:p>
            <a:pPr defTabSz="358775"/>
            <a:endParaRPr lang="en-US" dirty="0"/>
          </a:p>
          <a:p>
            <a:pPr defTabSz="358775"/>
            <a:endParaRPr lang="en-US" dirty="0"/>
          </a:p>
        </p:txBody>
      </p:sp>
    </p:spTree>
    <p:extLst>
      <p:ext uri="{BB962C8B-B14F-4D97-AF65-F5344CB8AC3E}">
        <p14:creationId xmlns:p14="http://schemas.microsoft.com/office/powerpoint/2010/main" val="3263058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58962-FFC6-D54D-ADD0-D8968E9AC453}"/>
              </a:ext>
            </a:extLst>
          </p:cNvPr>
          <p:cNvSpPr>
            <a:spLocks noGrp="1"/>
          </p:cNvSpPr>
          <p:nvPr>
            <p:ph type="title"/>
          </p:nvPr>
        </p:nvSpPr>
        <p:spPr>
          <a:xfrm>
            <a:off x="685800" y="519522"/>
            <a:ext cx="8314692" cy="452028"/>
          </a:xfrm>
        </p:spPr>
        <p:txBody>
          <a:bodyPr>
            <a:noAutofit/>
          </a:bodyPr>
          <a:lstStyle/>
          <a:p>
            <a:r>
              <a:rPr lang="en-US" sz="1800" b="1" dirty="0" err="1">
                <a:solidFill>
                  <a:srgbClr val="002060"/>
                </a:solidFill>
                <a:latin typeface="+mj-lt"/>
              </a:rPr>
              <a:t>Implementasi</a:t>
            </a:r>
            <a:r>
              <a:rPr lang="en-US" sz="1800" b="1" dirty="0">
                <a:solidFill>
                  <a:srgbClr val="002060"/>
                </a:solidFill>
                <a:latin typeface="+mj-lt"/>
              </a:rPr>
              <a:t> </a:t>
            </a:r>
            <a:r>
              <a:rPr lang="en-US" sz="1800" b="1" dirty="0" err="1">
                <a:solidFill>
                  <a:srgbClr val="002060"/>
                </a:solidFill>
                <a:latin typeface="+mj-lt"/>
              </a:rPr>
              <a:t>Rancangan</a:t>
            </a:r>
            <a:r>
              <a:rPr lang="en-US" sz="1800" b="1" dirty="0">
                <a:solidFill>
                  <a:srgbClr val="002060"/>
                </a:solidFill>
                <a:latin typeface="+mj-lt"/>
              </a:rPr>
              <a:t> User Interface			</a:t>
            </a:r>
          </a:p>
        </p:txBody>
      </p:sp>
      <p:sp>
        <p:nvSpPr>
          <p:cNvPr id="3" name="Content Placeholder 2">
            <a:extLst>
              <a:ext uri="{FF2B5EF4-FFF2-40B4-BE49-F238E27FC236}">
                <a16:creationId xmlns:a16="http://schemas.microsoft.com/office/drawing/2014/main" id="{41B2E189-2CC6-C747-9F75-74EC808F40C4}"/>
              </a:ext>
            </a:extLst>
          </p:cNvPr>
          <p:cNvSpPr>
            <a:spLocks noGrp="1"/>
          </p:cNvSpPr>
          <p:nvPr>
            <p:ph idx="1"/>
          </p:nvPr>
        </p:nvSpPr>
        <p:spPr>
          <a:xfrm>
            <a:off x="577062" y="1125252"/>
            <a:ext cx="8153400" cy="3714750"/>
          </a:xfrm>
        </p:spPr>
        <p:txBody>
          <a:bodyPr/>
          <a:lstStyle/>
          <a:p>
            <a:pPr algn="just">
              <a:spcAft>
                <a:spcPts val="900"/>
              </a:spcAft>
              <a:buFont typeface="Wingdings" panose="05000000000000000000" pitchFamily="2" charset="2"/>
              <a:buChar char="v"/>
            </a:pPr>
            <a:r>
              <a:rPr lang="en-US" dirty="0" err="1">
                <a:latin typeface="Arial" panose="020B0604020202020204" pitchFamily="34" charset="0"/>
                <a:cs typeface="Arial" panose="020B0604020202020204" pitchFamily="34" charset="0"/>
              </a:rPr>
              <a:t>Perancangan</a:t>
            </a:r>
            <a:r>
              <a:rPr lang="en-US" dirty="0">
                <a:latin typeface="Arial" panose="020B0604020202020204" pitchFamily="34" charset="0"/>
                <a:cs typeface="Arial" panose="020B0604020202020204" pitchFamily="34" charset="0"/>
              </a:rPr>
              <a:t> Menu</a:t>
            </a:r>
          </a:p>
          <a:p>
            <a:pPr algn="just">
              <a:spcAft>
                <a:spcPts val="900"/>
              </a:spcAft>
              <a:buFont typeface="Wingdings" panose="05000000000000000000" pitchFamily="2" charset="2"/>
              <a:buChar char="v"/>
            </a:pPr>
            <a:r>
              <a:rPr lang="en-US" dirty="0" err="1">
                <a:latin typeface="Arial" panose="020B0604020202020204" pitchFamily="34" charset="0"/>
                <a:cs typeface="Arial" panose="020B0604020202020204" pitchFamily="34" charset="0"/>
              </a:rPr>
              <a:t>Perancangan</a:t>
            </a:r>
            <a:r>
              <a:rPr lang="en-US" dirty="0">
                <a:latin typeface="Arial" panose="020B0604020202020204" pitchFamily="34" charset="0"/>
                <a:cs typeface="Arial" panose="020B0604020202020204" pitchFamily="34" charset="0"/>
              </a:rPr>
              <a:t> Layout </a:t>
            </a:r>
          </a:p>
          <a:p>
            <a:pPr algn="just">
              <a:spcAft>
                <a:spcPts val="900"/>
              </a:spcAft>
              <a:buFont typeface="Wingdings" panose="05000000000000000000" pitchFamily="2" charset="2"/>
              <a:buChar char="v"/>
            </a:pPr>
            <a:r>
              <a:rPr lang="en-US" dirty="0" err="1">
                <a:latin typeface="Arial" panose="020B0604020202020204" pitchFamily="34" charset="0"/>
                <a:cs typeface="Arial" panose="020B0604020202020204" pitchFamily="34" charset="0"/>
              </a:rPr>
              <a:t>Perancangan</a:t>
            </a:r>
            <a:r>
              <a:rPr lang="en-US" dirty="0">
                <a:latin typeface="Arial" panose="020B0604020202020204" pitchFamily="34" charset="0"/>
                <a:cs typeface="Arial" panose="020B0604020202020204" pitchFamily="34" charset="0"/>
              </a:rPr>
              <a:t> Form Fill-in</a:t>
            </a:r>
          </a:p>
          <a:p>
            <a:pPr algn="just">
              <a:spcAft>
                <a:spcPts val="900"/>
              </a:spcAft>
              <a:buFont typeface="Wingdings" panose="05000000000000000000" pitchFamily="2" charset="2"/>
              <a:buChar char="v"/>
            </a:pPr>
            <a:r>
              <a:rPr lang="en-US" dirty="0" err="1">
                <a:latin typeface="Arial" panose="020B0604020202020204" pitchFamily="34" charset="0"/>
                <a:cs typeface="Arial" panose="020B0604020202020204" pitchFamily="34" charset="0"/>
              </a:rPr>
              <a:t>Pengaturan</a:t>
            </a:r>
            <a:r>
              <a:rPr lang="en-US" dirty="0">
                <a:latin typeface="Arial" panose="020B0604020202020204" pitchFamily="34" charset="0"/>
                <a:cs typeface="Arial" panose="020B0604020202020204" pitchFamily="34" charset="0"/>
              </a:rPr>
              <a:t> Style </a:t>
            </a:r>
            <a:r>
              <a:rPr lang="en-US" dirty="0" err="1">
                <a:latin typeface="Arial" panose="020B0604020202020204" pitchFamily="34" charset="0"/>
                <a:cs typeface="Arial" panose="020B0604020202020204" pitchFamily="34" charset="0"/>
              </a:rPr>
              <a:t>Komponen</a:t>
            </a:r>
            <a:r>
              <a:rPr lang="en-US" dirty="0">
                <a:latin typeface="Arial" panose="020B0604020202020204" pitchFamily="34" charset="0"/>
                <a:cs typeface="Arial" panose="020B0604020202020204" pitchFamily="34" charset="0"/>
              </a:rPr>
              <a:t> HTML</a:t>
            </a:r>
          </a:p>
          <a:p>
            <a:pPr algn="just">
              <a:spcAft>
                <a:spcPts val="900"/>
              </a:spcAft>
              <a:buFont typeface="Wingdings" panose="05000000000000000000" pitchFamily="2" charset="2"/>
              <a:buChar char="v"/>
            </a:pPr>
            <a:r>
              <a:rPr lang="en-US" dirty="0" err="1">
                <a:latin typeface="Arial" panose="020B0604020202020204" pitchFamily="34" charset="0"/>
                <a:cs typeface="Arial" panose="020B0604020202020204" pitchFamily="34" charset="0"/>
              </a:rPr>
              <a:t>Perancangan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Tampilan</a:t>
            </a:r>
            <a:r>
              <a:rPr lang="en-US" dirty="0">
                <a:latin typeface="Arial" panose="020B0604020202020204" pitchFamily="34" charset="0"/>
                <a:cs typeface="Arial" panose="020B0604020202020204" pitchFamily="34" charset="0"/>
              </a:rPr>
              <a:t> UI </a:t>
            </a:r>
            <a:r>
              <a:rPr lang="en-US" dirty="0" err="1">
                <a:latin typeface="Arial" panose="020B0604020202020204" pitchFamily="34" charset="0"/>
                <a:cs typeface="Arial" panose="020B0604020202020204" pitchFamily="34" charset="0"/>
              </a:rPr>
              <a:t>dengan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Menggunakan</a:t>
            </a:r>
            <a:r>
              <a:rPr lang="en-US" dirty="0">
                <a:latin typeface="Arial" panose="020B0604020202020204" pitchFamily="34" charset="0"/>
                <a:cs typeface="Arial" panose="020B0604020202020204" pitchFamily="34" charset="0"/>
              </a:rPr>
              <a:t> Bootstrap Framework</a:t>
            </a:r>
          </a:p>
        </p:txBody>
      </p:sp>
    </p:spTree>
    <p:extLst>
      <p:ext uri="{BB962C8B-B14F-4D97-AF65-F5344CB8AC3E}">
        <p14:creationId xmlns:p14="http://schemas.microsoft.com/office/powerpoint/2010/main" val="811044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Menggunakan</a:t>
            </a:r>
            <a:r>
              <a:rPr lang="en-US" dirty="0"/>
              <a:t> </a:t>
            </a:r>
            <a:r>
              <a:rPr lang="en-US" dirty="0" err="1"/>
              <a:t>tipe</a:t>
            </a:r>
            <a:r>
              <a:rPr lang="en-US" dirty="0"/>
              <a:t> data dan </a:t>
            </a:r>
            <a:r>
              <a:rPr lang="en-US" i="1" dirty="0"/>
              <a:t>control </a:t>
            </a:r>
            <a:r>
              <a:rPr lang="en-US" dirty="0"/>
              <a:t>program</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8573807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Variabel</a:t>
            </a:r>
            <a:endParaRPr lang="en-US" dirty="0"/>
          </a:p>
        </p:txBody>
      </p:sp>
      <p:sp>
        <p:nvSpPr>
          <p:cNvPr id="5" name="Text Placeholder 4"/>
          <p:cNvSpPr>
            <a:spLocks noGrp="1"/>
          </p:cNvSpPr>
          <p:nvPr>
            <p:ph type="body" sz="quarter" idx="13"/>
          </p:nvPr>
        </p:nvSpPr>
        <p:spPr/>
        <p:txBody>
          <a:bodyPr>
            <a:normAutofit fontScale="92500" lnSpcReduction="20000"/>
          </a:bodyPr>
          <a:lstStyle/>
          <a:p>
            <a:r>
              <a:rPr lang="en-US" dirty="0" err="1"/>
              <a:t>Suatu</a:t>
            </a:r>
            <a:r>
              <a:rPr lang="en-US" dirty="0"/>
              <a:t> </a:t>
            </a:r>
            <a:r>
              <a:rPr lang="en-US" dirty="0" err="1"/>
              <a:t>lokasi</a:t>
            </a:r>
            <a:r>
              <a:rPr lang="en-US" dirty="0"/>
              <a:t> </a:t>
            </a:r>
            <a:r>
              <a:rPr lang="en-US" dirty="0" err="1"/>
              <a:t>penyimpanan</a:t>
            </a:r>
            <a:r>
              <a:rPr lang="en-US" dirty="0"/>
              <a:t> (di </a:t>
            </a:r>
            <a:r>
              <a:rPr lang="en-US" dirty="0" err="1"/>
              <a:t>dalam</a:t>
            </a:r>
            <a:r>
              <a:rPr lang="en-US" dirty="0"/>
              <a:t> </a:t>
            </a:r>
            <a:r>
              <a:rPr lang="en-US" dirty="0" err="1"/>
              <a:t>memori</a:t>
            </a:r>
            <a:r>
              <a:rPr lang="en-US" dirty="0"/>
              <a:t>) yang </a:t>
            </a:r>
            <a:r>
              <a:rPr lang="en-US" dirty="0" err="1"/>
              <a:t>berisikan</a:t>
            </a:r>
            <a:r>
              <a:rPr lang="en-US" dirty="0"/>
              <a:t> </a:t>
            </a:r>
            <a:r>
              <a:rPr lang="en-US" dirty="0" err="1"/>
              <a:t>nilai</a:t>
            </a:r>
            <a:r>
              <a:rPr lang="en-US" dirty="0"/>
              <a:t> </a:t>
            </a:r>
            <a:r>
              <a:rPr lang="en-US" dirty="0" err="1"/>
              <a:t>atau</a:t>
            </a:r>
            <a:r>
              <a:rPr lang="en-US" dirty="0"/>
              <a:t> </a:t>
            </a:r>
            <a:r>
              <a:rPr lang="en-US" dirty="0" err="1"/>
              <a:t>informasi</a:t>
            </a:r>
            <a:r>
              <a:rPr lang="en-US" dirty="0"/>
              <a:t> dan </a:t>
            </a:r>
            <a:r>
              <a:rPr lang="en-US" dirty="0" err="1"/>
              <a:t>dapat</a:t>
            </a:r>
            <a:r>
              <a:rPr lang="en-US" dirty="0"/>
              <a:t> </a:t>
            </a:r>
            <a:r>
              <a:rPr lang="en-US" dirty="0" err="1"/>
              <a:t>diubah</a:t>
            </a:r>
            <a:r>
              <a:rPr lang="en-US" dirty="0"/>
              <a:t> </a:t>
            </a:r>
            <a:r>
              <a:rPr lang="en-US" dirty="0" err="1"/>
              <a:t>nilainya</a:t>
            </a:r>
            <a:r>
              <a:rPr lang="en-US" dirty="0"/>
              <a:t> pada </a:t>
            </a:r>
            <a:r>
              <a:rPr lang="en-US" dirty="0" err="1"/>
              <a:t>saat</a:t>
            </a:r>
            <a:r>
              <a:rPr lang="en-US" dirty="0"/>
              <a:t> </a:t>
            </a:r>
            <a:r>
              <a:rPr lang="en-US" dirty="0" err="1"/>
              <a:t>kode</a:t>
            </a:r>
            <a:r>
              <a:rPr lang="en-US" dirty="0"/>
              <a:t> program </a:t>
            </a:r>
            <a:r>
              <a:rPr lang="en-US" dirty="0" err="1"/>
              <a:t>sedang</a:t>
            </a:r>
            <a:r>
              <a:rPr lang="en-US" dirty="0"/>
              <a:t> </a:t>
            </a:r>
            <a:r>
              <a:rPr lang="en-US" dirty="0" err="1"/>
              <a:t>berjalan</a:t>
            </a:r>
            <a:endParaRPr lang="en-US" dirty="0"/>
          </a:p>
          <a:p>
            <a:r>
              <a:rPr lang="en-US" dirty="0" err="1"/>
              <a:t>Memiliki</a:t>
            </a:r>
            <a:r>
              <a:rPr lang="en-US" dirty="0"/>
              <a:t> </a:t>
            </a:r>
            <a:r>
              <a:rPr lang="en-US" dirty="0" err="1"/>
              <a:t>aturan</a:t>
            </a:r>
            <a:r>
              <a:rPr lang="en-US" dirty="0"/>
              <a:t> </a:t>
            </a:r>
            <a:r>
              <a:rPr lang="en-US" dirty="0" err="1"/>
              <a:t>penamaan</a:t>
            </a:r>
            <a:r>
              <a:rPr lang="en-US" dirty="0"/>
              <a:t> dan </a:t>
            </a:r>
            <a:r>
              <a:rPr lang="en-US" dirty="0" err="1"/>
              <a:t>sifat</a:t>
            </a:r>
            <a:r>
              <a:rPr lang="en-US" dirty="0"/>
              <a:t> (</a:t>
            </a:r>
            <a:r>
              <a:rPr lang="en-US" dirty="0" err="1"/>
              <a:t>Sesuai</a:t>
            </a:r>
            <a:r>
              <a:rPr lang="en-US" dirty="0"/>
              <a:t> </a:t>
            </a:r>
            <a:r>
              <a:rPr lang="en-US" dirty="0" err="1"/>
              <a:t>dengan</a:t>
            </a:r>
            <a:r>
              <a:rPr lang="en-US" dirty="0"/>
              <a:t> </a:t>
            </a:r>
            <a:r>
              <a:rPr lang="en-US" dirty="0" err="1"/>
              <a:t>bahasa</a:t>
            </a:r>
            <a:r>
              <a:rPr lang="en-US" dirty="0"/>
              <a:t> </a:t>
            </a:r>
            <a:r>
              <a:rPr lang="en-US" dirty="0" err="1"/>
              <a:t>Pemrograman</a:t>
            </a:r>
            <a:r>
              <a:rPr lang="en-US" dirty="0"/>
              <a:t> yang </a:t>
            </a:r>
            <a:r>
              <a:rPr lang="en-US" dirty="0" err="1"/>
              <a:t>dipergunakan</a:t>
            </a:r>
            <a:r>
              <a:rPr lang="en-US" dirty="0"/>
              <a:t>); </a:t>
            </a:r>
            <a:r>
              <a:rPr lang="en-US" dirty="0" err="1"/>
              <a:t>misalkan</a:t>
            </a:r>
            <a:r>
              <a:rPr lang="en-US" dirty="0"/>
              <a:t> di Php</a:t>
            </a:r>
            <a:endParaRPr lang="en-US" sz="2100" dirty="0"/>
          </a:p>
          <a:p>
            <a:pPr lvl="1"/>
            <a:r>
              <a:rPr lang="en-US" sz="1900" dirty="0" err="1"/>
              <a:t>Diawali</a:t>
            </a:r>
            <a:r>
              <a:rPr lang="en-US" sz="1900" dirty="0"/>
              <a:t> </a:t>
            </a:r>
            <a:r>
              <a:rPr lang="en-US" sz="1900" dirty="0" err="1"/>
              <a:t>dengan</a:t>
            </a:r>
            <a:r>
              <a:rPr lang="en-US" sz="1900" dirty="0"/>
              <a:t> </a:t>
            </a:r>
            <a:r>
              <a:rPr lang="en-US" sz="1900" dirty="0" err="1"/>
              <a:t>karakter</a:t>
            </a:r>
            <a:r>
              <a:rPr lang="en-US" sz="1900" dirty="0"/>
              <a:t> </a:t>
            </a:r>
            <a:r>
              <a:rPr lang="en-US" sz="1900" dirty="0" err="1"/>
              <a:t>dolar</a:t>
            </a:r>
            <a:r>
              <a:rPr lang="en-US" sz="1900" dirty="0"/>
              <a:t> ( $ ) dan </a:t>
            </a:r>
            <a:r>
              <a:rPr lang="en-US" sz="1900" dirty="0" err="1"/>
              <a:t>diikuti</a:t>
            </a:r>
            <a:r>
              <a:rPr lang="en-US" sz="1900" dirty="0"/>
              <a:t> </a:t>
            </a:r>
            <a:r>
              <a:rPr lang="en-US" sz="1900" dirty="0" err="1"/>
              <a:t>dengan</a:t>
            </a:r>
            <a:r>
              <a:rPr lang="en-US" sz="1900" dirty="0"/>
              <a:t> </a:t>
            </a:r>
            <a:r>
              <a:rPr lang="en-US" sz="1900" dirty="0" err="1"/>
              <a:t>nama</a:t>
            </a:r>
            <a:r>
              <a:rPr lang="en-US" sz="1900" dirty="0"/>
              <a:t> </a:t>
            </a:r>
            <a:r>
              <a:rPr lang="en-US" sz="1900" dirty="0" err="1"/>
              <a:t>pengenal</a:t>
            </a:r>
            <a:endParaRPr lang="en-US" sz="1900" dirty="0"/>
          </a:p>
          <a:p>
            <a:pPr lvl="1"/>
            <a:r>
              <a:rPr lang="en-US" sz="2100" dirty="0"/>
              <a:t>Nama </a:t>
            </a:r>
            <a:r>
              <a:rPr lang="en-US" sz="2100" dirty="0" err="1"/>
              <a:t>pengenal</a:t>
            </a:r>
            <a:r>
              <a:rPr lang="en-US" sz="2100" dirty="0"/>
              <a:t> </a:t>
            </a:r>
            <a:r>
              <a:rPr lang="en-US" sz="2100" dirty="0" err="1"/>
              <a:t>dimulai</a:t>
            </a:r>
            <a:r>
              <a:rPr lang="en-US" sz="2100" dirty="0"/>
              <a:t> </a:t>
            </a:r>
            <a:r>
              <a:rPr lang="en-US" sz="2100" dirty="0" err="1"/>
              <a:t>dengan</a:t>
            </a:r>
            <a:r>
              <a:rPr lang="en-US" sz="2100" dirty="0"/>
              <a:t> </a:t>
            </a:r>
            <a:r>
              <a:rPr lang="en-US" sz="2100" dirty="0" err="1"/>
              <a:t>huruf</a:t>
            </a:r>
            <a:r>
              <a:rPr lang="en-US" sz="2100" dirty="0"/>
              <a:t> </a:t>
            </a:r>
            <a:r>
              <a:rPr lang="en-US" sz="2100" dirty="0" err="1"/>
              <a:t>atau</a:t>
            </a:r>
            <a:r>
              <a:rPr lang="en-US" sz="2100" dirty="0"/>
              <a:t> garis </a:t>
            </a:r>
            <a:r>
              <a:rPr lang="en-US" sz="2100" dirty="0" err="1"/>
              <a:t>bawah</a:t>
            </a:r>
            <a:r>
              <a:rPr lang="en-US" sz="2100" dirty="0"/>
              <a:t> (_), </a:t>
            </a:r>
            <a:r>
              <a:rPr lang="en-US" sz="2100" dirty="0" err="1"/>
              <a:t>tidak</a:t>
            </a:r>
            <a:r>
              <a:rPr lang="en-US" sz="2100" dirty="0"/>
              <a:t> </a:t>
            </a:r>
            <a:r>
              <a:rPr lang="en-US" sz="2100" dirty="0" err="1"/>
              <a:t>boleh</a:t>
            </a:r>
            <a:r>
              <a:rPr lang="en-US" sz="2100" dirty="0"/>
              <a:t> </a:t>
            </a:r>
            <a:r>
              <a:rPr lang="en-US" sz="2100" dirty="0" err="1"/>
              <a:t>diawali</a:t>
            </a:r>
            <a:r>
              <a:rPr lang="en-US" sz="2100" dirty="0"/>
              <a:t> </a:t>
            </a:r>
            <a:r>
              <a:rPr lang="en-US" sz="2100" dirty="0" err="1"/>
              <a:t>dengan</a:t>
            </a:r>
            <a:r>
              <a:rPr lang="en-US" sz="2100" dirty="0"/>
              <a:t> </a:t>
            </a:r>
            <a:r>
              <a:rPr lang="en-US" sz="2100" dirty="0" err="1"/>
              <a:t>angka</a:t>
            </a:r>
            <a:endParaRPr lang="en-US" sz="2100" dirty="0"/>
          </a:p>
          <a:p>
            <a:pPr lvl="1"/>
            <a:r>
              <a:rPr lang="en-US" sz="2100" dirty="0" err="1"/>
              <a:t>Tidak</a:t>
            </a:r>
            <a:r>
              <a:rPr lang="en-US" sz="2100" dirty="0"/>
              <a:t> </a:t>
            </a:r>
            <a:r>
              <a:rPr lang="en-US" sz="2100" dirty="0" err="1"/>
              <a:t>boleh</a:t>
            </a:r>
            <a:r>
              <a:rPr lang="en-US" sz="2100" dirty="0"/>
              <a:t> </a:t>
            </a:r>
            <a:r>
              <a:rPr lang="en-US" sz="2100" dirty="0" err="1"/>
              <a:t>mengandung</a:t>
            </a:r>
            <a:r>
              <a:rPr lang="en-US" sz="2100" dirty="0"/>
              <a:t> </a:t>
            </a:r>
            <a:r>
              <a:rPr lang="en-US" sz="2100" dirty="0" err="1"/>
              <a:t>spasi</a:t>
            </a:r>
            <a:r>
              <a:rPr lang="en-US" sz="2100" dirty="0"/>
              <a:t> dan </a:t>
            </a:r>
            <a:r>
              <a:rPr lang="en-US" sz="2100" dirty="0" err="1"/>
              <a:t>terdiri</a:t>
            </a:r>
            <a:r>
              <a:rPr lang="en-US" sz="2100" dirty="0"/>
              <a:t> </a:t>
            </a:r>
            <a:r>
              <a:rPr lang="en-US" sz="2100" dirty="0" err="1"/>
              <a:t>dari</a:t>
            </a:r>
            <a:r>
              <a:rPr lang="en-US" sz="2100" dirty="0"/>
              <a:t> minimal </a:t>
            </a:r>
            <a:r>
              <a:rPr lang="en-US" sz="2100" dirty="0" err="1"/>
              <a:t>satu</a:t>
            </a:r>
            <a:r>
              <a:rPr lang="en-US" sz="2100" dirty="0"/>
              <a:t> </a:t>
            </a:r>
            <a:r>
              <a:rPr lang="en-US" sz="2100" dirty="0" err="1"/>
              <a:t>karakter</a:t>
            </a:r>
            <a:endParaRPr lang="en-US" sz="2100" dirty="0"/>
          </a:p>
          <a:p>
            <a:pPr lvl="1"/>
            <a:r>
              <a:rPr lang="en-US" sz="2100" dirty="0" err="1"/>
              <a:t>Bersifat</a:t>
            </a:r>
            <a:r>
              <a:rPr lang="en-US" sz="2100" dirty="0"/>
              <a:t> case sensitive (</a:t>
            </a:r>
            <a:r>
              <a:rPr lang="en-US" sz="2100" dirty="0" err="1"/>
              <a:t>huruf</a:t>
            </a:r>
            <a:r>
              <a:rPr lang="en-US" sz="2100" dirty="0"/>
              <a:t> </a:t>
            </a:r>
            <a:r>
              <a:rPr lang="en-US" sz="2100" dirty="0" err="1"/>
              <a:t>besar</a:t>
            </a:r>
            <a:r>
              <a:rPr lang="en-US" sz="2100" dirty="0"/>
              <a:t> dan </a:t>
            </a:r>
            <a:r>
              <a:rPr lang="en-US" sz="2100" dirty="0" err="1"/>
              <a:t>kecil</a:t>
            </a:r>
            <a:r>
              <a:rPr lang="en-US" sz="2100" dirty="0"/>
              <a:t> </a:t>
            </a:r>
            <a:r>
              <a:rPr lang="en-US" sz="2100" dirty="0" err="1"/>
              <a:t>dibedakan</a:t>
            </a:r>
            <a:r>
              <a:rPr lang="en-US" sz="2100" dirty="0"/>
              <a:t>)</a:t>
            </a:r>
          </a:p>
          <a:p>
            <a:pPr lvl="1"/>
            <a:r>
              <a:rPr lang="en-US" sz="2100" dirty="0" err="1"/>
              <a:t>Tidak</a:t>
            </a:r>
            <a:r>
              <a:rPr lang="en-US" sz="2100" dirty="0"/>
              <a:t> </a:t>
            </a:r>
            <a:r>
              <a:rPr lang="en-US" sz="2100" dirty="0" err="1"/>
              <a:t>diperlukan</a:t>
            </a:r>
            <a:r>
              <a:rPr lang="en-US" sz="2100" dirty="0"/>
              <a:t> </a:t>
            </a:r>
            <a:r>
              <a:rPr lang="en-US" sz="2100" dirty="0" err="1"/>
              <a:t>deklarasi</a:t>
            </a:r>
            <a:r>
              <a:rPr lang="en-US" sz="2100" dirty="0"/>
              <a:t> type variable, </a:t>
            </a:r>
            <a:r>
              <a:rPr lang="en-US" sz="2100" dirty="0" err="1"/>
              <a:t>tetapi</a:t>
            </a:r>
            <a:r>
              <a:rPr lang="en-US" sz="2100" dirty="0"/>
              <a:t> type variable </a:t>
            </a:r>
            <a:r>
              <a:rPr lang="en-US" sz="2100" dirty="0" err="1"/>
              <a:t>akan</a:t>
            </a:r>
            <a:r>
              <a:rPr lang="en-US" sz="2100" dirty="0"/>
              <a:t> </a:t>
            </a:r>
            <a:r>
              <a:rPr lang="en-US" sz="2100" dirty="0" err="1"/>
              <a:t>mengikuti</a:t>
            </a:r>
            <a:r>
              <a:rPr lang="en-US" sz="2100" dirty="0"/>
              <a:t> type </a:t>
            </a:r>
            <a:r>
              <a:rPr lang="en-US" sz="2100" dirty="0" err="1"/>
              <a:t>nilai</a:t>
            </a:r>
            <a:r>
              <a:rPr lang="en-US" sz="2100" dirty="0"/>
              <a:t> </a:t>
            </a:r>
            <a:r>
              <a:rPr lang="en-US" sz="2100" dirty="0" err="1"/>
              <a:t>yg</a:t>
            </a:r>
            <a:r>
              <a:rPr lang="en-US" sz="2100" dirty="0"/>
              <a:t> </a:t>
            </a:r>
            <a:r>
              <a:rPr lang="en-US" sz="2100" dirty="0" err="1"/>
              <a:t>diberikan</a:t>
            </a:r>
            <a:endParaRPr lang="en-US" sz="2100" dirty="0"/>
          </a:p>
          <a:p>
            <a:pPr lvl="1"/>
            <a:r>
              <a:rPr lang="en-US" sz="2100" dirty="0" err="1"/>
              <a:t>Setiap</a:t>
            </a:r>
            <a:r>
              <a:rPr lang="en-US" sz="2100" dirty="0"/>
              <a:t> </a:t>
            </a:r>
            <a:r>
              <a:rPr lang="en-US" sz="2100" dirty="0" err="1"/>
              <a:t>variabel</a:t>
            </a:r>
            <a:r>
              <a:rPr lang="en-US" sz="2100" dirty="0"/>
              <a:t> </a:t>
            </a:r>
            <a:r>
              <a:rPr lang="en-US" sz="2100" dirty="0" err="1"/>
              <a:t>terbentuk</a:t>
            </a:r>
            <a:r>
              <a:rPr lang="en-US" sz="2100" dirty="0"/>
              <a:t> </a:t>
            </a:r>
            <a:r>
              <a:rPr lang="en-US" sz="2100" dirty="0" err="1"/>
              <a:t>dalam</a:t>
            </a:r>
            <a:r>
              <a:rPr lang="en-US" sz="2100" dirty="0"/>
              <a:t> </a:t>
            </a:r>
            <a:r>
              <a:rPr lang="en-US" sz="2100" dirty="0" err="1"/>
              <a:t>tipe</a:t>
            </a:r>
            <a:r>
              <a:rPr lang="en-US" sz="2100" dirty="0"/>
              <a:t> data variant (</a:t>
            </a:r>
            <a:r>
              <a:rPr lang="en-US" sz="2100" dirty="0" err="1"/>
              <a:t>dapat</a:t>
            </a:r>
            <a:r>
              <a:rPr lang="en-US" sz="2100" dirty="0"/>
              <a:t> </a:t>
            </a:r>
            <a:r>
              <a:rPr lang="en-US" sz="2100" dirty="0" err="1"/>
              <a:t>menampung</a:t>
            </a:r>
            <a:r>
              <a:rPr lang="en-US" sz="2100" dirty="0"/>
              <a:t> </a:t>
            </a:r>
            <a:r>
              <a:rPr lang="en-US" sz="2100" dirty="0" err="1"/>
              <a:t>jenis</a:t>
            </a:r>
            <a:r>
              <a:rPr lang="en-US" sz="2100" dirty="0"/>
              <a:t> data </a:t>
            </a:r>
            <a:r>
              <a:rPr lang="en-US" sz="2100" dirty="0" err="1"/>
              <a:t>apapun</a:t>
            </a:r>
            <a:r>
              <a:rPr lang="en-US" sz="2100" dirty="0"/>
              <a:t>)</a:t>
            </a:r>
          </a:p>
          <a:p>
            <a:pPr lvl="1"/>
            <a:endParaRPr lang="en-US" dirty="0"/>
          </a:p>
        </p:txBody>
      </p:sp>
    </p:spTree>
    <p:extLst>
      <p:ext uri="{BB962C8B-B14F-4D97-AF65-F5344CB8AC3E}">
        <p14:creationId xmlns:p14="http://schemas.microsoft.com/office/powerpoint/2010/main" val="2373778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Variabel</a:t>
            </a:r>
            <a:endParaRPr lang="en-US" dirty="0"/>
          </a:p>
        </p:txBody>
      </p:sp>
      <p:sp>
        <p:nvSpPr>
          <p:cNvPr id="5" name="Text Placeholder 4"/>
          <p:cNvSpPr>
            <a:spLocks noGrp="1"/>
          </p:cNvSpPr>
          <p:nvPr>
            <p:ph type="body" sz="quarter" idx="13"/>
          </p:nvPr>
        </p:nvSpPr>
        <p:spPr/>
        <p:txBody>
          <a:bodyPr>
            <a:normAutofit/>
          </a:bodyPr>
          <a:lstStyle/>
          <a:p>
            <a:r>
              <a:rPr lang="en-US" dirty="0" err="1"/>
              <a:t>Contoh</a:t>
            </a:r>
            <a:endParaRPr lang="en-US" dirty="0"/>
          </a:p>
          <a:p>
            <a:r>
              <a:rPr lang="en-US" sz="2100" dirty="0"/>
              <a:t>Yang </a:t>
            </a:r>
            <a:r>
              <a:rPr lang="en-US" sz="2100" dirty="0" err="1"/>
              <a:t>benar</a:t>
            </a:r>
            <a:endParaRPr lang="en-US" sz="2100" dirty="0"/>
          </a:p>
          <a:p>
            <a:endParaRPr lang="en-US" sz="2100" dirty="0"/>
          </a:p>
          <a:p>
            <a:endParaRPr lang="en-US" sz="2100" dirty="0"/>
          </a:p>
          <a:p>
            <a:endParaRPr lang="en-US" sz="2100" dirty="0"/>
          </a:p>
          <a:p>
            <a:r>
              <a:rPr lang="en-US" sz="2100" dirty="0"/>
              <a:t>Yang salah </a:t>
            </a:r>
          </a:p>
          <a:p>
            <a:pPr lvl="1"/>
            <a:endParaRPr lang="en-US" dirty="0"/>
          </a:p>
        </p:txBody>
      </p:sp>
      <p:sp>
        <p:nvSpPr>
          <p:cNvPr id="4" name="Rectangle 3">
            <a:extLst>
              <a:ext uri="{FF2B5EF4-FFF2-40B4-BE49-F238E27FC236}">
                <a16:creationId xmlns:a16="http://schemas.microsoft.com/office/drawing/2014/main" id="{64172006-EA1F-2243-B736-8909F39D295A}"/>
              </a:ext>
            </a:extLst>
          </p:cNvPr>
          <p:cNvSpPr>
            <a:spLocks noChangeArrowheads="1"/>
          </p:cNvSpPr>
          <p:nvPr/>
        </p:nvSpPr>
        <p:spPr bwMode="auto">
          <a:xfrm>
            <a:off x="2467608" y="1303009"/>
            <a:ext cx="2331407" cy="16850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&lt;?</a:t>
            </a:r>
            <a:r>
              <a:rPr lang="en-US" sz="1500" dirty="0" err="1">
                <a:latin typeface="Courier New" panose="02070309020205020404" pitchFamily="49" charset="0"/>
                <a:cs typeface="Courier New" panose="02070309020205020404" pitchFamily="49" charset="0"/>
              </a:rPr>
              <a:t>php</a:t>
            </a:r>
            <a:endParaRPr lang="en-US" sz="1500" dirty="0">
              <a:latin typeface="Courier New" panose="02070309020205020404" pitchFamily="49" charset="0"/>
              <a:cs typeface="Courier New" panose="02070309020205020404" pitchFamily="49" charset="0"/>
            </a:endParaRP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i</a:t>
            </a:r>
            <a:r>
              <a:rPr lang="en-US" sz="1500" dirty="0">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nama</a:t>
            </a:r>
            <a:r>
              <a:rPr lang="en-US" sz="1500" dirty="0">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Umur</a:t>
            </a:r>
            <a:r>
              <a:rPr lang="en-US" sz="1500" dirty="0">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   $_</a:t>
            </a:r>
            <a:r>
              <a:rPr lang="en-US" sz="1500" dirty="0" err="1">
                <a:latin typeface="Courier New" panose="02070309020205020404" pitchFamily="49" charset="0"/>
                <a:cs typeface="Courier New" panose="02070309020205020404" pitchFamily="49" charset="0"/>
              </a:rPr>
              <a:t>lokasi_memori</a:t>
            </a:r>
            <a:r>
              <a:rPr lang="en-US" sz="1500" dirty="0">
                <a:latin typeface="Courier New" panose="02070309020205020404" pitchFamily="49" charset="0"/>
                <a:cs typeface="Courier New" panose="02070309020205020404" pitchFamily="49" charset="0"/>
              </a:rPr>
              <a:t>;</a:t>
            </a: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   $ANGKA_MAKSIMUM;</a:t>
            </a: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?&gt;</a:t>
            </a:r>
          </a:p>
        </p:txBody>
      </p:sp>
      <p:sp>
        <p:nvSpPr>
          <p:cNvPr id="6" name="Rectangle 3">
            <a:extLst>
              <a:ext uri="{FF2B5EF4-FFF2-40B4-BE49-F238E27FC236}">
                <a16:creationId xmlns:a16="http://schemas.microsoft.com/office/drawing/2014/main" id="{1E345451-6FF4-E844-B8DD-497E56B4B5C5}"/>
              </a:ext>
            </a:extLst>
          </p:cNvPr>
          <p:cNvSpPr>
            <a:spLocks noChangeArrowheads="1"/>
          </p:cNvSpPr>
          <p:nvPr/>
        </p:nvSpPr>
        <p:spPr bwMode="auto">
          <a:xfrm>
            <a:off x="2467608" y="3227591"/>
            <a:ext cx="5337362" cy="1915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&lt;?</a:t>
            </a:r>
            <a:r>
              <a:rPr lang="en-US" sz="1500" dirty="0" err="1">
                <a:latin typeface="Courier New" panose="02070309020205020404" pitchFamily="49" charset="0"/>
                <a:cs typeface="Courier New" panose="02070309020205020404" pitchFamily="49" charset="0"/>
              </a:rPr>
              <a:t>php</a:t>
            </a:r>
            <a:endParaRPr lang="en-US" sz="1500" dirty="0">
              <a:latin typeface="Courier New" panose="02070309020205020404" pitchFamily="49" charset="0"/>
              <a:cs typeface="Courier New" panose="02070309020205020404" pitchFamily="49" charset="0"/>
            </a:endParaRP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   $4ever; //</a:t>
            </a:r>
            <a:r>
              <a:rPr lang="en-US" sz="1500" dirty="0" err="1">
                <a:latin typeface="Courier New" panose="02070309020205020404" pitchFamily="49" charset="0"/>
                <a:cs typeface="Courier New" panose="02070309020205020404" pitchFamily="49" charset="0"/>
              </a:rPr>
              <a:t>variabel</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tidak</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boleh</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diawali</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dengan</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angka</a:t>
            </a:r>
            <a:endParaRPr lang="en-US" sz="1500" dirty="0">
              <a:latin typeface="Courier New" panose="02070309020205020404" pitchFamily="49" charset="0"/>
              <a:cs typeface="Courier New" panose="02070309020205020404" pitchFamily="49" charset="0"/>
            </a:endParaRP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   $_</a:t>
            </a:r>
            <a:r>
              <a:rPr lang="en-US" sz="1500" dirty="0" err="1">
                <a:latin typeface="Courier New" panose="02070309020205020404" pitchFamily="49" charset="0"/>
                <a:cs typeface="Courier New" panose="02070309020205020404" pitchFamily="49" charset="0"/>
              </a:rPr>
              <a:t>salah</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satu</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varibel</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tidak</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boleh</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mengandung</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spasi</a:t>
            </a:r>
            <a:endParaRPr lang="en-US" sz="1500" dirty="0">
              <a:latin typeface="Courier New" panose="02070309020205020404" pitchFamily="49" charset="0"/>
              <a:cs typeface="Courier New" panose="02070309020205020404" pitchFamily="49" charset="0"/>
            </a:endParaRP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nama</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variabel</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tidak</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boleh</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mengandung</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karakter</a:t>
            </a:r>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khusus</a:t>
            </a:r>
            <a:r>
              <a:rPr lang="en-US" sz="1500" dirty="0">
                <a:latin typeface="Courier New" panose="02070309020205020404" pitchFamily="49" charset="0"/>
                <a:cs typeface="Courier New" panose="02070309020205020404" pitchFamily="49" charset="0"/>
              </a:rPr>
              <a:t>: * </a:t>
            </a:r>
            <a:r>
              <a:rPr lang="en-US" sz="1500" dirty="0" err="1">
                <a:latin typeface="Courier New" panose="02070309020205020404" pitchFamily="49" charset="0"/>
                <a:cs typeface="Courier New" panose="02070309020205020404" pitchFamily="49" charset="0"/>
              </a:rPr>
              <a:t>dan</a:t>
            </a:r>
            <a:r>
              <a:rPr lang="en-US" sz="1500" dirty="0">
                <a:latin typeface="Courier New" panose="02070309020205020404" pitchFamily="49" charset="0"/>
                <a:cs typeface="Courier New" panose="02070309020205020404" pitchFamily="49" charset="0"/>
              </a:rPr>
              <a:t> ^</a:t>
            </a:r>
          </a:p>
          <a:p>
            <a:pPr defTabSz="685800" eaLnBrk="0" fontAlgn="base" hangingPunct="0">
              <a:spcBef>
                <a:spcPct val="0"/>
              </a:spcBef>
              <a:spcAft>
                <a:spcPct val="0"/>
              </a:spcAft>
              <a:buClrTx/>
            </a:pPr>
            <a:r>
              <a:rPr lang="en-US" sz="1500"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3660928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Tipe</a:t>
            </a:r>
            <a:r>
              <a:rPr lang="en-GB" dirty="0"/>
              <a:t> Data</a:t>
            </a:r>
            <a:endParaRPr lang="en-US" dirty="0"/>
          </a:p>
        </p:txBody>
      </p:sp>
      <p:sp>
        <p:nvSpPr>
          <p:cNvPr id="5" name="Text Placeholder 4"/>
          <p:cNvSpPr>
            <a:spLocks noGrp="1"/>
          </p:cNvSpPr>
          <p:nvPr>
            <p:ph type="body" sz="quarter" idx="13"/>
          </p:nvPr>
        </p:nvSpPr>
        <p:spPr/>
        <p:txBody>
          <a:bodyPr>
            <a:normAutofit/>
          </a:bodyPr>
          <a:lstStyle/>
          <a:p>
            <a:r>
              <a:rPr lang="en-US" dirty="0"/>
              <a:t>Variable </a:t>
            </a:r>
            <a:r>
              <a:rPr lang="en-US" dirty="0" err="1"/>
              <a:t>merupakan</a:t>
            </a:r>
            <a:r>
              <a:rPr lang="en-US" dirty="0"/>
              <a:t> ‘</a:t>
            </a:r>
            <a:r>
              <a:rPr lang="en-US" dirty="0" err="1"/>
              <a:t>tempat</a:t>
            </a:r>
            <a:r>
              <a:rPr lang="en-US" dirty="0"/>
              <a:t>’ </a:t>
            </a:r>
            <a:r>
              <a:rPr lang="en-US" dirty="0" err="1"/>
              <a:t>dari</a:t>
            </a:r>
            <a:r>
              <a:rPr lang="en-US" dirty="0"/>
              <a:t> data</a:t>
            </a:r>
          </a:p>
          <a:p>
            <a:r>
              <a:rPr lang="en-US" dirty="0"/>
              <a:t>Data yang </a:t>
            </a:r>
            <a:r>
              <a:rPr lang="en-US" dirty="0" err="1"/>
              <a:t>dinput</a:t>
            </a:r>
            <a:r>
              <a:rPr lang="en-US" dirty="0"/>
              <a:t> </a:t>
            </a:r>
            <a:r>
              <a:rPr lang="en-US" dirty="0" err="1"/>
              <a:t>kedalam</a:t>
            </a:r>
            <a:r>
              <a:rPr lang="en-US" dirty="0"/>
              <a:t> variable </a:t>
            </a:r>
            <a:r>
              <a:rPr lang="en-US" dirty="0" err="1"/>
              <a:t>memiliki</a:t>
            </a:r>
            <a:r>
              <a:rPr lang="en-US" dirty="0"/>
              <a:t> </a:t>
            </a:r>
            <a:r>
              <a:rPr lang="en-US" dirty="0" err="1"/>
              <a:t>tipe</a:t>
            </a:r>
            <a:r>
              <a:rPr lang="en-US" dirty="0"/>
              <a:t> </a:t>
            </a:r>
            <a:r>
              <a:rPr lang="en-US" dirty="0" err="1"/>
              <a:t>tertentu</a:t>
            </a:r>
            <a:r>
              <a:rPr lang="en-US" dirty="0"/>
              <a:t> (</a:t>
            </a:r>
            <a:r>
              <a:rPr lang="en-US" dirty="0" err="1"/>
              <a:t>angka</a:t>
            </a:r>
            <a:r>
              <a:rPr lang="en-US" dirty="0"/>
              <a:t>, </a:t>
            </a:r>
            <a:r>
              <a:rPr lang="en-US" dirty="0" err="1"/>
              <a:t>desimal</a:t>
            </a:r>
            <a:r>
              <a:rPr lang="en-US" dirty="0"/>
              <a:t>, text)</a:t>
            </a:r>
          </a:p>
          <a:p>
            <a:r>
              <a:rPr lang="en-US" dirty="0" err="1"/>
              <a:t>Tipe</a:t>
            </a:r>
            <a:r>
              <a:rPr lang="en-US" dirty="0"/>
              <a:t> Data di PHP : integer, floating, string, Boolean, array dan object </a:t>
            </a:r>
          </a:p>
          <a:p>
            <a:pPr lvl="1"/>
            <a:endParaRPr lang="en-US" dirty="0"/>
          </a:p>
        </p:txBody>
      </p:sp>
    </p:spTree>
    <p:extLst>
      <p:ext uri="{BB962C8B-B14F-4D97-AF65-F5344CB8AC3E}">
        <p14:creationId xmlns:p14="http://schemas.microsoft.com/office/powerpoint/2010/main" val="6612206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Tipe</a:t>
            </a:r>
            <a:r>
              <a:rPr lang="en-GB" dirty="0"/>
              <a:t> Data: Integer</a:t>
            </a:r>
            <a:endParaRPr lang="en-US" dirty="0"/>
          </a:p>
        </p:txBody>
      </p:sp>
      <p:sp>
        <p:nvSpPr>
          <p:cNvPr id="5" name="Text Placeholder 4"/>
          <p:cNvSpPr>
            <a:spLocks noGrp="1"/>
          </p:cNvSpPr>
          <p:nvPr>
            <p:ph type="body" sz="quarter" idx="13"/>
          </p:nvPr>
        </p:nvSpPr>
        <p:spPr/>
        <p:txBody>
          <a:bodyPr>
            <a:normAutofit/>
          </a:bodyPr>
          <a:lstStyle/>
          <a:p>
            <a:pPr marL="285750" indent="-285750" algn="just">
              <a:buFont typeface="Arial" panose="020B0604020202020204" pitchFamily="34" charset="0"/>
              <a:buChar char="•"/>
            </a:pPr>
            <a:r>
              <a:rPr lang="en-US" dirty="0" err="1"/>
              <a:t>Tipe</a:t>
            </a:r>
            <a:r>
              <a:rPr lang="en-US" dirty="0"/>
              <a:t> data </a:t>
            </a:r>
            <a:r>
              <a:rPr lang="en-US" dirty="0" err="1"/>
              <a:t>berupa</a:t>
            </a:r>
            <a:r>
              <a:rPr lang="en-US" dirty="0"/>
              <a:t> </a:t>
            </a:r>
            <a:r>
              <a:rPr lang="en-US" dirty="0" err="1"/>
              <a:t>bilangan</a:t>
            </a:r>
            <a:r>
              <a:rPr lang="en-US" dirty="0"/>
              <a:t> </a:t>
            </a:r>
            <a:r>
              <a:rPr lang="en-US" dirty="0" err="1"/>
              <a:t>bulat</a:t>
            </a:r>
            <a:r>
              <a:rPr lang="en-US" dirty="0"/>
              <a:t> </a:t>
            </a:r>
            <a:r>
              <a:rPr lang="en-US" dirty="0" err="1"/>
              <a:t>positif</a:t>
            </a:r>
            <a:r>
              <a:rPr lang="en-US" dirty="0"/>
              <a:t> </a:t>
            </a:r>
            <a:r>
              <a:rPr lang="en-US" dirty="0" err="1"/>
              <a:t>maupun</a:t>
            </a:r>
            <a:r>
              <a:rPr lang="en-US" dirty="0"/>
              <a:t> </a:t>
            </a:r>
            <a:r>
              <a:rPr lang="en-US" dirty="0" err="1"/>
              <a:t>negatif</a:t>
            </a:r>
            <a:endParaRPr lang="en-US" dirty="0"/>
          </a:p>
          <a:p>
            <a:pPr marL="285750" indent="-285750" algn="just">
              <a:buFont typeface="Arial" panose="020B0604020202020204" pitchFamily="34" charset="0"/>
              <a:buChar char="•"/>
            </a:pPr>
            <a:r>
              <a:rPr lang="en-US" dirty="0" err="1"/>
              <a:t>Dapat</a:t>
            </a:r>
            <a:r>
              <a:rPr lang="en-US" dirty="0"/>
              <a:t> </a:t>
            </a:r>
            <a:r>
              <a:rPr lang="en-US" dirty="0" err="1"/>
              <a:t>dilakukan</a:t>
            </a:r>
            <a:r>
              <a:rPr lang="en-US" dirty="0"/>
              <a:t> </a:t>
            </a:r>
            <a:r>
              <a:rPr lang="en-US" dirty="0" err="1"/>
              <a:t>operasi</a:t>
            </a:r>
            <a:r>
              <a:rPr lang="en-US" dirty="0"/>
              <a:t> </a:t>
            </a:r>
            <a:r>
              <a:rPr lang="en-US" dirty="0" err="1"/>
              <a:t>matematis</a:t>
            </a:r>
            <a:r>
              <a:rPr lang="en-US" dirty="0"/>
              <a:t> (</a:t>
            </a:r>
            <a:r>
              <a:rPr lang="en-US" dirty="0" err="1"/>
              <a:t>tambah</a:t>
            </a:r>
            <a:r>
              <a:rPr lang="en-US" dirty="0"/>
              <a:t>, </a:t>
            </a:r>
            <a:r>
              <a:rPr lang="en-US" dirty="0" err="1"/>
              <a:t>kurang</a:t>
            </a:r>
            <a:r>
              <a:rPr lang="en-US" dirty="0"/>
              <a:t>, kali, </a:t>
            </a:r>
            <a:r>
              <a:rPr lang="en-US" dirty="0" err="1"/>
              <a:t>bagi</a:t>
            </a:r>
            <a:r>
              <a:rPr lang="en-US" dirty="0"/>
              <a:t>)</a:t>
            </a:r>
          </a:p>
          <a:p>
            <a:pPr marL="285750" indent="-285750" algn="just">
              <a:buFont typeface="Arial" panose="020B0604020202020204" pitchFamily="34" charset="0"/>
              <a:buChar char="•"/>
            </a:pPr>
            <a:r>
              <a:rPr lang="en-US" dirty="0" err="1"/>
              <a:t>Contoh</a:t>
            </a:r>
            <a:r>
              <a:rPr lang="en-US" dirty="0"/>
              <a:t>: </a:t>
            </a:r>
          </a:p>
          <a:p>
            <a:pPr lvl="1"/>
            <a:endParaRPr lang="en-US" dirty="0"/>
          </a:p>
        </p:txBody>
      </p:sp>
      <p:graphicFrame>
        <p:nvGraphicFramePr>
          <p:cNvPr id="3" name="Table 8">
            <a:extLst>
              <a:ext uri="{FF2B5EF4-FFF2-40B4-BE49-F238E27FC236}">
                <a16:creationId xmlns:a16="http://schemas.microsoft.com/office/drawing/2014/main" id="{A86B5BA9-6355-8543-83E3-9945A65C2958}"/>
              </a:ext>
            </a:extLst>
          </p:cNvPr>
          <p:cNvGraphicFramePr>
            <a:graphicFrameLocks noGrp="1"/>
          </p:cNvGraphicFramePr>
          <p:nvPr>
            <p:extLst>
              <p:ext uri="{D42A27DB-BD31-4B8C-83A1-F6EECF244321}">
                <p14:modId xmlns:p14="http://schemas.microsoft.com/office/powerpoint/2010/main" val="381561169"/>
              </p:ext>
            </p:extLst>
          </p:nvPr>
        </p:nvGraphicFramePr>
        <p:xfrm>
          <a:off x="1562377" y="2343359"/>
          <a:ext cx="6096000" cy="2438400"/>
        </p:xfrm>
        <a:graphic>
          <a:graphicData uri="http://schemas.openxmlformats.org/drawingml/2006/table">
            <a:tbl>
              <a:tblPr firstRow="1" bandRow="1">
                <a:tableStyleId>{2D5ABB26-0587-4C30-8999-92F81FD0307C}</a:tableStyleId>
              </a:tblPr>
              <a:tblGrid>
                <a:gridCol w="3079071">
                  <a:extLst>
                    <a:ext uri="{9D8B030D-6E8A-4147-A177-3AD203B41FA5}">
                      <a16:colId xmlns:a16="http://schemas.microsoft.com/office/drawing/2014/main" val="83041365"/>
                    </a:ext>
                  </a:extLst>
                </a:gridCol>
                <a:gridCol w="984929">
                  <a:extLst>
                    <a:ext uri="{9D8B030D-6E8A-4147-A177-3AD203B41FA5}">
                      <a16:colId xmlns:a16="http://schemas.microsoft.com/office/drawing/2014/main" val="1944780799"/>
                    </a:ext>
                  </a:extLst>
                </a:gridCol>
                <a:gridCol w="2032000">
                  <a:extLst>
                    <a:ext uri="{9D8B030D-6E8A-4147-A177-3AD203B41FA5}">
                      <a16:colId xmlns:a16="http://schemas.microsoft.com/office/drawing/2014/main" val="522516597"/>
                    </a:ext>
                  </a:extLst>
                </a:gridCol>
              </a:tblGrid>
              <a:tr h="1687734">
                <a:tc>
                  <a:txBody>
                    <a:bodyPr/>
                    <a:lstStyle/>
                    <a:p>
                      <a:r>
                        <a:rPr lang="es-ES" sz="1400" dirty="0">
                          <a:latin typeface="Courier New" panose="02070309020205020404" pitchFamily="49" charset="0"/>
                          <a:cs typeface="Courier New" panose="02070309020205020404" pitchFamily="49" charset="0"/>
                        </a:rPr>
                        <a:t>&lt;?</a:t>
                      </a:r>
                      <a:r>
                        <a:rPr lang="es-ES" sz="1400" dirty="0" err="1">
                          <a:latin typeface="Courier New" panose="02070309020205020404" pitchFamily="49" charset="0"/>
                          <a:cs typeface="Courier New" panose="02070309020205020404" pitchFamily="49" charset="0"/>
                        </a:rPr>
                        <a:t>php</a:t>
                      </a:r>
                      <a:endParaRPr lang="es-ES" sz="1400" dirty="0">
                        <a:latin typeface="Courier New" panose="02070309020205020404" pitchFamily="49" charset="0"/>
                        <a:cs typeface="Courier New" panose="02070309020205020404" pitchFamily="49" charset="0"/>
                      </a:endParaRPr>
                    </a:p>
                    <a:p>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umur</a:t>
                      </a:r>
                      <a:r>
                        <a:rPr lang="es-ES" sz="1400" dirty="0">
                          <a:latin typeface="Courier New" panose="02070309020205020404" pitchFamily="49" charset="0"/>
                          <a:cs typeface="Courier New" panose="02070309020205020404" pitchFamily="49" charset="0"/>
                        </a:rPr>
                        <a:t>=21;</a:t>
                      </a:r>
                    </a:p>
                    <a:p>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harga</a:t>
                      </a:r>
                      <a:r>
                        <a:rPr lang="es-ES" sz="1400" dirty="0">
                          <a:latin typeface="Courier New" panose="02070309020205020404" pitchFamily="49" charset="0"/>
                          <a:cs typeface="Courier New" panose="02070309020205020404" pitchFamily="49" charset="0"/>
                        </a:rPr>
                        <a:t>=15000;</a:t>
                      </a:r>
                    </a:p>
                    <a:p>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rugi</a:t>
                      </a:r>
                      <a:r>
                        <a:rPr lang="es-ES" sz="1400" dirty="0">
                          <a:latin typeface="Courier New" panose="02070309020205020404" pitchFamily="49" charset="0"/>
                          <a:cs typeface="Courier New" panose="02070309020205020404" pitchFamily="49" charset="0"/>
                        </a:rPr>
                        <a:t>=-500000;</a:t>
                      </a:r>
                    </a:p>
                    <a:p>
                      <a:r>
                        <a:rPr lang="es-ES" sz="1400" dirty="0">
                          <a:latin typeface="Courier New" panose="02070309020205020404" pitchFamily="49" charset="0"/>
                          <a:cs typeface="Courier New" panose="02070309020205020404" pitchFamily="49" charset="0"/>
                        </a:rPr>
                        <a:t> </a:t>
                      </a:r>
                    </a:p>
                    <a:p>
                      <a:r>
                        <a:rPr lang="es-ES" sz="1400" dirty="0">
                          <a:latin typeface="Courier New" panose="02070309020205020404" pitchFamily="49" charset="0"/>
                          <a:cs typeface="Courier New" panose="02070309020205020404" pitchFamily="49" charset="0"/>
                        </a:rPr>
                        <a:t>   echo $</a:t>
                      </a:r>
                      <a:r>
                        <a:rPr lang="es-ES" sz="1400" dirty="0" err="1">
                          <a:latin typeface="Courier New" panose="02070309020205020404" pitchFamily="49" charset="0"/>
                          <a:cs typeface="Courier New" panose="02070309020205020404" pitchFamily="49" charset="0"/>
                        </a:rPr>
                        <a:t>umur</a:t>
                      </a:r>
                      <a:r>
                        <a:rPr lang="es-ES" sz="1400" dirty="0">
                          <a:latin typeface="Courier New" panose="02070309020205020404" pitchFamily="49" charset="0"/>
                          <a:cs typeface="Courier New" panose="02070309020205020404" pitchFamily="49" charset="0"/>
                        </a:rPr>
                        <a:t>; //21</a:t>
                      </a:r>
                    </a:p>
                    <a:p>
                      <a:r>
                        <a:rPr lang="es-ES" sz="1400" dirty="0">
                          <a:latin typeface="Courier New" panose="02070309020205020404" pitchFamily="49" charset="0"/>
                          <a:cs typeface="Courier New" panose="02070309020205020404" pitchFamily="49" charset="0"/>
                        </a:rPr>
                        <a:t>   echo "&lt;</a:t>
                      </a:r>
                      <a:r>
                        <a:rPr lang="es-ES" sz="1400" dirty="0" err="1">
                          <a:latin typeface="Courier New" panose="02070309020205020404" pitchFamily="49" charset="0"/>
                          <a:cs typeface="Courier New" panose="02070309020205020404" pitchFamily="49" charset="0"/>
                        </a:rPr>
                        <a:t>br</a:t>
                      </a:r>
                      <a:r>
                        <a:rPr lang="es-ES" sz="1400" dirty="0">
                          <a:latin typeface="Courier New" panose="02070309020205020404" pitchFamily="49" charset="0"/>
                          <a:cs typeface="Courier New" panose="02070309020205020404" pitchFamily="49" charset="0"/>
                        </a:rPr>
                        <a:t> /&gt;";</a:t>
                      </a:r>
                    </a:p>
                    <a:p>
                      <a:r>
                        <a:rPr lang="es-ES" sz="1400" dirty="0">
                          <a:latin typeface="Courier New" panose="02070309020205020404" pitchFamily="49" charset="0"/>
                          <a:cs typeface="Courier New" panose="02070309020205020404" pitchFamily="49" charset="0"/>
                        </a:rPr>
                        <a:t>   echo $</a:t>
                      </a:r>
                      <a:r>
                        <a:rPr lang="es-ES" sz="1400" dirty="0" err="1">
                          <a:latin typeface="Courier New" panose="02070309020205020404" pitchFamily="49" charset="0"/>
                          <a:cs typeface="Courier New" panose="02070309020205020404" pitchFamily="49" charset="0"/>
                        </a:rPr>
                        <a:t>harga</a:t>
                      </a:r>
                      <a:r>
                        <a:rPr lang="es-ES" sz="1400" dirty="0">
                          <a:latin typeface="Courier New" panose="02070309020205020404" pitchFamily="49" charset="0"/>
                          <a:cs typeface="Courier New" panose="02070309020205020404" pitchFamily="49" charset="0"/>
                        </a:rPr>
                        <a:t>; //15000</a:t>
                      </a:r>
                    </a:p>
                    <a:p>
                      <a:r>
                        <a:rPr lang="es-ES" sz="1400" dirty="0">
                          <a:latin typeface="Courier New" panose="02070309020205020404" pitchFamily="49" charset="0"/>
                          <a:cs typeface="Courier New" panose="02070309020205020404" pitchFamily="49" charset="0"/>
                        </a:rPr>
                        <a:t>   echo "&lt;</a:t>
                      </a:r>
                      <a:r>
                        <a:rPr lang="es-ES" sz="1400" dirty="0" err="1">
                          <a:latin typeface="Courier New" panose="02070309020205020404" pitchFamily="49" charset="0"/>
                          <a:cs typeface="Courier New" panose="02070309020205020404" pitchFamily="49" charset="0"/>
                        </a:rPr>
                        <a:t>br</a:t>
                      </a:r>
                      <a:r>
                        <a:rPr lang="es-ES" sz="1400" dirty="0">
                          <a:latin typeface="Courier New" panose="02070309020205020404" pitchFamily="49" charset="0"/>
                          <a:cs typeface="Courier New" panose="02070309020205020404" pitchFamily="49" charset="0"/>
                        </a:rPr>
                        <a:t> /&gt;";</a:t>
                      </a:r>
                    </a:p>
                    <a:p>
                      <a:r>
                        <a:rPr lang="es-ES" sz="1400" dirty="0">
                          <a:latin typeface="Courier New" panose="02070309020205020404" pitchFamily="49" charset="0"/>
                          <a:cs typeface="Courier New" panose="02070309020205020404" pitchFamily="49" charset="0"/>
                        </a:rPr>
                        <a:t>   echo $</a:t>
                      </a:r>
                      <a:r>
                        <a:rPr lang="es-ES" sz="1400" dirty="0" err="1">
                          <a:latin typeface="Courier New" panose="02070309020205020404" pitchFamily="49" charset="0"/>
                          <a:cs typeface="Courier New" panose="02070309020205020404" pitchFamily="49" charset="0"/>
                        </a:rPr>
                        <a:t>rugi</a:t>
                      </a:r>
                      <a:r>
                        <a:rPr lang="es-ES" sz="1400" dirty="0">
                          <a:latin typeface="Courier New" panose="02070309020205020404" pitchFamily="49" charset="0"/>
                          <a:cs typeface="Courier New" panose="02070309020205020404" pitchFamily="49" charset="0"/>
                        </a:rPr>
                        <a:t>; //-500000</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latin typeface="Courier New" panose="02070309020205020404" pitchFamily="49" charset="0"/>
                          <a:cs typeface="Courier New" panose="02070309020205020404" pitchFamily="49" charset="0"/>
                        </a:rPr>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b="0" dirty="0">
                          <a:latin typeface="Courier New" panose="02070309020205020404" pitchFamily="49" charset="0"/>
                          <a:cs typeface="Courier New" panose="02070309020205020404" pitchFamily="49" charset="0"/>
                        </a:rPr>
                        <a:t>&lt;?</a:t>
                      </a:r>
                      <a:r>
                        <a:rPr lang="en-US" sz="1400" b="0" dirty="0" err="1">
                          <a:latin typeface="Courier New" panose="02070309020205020404" pitchFamily="49" charset="0"/>
                          <a:cs typeface="Courier New" panose="02070309020205020404" pitchFamily="49" charset="0"/>
                        </a:rPr>
                        <a:t>php</a:t>
                      </a:r>
                      <a:endParaRPr lang="en-US" sz="1400" b="0" dirty="0">
                        <a:latin typeface="Courier New" panose="02070309020205020404" pitchFamily="49" charset="0"/>
                        <a:cs typeface="Courier New" panose="02070309020205020404" pitchFamily="49" charset="0"/>
                      </a:endParaRPr>
                    </a:p>
                    <a:p>
                      <a:r>
                        <a:rPr lang="en-US" sz="1400" b="0" dirty="0">
                          <a:latin typeface="Courier New" panose="02070309020205020404" pitchFamily="49" charset="0"/>
                          <a:cs typeface="Courier New" panose="02070309020205020404" pitchFamily="49" charset="0"/>
                        </a:rPr>
                        <a:t>   $a=14;</a:t>
                      </a:r>
                    </a:p>
                    <a:p>
                      <a:r>
                        <a:rPr lang="en-US" sz="1400" b="0" dirty="0">
                          <a:latin typeface="Courier New" panose="02070309020205020404" pitchFamily="49" charset="0"/>
                          <a:cs typeface="Courier New" panose="02070309020205020404" pitchFamily="49" charset="0"/>
                        </a:rPr>
                        <a:t>   $b=16;</a:t>
                      </a:r>
                    </a:p>
                    <a:p>
                      <a:r>
                        <a:rPr lang="en-US" sz="1400" b="0" dirty="0">
                          <a:latin typeface="Courier New" panose="02070309020205020404" pitchFamily="49" charset="0"/>
                          <a:cs typeface="Courier New" panose="02070309020205020404" pitchFamily="49" charset="0"/>
                        </a:rPr>
                        <a:t>   $c= $a + $b;</a:t>
                      </a:r>
                    </a:p>
                    <a:p>
                      <a:r>
                        <a:rPr lang="en-US" sz="1400" b="0" dirty="0">
                          <a:latin typeface="Courier New" panose="02070309020205020404" pitchFamily="49" charset="0"/>
                          <a:cs typeface="Courier New" panose="02070309020205020404" pitchFamily="49" charset="0"/>
                        </a:rPr>
                        <a:t>   echo $c; // 30</a:t>
                      </a:r>
                    </a:p>
                    <a:p>
                      <a:r>
                        <a:rPr lang="en-US" sz="1400" b="0" dirty="0">
                          <a:latin typeface="Courier New" panose="02070309020205020404" pitchFamily="49" charset="0"/>
                          <a:cs typeface="Courier New" panose="02070309020205020404" pitchFamily="49" charset="0"/>
                        </a:rPr>
                        <a:t> </a:t>
                      </a:r>
                    </a:p>
                    <a:p>
                      <a:r>
                        <a:rPr lang="en-US" sz="1400" b="0" dirty="0">
                          <a:latin typeface="Courier New" panose="02070309020205020404" pitchFamily="49" charset="0"/>
                          <a:cs typeface="Courier New" panose="02070309020205020404" pitchFamily="49" charset="0"/>
                        </a:rPr>
                        <a:t>   $d=$a * $b;</a:t>
                      </a:r>
                    </a:p>
                    <a:p>
                      <a:r>
                        <a:rPr lang="en-US" sz="1400" b="0" dirty="0">
                          <a:latin typeface="Courier New" panose="02070309020205020404" pitchFamily="49" charset="0"/>
                          <a:cs typeface="Courier New" panose="02070309020205020404" pitchFamily="49" charset="0"/>
                        </a:rPr>
                        <a:t>   echo $d; // 224</a:t>
                      </a:r>
                    </a:p>
                    <a:p>
                      <a:r>
                        <a:rPr lang="en-US" sz="1400" b="0" dirty="0">
                          <a:latin typeface="Courier New" panose="02070309020205020404" pitchFamily="49" charset="0"/>
                          <a:cs typeface="Courier New" panose="02070309020205020404" pitchFamily="49" charset="0"/>
                        </a:rPr>
                        <a:t>?&gt;</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185083"/>
                  </a:ext>
                </a:extLst>
              </a:tr>
            </a:tbl>
          </a:graphicData>
        </a:graphic>
      </p:graphicFrame>
    </p:spTree>
    <p:extLst>
      <p:ext uri="{BB962C8B-B14F-4D97-AF65-F5344CB8AC3E}">
        <p14:creationId xmlns:p14="http://schemas.microsoft.com/office/powerpoint/2010/main" val="28746588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Tipe</a:t>
            </a:r>
            <a:r>
              <a:rPr lang="en-GB" dirty="0"/>
              <a:t> Data: Float</a:t>
            </a:r>
            <a:endParaRPr lang="en-US" dirty="0"/>
          </a:p>
        </p:txBody>
      </p:sp>
      <p:sp>
        <p:nvSpPr>
          <p:cNvPr id="5" name="Text Placeholder 4"/>
          <p:cNvSpPr>
            <a:spLocks noGrp="1"/>
          </p:cNvSpPr>
          <p:nvPr>
            <p:ph type="body" sz="quarter" idx="13"/>
          </p:nvPr>
        </p:nvSpPr>
        <p:spPr/>
        <p:txBody>
          <a:bodyPr>
            <a:normAutofit/>
          </a:bodyPr>
          <a:lstStyle/>
          <a:p>
            <a:pPr marL="285750" indent="-285750">
              <a:buFont typeface="Arial" panose="020B0604020202020204" pitchFamily="34" charset="0"/>
              <a:buChar char="•"/>
            </a:pPr>
            <a:r>
              <a:rPr lang="en-US" dirty="0" err="1"/>
              <a:t>Tipe</a:t>
            </a:r>
            <a:r>
              <a:rPr lang="en-US" dirty="0"/>
              <a:t> data floating point/real number</a:t>
            </a:r>
            <a:r>
              <a:rPr lang="en-US" dirty="0">
                <a:latin typeface="Arial" panose="020B0604020202020204" pitchFamily="34" charset="0"/>
                <a:cs typeface="Arial" panose="020B0604020202020204" pitchFamily="34" charset="0"/>
              </a:rPr>
              <a:t>, </a:t>
            </a:r>
            <a:r>
              <a:rPr lang="en-US" dirty="0" err="1"/>
              <a:t>berupa</a:t>
            </a:r>
            <a:r>
              <a:rPr lang="en-US" dirty="0"/>
              <a:t> </a:t>
            </a:r>
            <a:r>
              <a:rPr lang="en-US" dirty="0" err="1"/>
              <a:t>bilangan</a:t>
            </a:r>
            <a:r>
              <a:rPr lang="en-US" dirty="0"/>
              <a:t> </a:t>
            </a:r>
            <a:r>
              <a:rPr lang="en-US" dirty="0" err="1"/>
              <a:t>bilangan</a:t>
            </a:r>
            <a:r>
              <a:rPr lang="en-US" dirty="0"/>
              <a:t> decimal (</a:t>
            </a:r>
            <a:r>
              <a:rPr lang="en-US" dirty="0" err="1"/>
              <a:t>pecahan</a:t>
            </a:r>
            <a:r>
              <a:rPr lang="en-US"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dirty="0" err="1"/>
              <a:t>Contoh</a:t>
            </a:r>
            <a:r>
              <a:rPr lang="en-US" dirty="0"/>
              <a:t> </a:t>
            </a:r>
            <a:r>
              <a:rPr lang="en-US" dirty="0" err="1"/>
              <a:t>angka</a:t>
            </a:r>
            <a:r>
              <a:rPr lang="en-US" dirty="0"/>
              <a:t> float:     0.9   ,   2.80   ,   3.14   ,   0.314E1</a:t>
            </a:r>
          </a:p>
          <a:p>
            <a:pPr marL="285750" indent="-285750" algn="just">
              <a:buFont typeface="Arial" panose="020B0604020202020204" pitchFamily="34" charset="0"/>
              <a:buChar char="•"/>
            </a:pPr>
            <a:r>
              <a:rPr lang="en-US" dirty="0" err="1"/>
              <a:t>Contoh</a:t>
            </a:r>
            <a:r>
              <a:rPr lang="en-US" dirty="0"/>
              <a:t>: </a:t>
            </a:r>
          </a:p>
          <a:p>
            <a:pPr lvl="1"/>
            <a:endParaRPr lang="en-US" dirty="0"/>
          </a:p>
        </p:txBody>
      </p:sp>
      <p:graphicFrame>
        <p:nvGraphicFramePr>
          <p:cNvPr id="3" name="Table 8">
            <a:extLst>
              <a:ext uri="{FF2B5EF4-FFF2-40B4-BE49-F238E27FC236}">
                <a16:creationId xmlns:a16="http://schemas.microsoft.com/office/drawing/2014/main" id="{A86B5BA9-6355-8543-83E3-9945A65C2958}"/>
              </a:ext>
            </a:extLst>
          </p:cNvPr>
          <p:cNvGraphicFramePr>
            <a:graphicFrameLocks noGrp="1"/>
          </p:cNvGraphicFramePr>
          <p:nvPr>
            <p:extLst>
              <p:ext uri="{D42A27DB-BD31-4B8C-83A1-F6EECF244321}">
                <p14:modId xmlns:p14="http://schemas.microsoft.com/office/powerpoint/2010/main" val="806970769"/>
              </p:ext>
            </p:extLst>
          </p:nvPr>
        </p:nvGraphicFramePr>
        <p:xfrm>
          <a:off x="1516283" y="2343359"/>
          <a:ext cx="7517185" cy="2438400"/>
        </p:xfrm>
        <a:graphic>
          <a:graphicData uri="http://schemas.openxmlformats.org/drawingml/2006/table">
            <a:tbl>
              <a:tblPr firstRow="1" lastCol="1" bandRow="1">
                <a:tableStyleId>{2D5ABB26-0587-4C30-8999-92F81FD0307C}</a:tableStyleId>
              </a:tblPr>
              <a:tblGrid>
                <a:gridCol w="3865945">
                  <a:extLst>
                    <a:ext uri="{9D8B030D-6E8A-4147-A177-3AD203B41FA5}">
                      <a16:colId xmlns:a16="http://schemas.microsoft.com/office/drawing/2014/main" val="83041365"/>
                    </a:ext>
                  </a:extLst>
                </a:gridCol>
                <a:gridCol w="3623138">
                  <a:extLst>
                    <a:ext uri="{9D8B030D-6E8A-4147-A177-3AD203B41FA5}">
                      <a16:colId xmlns:a16="http://schemas.microsoft.com/office/drawing/2014/main" val="1944780799"/>
                    </a:ext>
                  </a:extLst>
                </a:gridCol>
                <a:gridCol w="28102">
                  <a:extLst>
                    <a:ext uri="{9D8B030D-6E8A-4147-A177-3AD203B41FA5}">
                      <a16:colId xmlns:a16="http://schemas.microsoft.com/office/drawing/2014/main" val="522516597"/>
                    </a:ext>
                  </a:extLst>
                </a:gridCol>
              </a:tblGrid>
              <a:tr h="1687734">
                <a:tc>
                  <a:txBody>
                    <a:bodyPr/>
                    <a:lstStyle/>
                    <a:p>
                      <a:r>
                        <a:rPr lang="en-US" sz="1400" dirty="0">
                          <a:latin typeface="Courier New" panose="02070309020205020404" pitchFamily="49" charset="0"/>
                          <a:cs typeface="Courier New" panose="02070309020205020404" pitchFamily="49" charset="0"/>
                        </a:rPr>
                        <a:t>&lt;?php</a:t>
                      </a:r>
                    </a:p>
                    <a:p>
                      <a:r>
                        <a:rPr lang="en-US" sz="1400" dirty="0">
                          <a:latin typeface="Courier New" panose="02070309020205020404" pitchFamily="49" charset="0"/>
                          <a:cs typeface="Courier New" panose="02070309020205020404" pitchFamily="49" charset="0"/>
                        </a:rPr>
                        <a:t>   $angka_float1= 0.78;</a:t>
                      </a:r>
                    </a:p>
                    <a:p>
                      <a:r>
                        <a:rPr lang="en-US" sz="1400" dirty="0">
                          <a:latin typeface="Courier New" panose="02070309020205020404" pitchFamily="49" charset="0"/>
                          <a:cs typeface="Courier New" panose="02070309020205020404" pitchFamily="49" charset="0"/>
                        </a:rPr>
                        <a:t>   $angka_float2= 14.99;</a:t>
                      </a:r>
                    </a:p>
                    <a:p>
                      <a:r>
                        <a:rPr lang="en-US" sz="1400" dirty="0">
                          <a:latin typeface="Courier New" panose="02070309020205020404" pitchFamily="49" charset="0"/>
                          <a:cs typeface="Courier New" panose="02070309020205020404" pitchFamily="49" charset="0"/>
                        </a:rPr>
                        <a:t>   $angka_scientific1=0.314E1;</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echo $angka_float1; // 0.78</a:t>
                      </a:r>
                    </a:p>
                    <a:p>
                      <a:r>
                        <a:rPr lang="en-US" sz="1400" dirty="0">
                          <a:latin typeface="Courier New" panose="02070309020205020404" pitchFamily="49" charset="0"/>
                          <a:cs typeface="Courier New" panose="02070309020205020404" pitchFamily="49" charset="0"/>
                        </a:rPr>
                        <a:t>   echo "&lt;</a:t>
                      </a:r>
                      <a:r>
                        <a:rPr lang="en-US" sz="1400" dirty="0" err="1">
                          <a:latin typeface="Courier New" panose="02070309020205020404" pitchFamily="49" charset="0"/>
                          <a:cs typeface="Courier New" panose="02070309020205020404" pitchFamily="49" charset="0"/>
                        </a:rPr>
                        <a:t>br</a:t>
                      </a:r>
                      <a:r>
                        <a:rPr lang="en-US" sz="1400" dirty="0">
                          <a:latin typeface="Courier New" panose="02070309020205020404" pitchFamily="49" charset="0"/>
                          <a:cs typeface="Courier New" panose="02070309020205020404" pitchFamily="49" charset="0"/>
                        </a:rPr>
                        <a:t> /&gt;";</a:t>
                      </a:r>
                    </a:p>
                    <a:p>
                      <a:r>
                        <a:rPr lang="en-US" sz="1400" dirty="0">
                          <a:latin typeface="Courier New" panose="02070309020205020404" pitchFamily="49" charset="0"/>
                          <a:cs typeface="Courier New" panose="02070309020205020404" pitchFamily="49" charset="0"/>
                        </a:rPr>
                        <a:t>   echo $angka_float2; //14.99</a:t>
                      </a:r>
                    </a:p>
                    <a:p>
                      <a:r>
                        <a:rPr lang="en-US" sz="1400" dirty="0">
                          <a:latin typeface="Courier New" panose="02070309020205020404" pitchFamily="49" charset="0"/>
                          <a:cs typeface="Courier New" panose="02070309020205020404" pitchFamily="49" charset="0"/>
                        </a:rPr>
                        <a:t>   echo "&lt;</a:t>
                      </a:r>
                      <a:r>
                        <a:rPr lang="en-US" sz="1400" dirty="0" err="1">
                          <a:latin typeface="Courier New" panose="02070309020205020404" pitchFamily="49" charset="0"/>
                          <a:cs typeface="Courier New" panose="02070309020205020404" pitchFamily="49" charset="0"/>
                        </a:rPr>
                        <a:t>br</a:t>
                      </a:r>
                      <a:r>
                        <a:rPr lang="en-US" sz="1400" dirty="0">
                          <a:latin typeface="Courier New" panose="02070309020205020404" pitchFamily="49" charset="0"/>
                          <a:cs typeface="Courier New" panose="02070309020205020404" pitchFamily="49" charset="0"/>
                        </a:rPr>
                        <a:t> /&gt;";</a:t>
                      </a:r>
                    </a:p>
                    <a:p>
                      <a:r>
                        <a:rPr lang="en-US" sz="1400" dirty="0">
                          <a:latin typeface="Courier New" panose="02070309020205020404" pitchFamily="49" charset="0"/>
                          <a:cs typeface="Courier New" panose="02070309020205020404" pitchFamily="49" charset="0"/>
                        </a:rPr>
                        <a:t>   echo $angka_scientific1; //3.14</a:t>
                      </a:r>
                    </a:p>
                    <a:p>
                      <a:r>
                        <a:rPr lang="en-US" sz="1400" dirty="0">
                          <a:latin typeface="Courier New" panose="02070309020205020404" pitchFamily="49" charset="0"/>
                          <a:cs typeface="Courier New" panose="02070309020205020404" pitchFamily="49" charset="0"/>
                        </a:rPr>
                        <a:t>   ?&gt;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400" dirty="0">
                          <a:latin typeface="Courier New" panose="02070309020205020404" pitchFamily="49" charset="0"/>
                          <a:cs typeface="Courier New" panose="02070309020205020404" pitchFamily="49" charset="0"/>
                        </a:rPr>
                        <a:t>&lt;?php</a:t>
                      </a:r>
                    </a:p>
                    <a:p>
                      <a:r>
                        <a:rPr lang="en-US" sz="1400" dirty="0">
                          <a:latin typeface="Courier New" panose="02070309020205020404" pitchFamily="49" charset="0"/>
                          <a:cs typeface="Courier New" panose="02070309020205020404" pitchFamily="49" charset="0"/>
                        </a:rPr>
                        <a:t>   $a=10.66;</a:t>
                      </a:r>
                    </a:p>
                    <a:p>
                      <a:r>
                        <a:rPr lang="en-US" sz="1400" dirty="0">
                          <a:latin typeface="Courier New" panose="02070309020205020404" pitchFamily="49" charset="0"/>
                          <a:cs typeface="Courier New" panose="02070309020205020404" pitchFamily="49" charset="0"/>
                        </a:rPr>
                        <a:t>   $b=12.4;</a:t>
                      </a:r>
                    </a:p>
                    <a:p>
                      <a:r>
                        <a:rPr lang="en-US" sz="1400" dirty="0">
                          <a:latin typeface="Courier New" panose="02070309020205020404" pitchFamily="49" charset="0"/>
                          <a:cs typeface="Courier New" panose="02070309020205020404" pitchFamily="49" charset="0"/>
                        </a:rPr>
                        <a:t>   $c= $a + $b;</a:t>
                      </a:r>
                    </a:p>
                    <a:p>
                      <a:r>
                        <a:rPr lang="en-US" sz="1400" dirty="0">
                          <a:latin typeface="Courier New" panose="02070309020205020404" pitchFamily="49" charset="0"/>
                          <a:cs typeface="Courier New" panose="02070309020205020404" pitchFamily="49" charset="0"/>
                        </a:rPr>
                        <a:t>   echo $c; // 23.06</a:t>
                      </a:r>
                    </a:p>
                    <a:p>
                      <a:r>
                        <a:rPr lang="en-US" sz="1400" dirty="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$d=$a / $b;</a:t>
                      </a:r>
                    </a:p>
                    <a:p>
                      <a:r>
                        <a:rPr lang="en-US" sz="1400" dirty="0">
                          <a:latin typeface="Courier New" panose="02070309020205020404" pitchFamily="49" charset="0"/>
                          <a:cs typeface="Courier New" panose="02070309020205020404" pitchFamily="49" charset="0"/>
                        </a:rPr>
                        <a:t>   echo $d; // 0.85967741935484</a:t>
                      </a:r>
                    </a:p>
                    <a:p>
                      <a:r>
                        <a:rPr lang="en-US" sz="1400" dirty="0">
                          <a:latin typeface="Courier New" panose="02070309020205020404" pitchFamily="49" charset="0"/>
                          <a:cs typeface="Courier New" panose="02070309020205020404" pitchFamily="49" charset="0"/>
                        </a:rPr>
                        <a:t>?&gt;</a:t>
                      </a:r>
                    </a:p>
                    <a:p>
                      <a:endParaRPr lang="en-US" sz="1400" dirty="0">
                        <a:latin typeface="Courier New" panose="02070309020205020404" pitchFamily="49" charset="0"/>
                        <a:cs typeface="Courier New" panose="02070309020205020404" pitchFamily="49"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400" b="0" dirty="0">
                        <a:latin typeface="Courier New" panose="02070309020205020404" pitchFamily="49" charset="0"/>
                        <a:cs typeface="Courier New" panose="02070309020205020404" pitchFamily="49" charset="0"/>
                      </a:endParaRPr>
                    </a:p>
                  </a:txBody>
                  <a:tcPr marL="0" marR="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649185083"/>
                  </a:ext>
                </a:extLst>
              </a:tr>
            </a:tbl>
          </a:graphicData>
        </a:graphic>
      </p:graphicFrame>
    </p:spTree>
    <p:extLst>
      <p:ext uri="{BB962C8B-B14F-4D97-AF65-F5344CB8AC3E}">
        <p14:creationId xmlns:p14="http://schemas.microsoft.com/office/powerpoint/2010/main" val="14743745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Tipe</a:t>
            </a:r>
            <a:r>
              <a:rPr lang="en-GB" dirty="0"/>
              <a:t> Data: String</a:t>
            </a:r>
            <a:endParaRPr lang="en-US" dirty="0"/>
          </a:p>
        </p:txBody>
      </p:sp>
      <p:sp>
        <p:nvSpPr>
          <p:cNvPr id="5" name="Text Placeholder 4"/>
          <p:cNvSpPr>
            <a:spLocks noGrp="1"/>
          </p:cNvSpPr>
          <p:nvPr>
            <p:ph type="body" sz="quarter" idx="13"/>
          </p:nvPr>
        </p:nvSpPr>
        <p:spPr/>
        <p:txBody>
          <a:bodyPr>
            <a:normAutofit/>
          </a:bodyPr>
          <a:lstStyle/>
          <a:p>
            <a:pPr marL="285750" indent="-285750">
              <a:buFont typeface="Arial" panose="020B0604020202020204" pitchFamily="34" charset="0"/>
              <a:buChar char="•"/>
            </a:pPr>
            <a:r>
              <a:rPr lang="en-US" dirty="0" err="1"/>
              <a:t>Tipe</a:t>
            </a:r>
            <a:r>
              <a:rPr lang="en-US" dirty="0"/>
              <a:t> data </a:t>
            </a:r>
            <a:r>
              <a:rPr lang="en-US" dirty="0" err="1"/>
              <a:t>berisi</a:t>
            </a:r>
            <a:r>
              <a:rPr lang="en-US" dirty="0"/>
              <a:t> text, </a:t>
            </a:r>
            <a:r>
              <a:rPr lang="en-US" dirty="0" err="1"/>
              <a:t>kalimat</a:t>
            </a:r>
            <a:r>
              <a:rPr lang="en-US" dirty="0"/>
              <a:t>, </a:t>
            </a:r>
            <a:r>
              <a:rPr lang="en-US" dirty="0" err="1"/>
              <a:t>atau</a:t>
            </a:r>
            <a:r>
              <a:rPr lang="en-US" dirty="0"/>
              <a:t> </a:t>
            </a:r>
            <a:r>
              <a:rPr lang="en-US" dirty="0" err="1"/>
              <a:t>kumpulan</a:t>
            </a:r>
            <a:r>
              <a:rPr lang="en-US" dirty="0"/>
              <a:t> </a:t>
            </a:r>
            <a:r>
              <a:rPr lang="en-US" dirty="0" err="1"/>
              <a:t>karakter</a:t>
            </a:r>
            <a:endParaRPr lang="en-US" dirty="0"/>
          </a:p>
          <a:p>
            <a:pPr marL="285750" indent="-285750">
              <a:buFont typeface="Arial" panose="020B0604020202020204" pitchFamily="34" charset="0"/>
              <a:buChar char="•"/>
            </a:pPr>
            <a:r>
              <a:rPr lang="en-US" dirty="0" err="1"/>
              <a:t>Penulisannya</a:t>
            </a:r>
            <a:r>
              <a:rPr lang="en-US" dirty="0"/>
              <a:t> </a:t>
            </a:r>
            <a:r>
              <a:rPr lang="en-US" dirty="0" err="1"/>
              <a:t>diapit</a:t>
            </a:r>
            <a:r>
              <a:rPr lang="en-US" dirty="0"/>
              <a:t> oleh single quoted/ </a:t>
            </a:r>
            <a:r>
              <a:rPr lang="en-US" dirty="0" err="1"/>
              <a:t>petik</a:t>
            </a:r>
            <a:r>
              <a:rPr lang="en-US" dirty="0"/>
              <a:t> </a:t>
            </a:r>
            <a:r>
              <a:rPr lang="en-US" dirty="0" err="1"/>
              <a:t>satu</a:t>
            </a:r>
            <a:r>
              <a:rPr lang="en-US" dirty="0"/>
              <a:t> (‘) </a:t>
            </a:r>
            <a:r>
              <a:rPr lang="en-US" dirty="0" err="1"/>
              <a:t>atau</a:t>
            </a:r>
            <a:r>
              <a:rPr lang="en-US" dirty="0"/>
              <a:t> double quoted/</a:t>
            </a:r>
            <a:r>
              <a:rPr lang="en-US" dirty="0" err="1"/>
              <a:t>petik</a:t>
            </a:r>
            <a:r>
              <a:rPr lang="en-US" dirty="0"/>
              <a:t> </a:t>
            </a:r>
            <a:r>
              <a:rPr lang="en-US" dirty="0" err="1"/>
              <a:t>ganda</a:t>
            </a:r>
            <a:r>
              <a:rPr lang="en-US" dirty="0"/>
              <a:t> (“)</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err="1"/>
              <a:t>Contoh</a:t>
            </a:r>
            <a:r>
              <a:rPr lang="en-US" dirty="0"/>
              <a:t> string:     ‘a’ , ‘</a:t>
            </a:r>
            <a:r>
              <a:rPr lang="en-US" dirty="0" err="1"/>
              <a:t>saya</a:t>
            </a:r>
            <a:r>
              <a:rPr lang="en-US" dirty="0"/>
              <a:t> </a:t>
            </a:r>
            <a:r>
              <a:rPr lang="en-US" dirty="0" err="1"/>
              <a:t>sedang</a:t>
            </a:r>
            <a:r>
              <a:rPr lang="en-US" dirty="0"/>
              <a:t> </a:t>
            </a:r>
            <a:r>
              <a:rPr lang="en-US" dirty="0" err="1"/>
              <a:t>belajar</a:t>
            </a:r>
            <a:r>
              <a:rPr lang="en-US" dirty="0"/>
              <a:t> PHP’ ,‘emailku19@gmail.com</a:t>
            </a:r>
            <a:r>
              <a:rPr lang="en-US" dirty="0">
                <a:solidFill>
                  <a:srgbClr val="FF0000"/>
                </a:solidFill>
                <a:latin typeface="Arial" panose="020B0604020202020204" pitchFamily="34" charset="0"/>
                <a:cs typeface="Arial" panose="020B0604020202020204" pitchFamily="34" charset="0"/>
              </a:rPr>
              <a:t>’</a:t>
            </a:r>
          </a:p>
        </p:txBody>
      </p:sp>
      <p:graphicFrame>
        <p:nvGraphicFramePr>
          <p:cNvPr id="8" name="Table 8">
            <a:extLst>
              <a:ext uri="{FF2B5EF4-FFF2-40B4-BE49-F238E27FC236}">
                <a16:creationId xmlns:a16="http://schemas.microsoft.com/office/drawing/2014/main" id="{E8084296-6691-EA4B-A235-21DF2E1C50A2}"/>
              </a:ext>
            </a:extLst>
          </p:cNvPr>
          <p:cNvGraphicFramePr>
            <a:graphicFrameLocks noGrp="1"/>
          </p:cNvGraphicFramePr>
          <p:nvPr>
            <p:extLst>
              <p:ext uri="{D42A27DB-BD31-4B8C-83A1-F6EECF244321}">
                <p14:modId xmlns:p14="http://schemas.microsoft.com/office/powerpoint/2010/main" val="3813230212"/>
              </p:ext>
            </p:extLst>
          </p:nvPr>
        </p:nvGraphicFramePr>
        <p:xfrm>
          <a:off x="1562377" y="2654945"/>
          <a:ext cx="6096000" cy="2438400"/>
        </p:xfrm>
        <a:graphic>
          <a:graphicData uri="http://schemas.openxmlformats.org/drawingml/2006/table">
            <a:tbl>
              <a:tblPr firstRow="1" bandRow="1">
                <a:tableStyleId>{2D5ABB26-0587-4C30-8999-92F81FD0307C}</a:tableStyleId>
              </a:tblPr>
              <a:tblGrid>
                <a:gridCol w="6096000">
                  <a:extLst>
                    <a:ext uri="{9D8B030D-6E8A-4147-A177-3AD203B41FA5}">
                      <a16:colId xmlns:a16="http://schemas.microsoft.com/office/drawing/2014/main" val="1219521897"/>
                    </a:ext>
                  </a:extLst>
                </a:gridCol>
              </a:tblGrid>
              <a:tr h="370840">
                <a:tc>
                  <a:txBody>
                    <a:bodyPr/>
                    <a:lstStyle/>
                    <a:p>
                      <a:r>
                        <a:rPr lang="en-US" dirty="0">
                          <a:latin typeface="Courier New" panose="02070309020205020404" pitchFamily="49" charset="0"/>
                          <a:cs typeface="Courier New" panose="02070309020205020404" pitchFamily="49" charset="0"/>
                        </a:rPr>
                        <a:t>&lt;?php</a:t>
                      </a:r>
                    </a:p>
                    <a:p>
                      <a:r>
                        <a:rPr lang="en-US" dirty="0">
                          <a:latin typeface="Courier New" panose="02070309020205020404" pitchFamily="49" charset="0"/>
                          <a:cs typeface="Courier New" panose="02070309020205020404" pitchFamily="49" charset="0"/>
                        </a:rPr>
                        <a:t>$string1='</a:t>
                      </a:r>
                      <a:r>
                        <a:rPr lang="en-US" dirty="0" err="1">
                          <a:latin typeface="Courier New" panose="02070309020205020404" pitchFamily="49" charset="0"/>
                          <a:cs typeface="Courier New" panose="02070309020205020404" pitchFamily="49" charset="0"/>
                        </a:rPr>
                        <a:t>Ini</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adalah</a:t>
                      </a:r>
                      <a:r>
                        <a:rPr lang="en-US" dirty="0">
                          <a:latin typeface="Courier New" panose="02070309020205020404" pitchFamily="49" charset="0"/>
                          <a:cs typeface="Courier New" panose="02070309020205020404" pitchFamily="49" charset="0"/>
                        </a:rPr>
                        <a:t> string </a:t>
                      </a:r>
                      <a:r>
                        <a:rPr lang="en-US" dirty="0" err="1">
                          <a:latin typeface="Courier New" panose="02070309020205020404" pitchFamily="49" charset="0"/>
                          <a:cs typeface="Courier New" panose="02070309020205020404" pitchFamily="49" charset="0"/>
                        </a:rPr>
                        <a:t>sederhana</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$string2='</a:t>
                      </a:r>
                      <a:r>
                        <a:rPr lang="en-US" dirty="0" err="1">
                          <a:latin typeface="Courier New" panose="02070309020205020404" pitchFamily="49" charset="0"/>
                          <a:cs typeface="Courier New" panose="02070309020205020404" pitchFamily="49" charset="0"/>
                        </a:rPr>
                        <a:t>Ini</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adalah</a:t>
                      </a:r>
                      <a:r>
                        <a:rPr lang="en-US" dirty="0">
                          <a:latin typeface="Courier New" panose="02070309020205020404" pitchFamily="49" charset="0"/>
                          <a:cs typeface="Courier New" panose="02070309020205020404" pitchFamily="49" charset="0"/>
                        </a:rPr>
                        <a:t> string yang </a:t>
                      </a:r>
                      <a:r>
                        <a:rPr lang="en-US" dirty="0" err="1">
                          <a:latin typeface="Courier New" panose="02070309020205020404" pitchFamily="49" charset="0"/>
                          <a:cs typeface="Courier New" panose="02070309020205020404" pitchFamily="49" charset="0"/>
                        </a:rPr>
                        <a:t>bisa</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memiliki</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beberapa</a:t>
                      </a:r>
                      <a:r>
                        <a:rPr lang="en-US" dirty="0">
                          <a:latin typeface="Courier New" panose="02070309020205020404" pitchFamily="49" charset="0"/>
                          <a:cs typeface="Courier New" panose="02070309020205020404" pitchFamily="49" charset="0"/>
                        </a:rPr>
                        <a:t> baris‘;</a:t>
                      </a:r>
                    </a:p>
                    <a:p>
                      <a:r>
                        <a:rPr lang="en-US" dirty="0">
                          <a:latin typeface="Courier New" panose="02070309020205020404" pitchFamily="49" charset="0"/>
                          <a:cs typeface="Courier New" panose="02070309020205020404" pitchFamily="49" charset="0"/>
                        </a:rPr>
                        <a:t>$string4="</a:t>
                      </a:r>
                      <a:r>
                        <a:rPr lang="en-US" dirty="0" err="1">
                          <a:latin typeface="Courier New" panose="02070309020205020404" pitchFamily="49" charset="0"/>
                          <a:cs typeface="Courier New" panose="02070309020205020404" pitchFamily="49" charset="0"/>
                        </a:rPr>
                        <a:t>Dia</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berkata</a:t>
                      </a:r>
                      <a:r>
                        <a:rPr lang="en-US" dirty="0">
                          <a:latin typeface="Courier New" panose="02070309020205020404" pitchFamily="49" charset="0"/>
                          <a:cs typeface="Courier New" panose="02070309020205020404" pitchFamily="49" charset="0"/>
                        </a:rPr>
                        <a:t>: \"I'll be back\"“;</a:t>
                      </a:r>
                    </a:p>
                    <a:p>
                      <a:r>
                        <a:rPr lang="en-US" dirty="0">
                          <a:latin typeface="Courier New" panose="02070309020205020404" pitchFamily="49" charset="0"/>
                          <a:cs typeface="Courier New" panose="02070309020205020404" pitchFamily="49" charset="0"/>
                        </a:rPr>
                        <a:t>$string5="</a:t>
                      </a:r>
                      <a:r>
                        <a:rPr lang="en-US" dirty="0" err="1">
                          <a:latin typeface="Courier New" panose="02070309020205020404" pitchFamily="49" charset="0"/>
                          <a:cs typeface="Courier New" panose="02070309020205020404" pitchFamily="49" charset="0"/>
                        </a:rPr>
                        <a:t>Variabel</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akan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otomatis</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ditampilkan</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echo $string1; echo "&lt;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echo $string2; echo "&lt;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echo $string4; echo "&lt;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echo $string5; echo "&lt;</a:t>
                      </a:r>
                      <a:r>
                        <a:rPr lang="en-US" dirty="0" err="1">
                          <a:latin typeface="Courier New" panose="02070309020205020404" pitchFamily="49" charset="0"/>
                          <a:cs typeface="Courier New" panose="02070309020205020404" pitchFamily="49" charset="0"/>
                        </a:rPr>
                        <a:t>br</a:t>
                      </a:r>
                      <a:r>
                        <a:rPr lang="en-US" dirty="0">
                          <a:latin typeface="Courier New" panose="02070309020205020404" pitchFamily="49" charset="0"/>
                          <a:cs typeface="Courier New" panose="02070309020205020404" pitchFamily="49" charset="0"/>
                        </a:rPr>
                        <a:t>&gt;";</a:t>
                      </a:r>
                    </a:p>
                    <a:p>
                      <a:r>
                        <a:rPr lang="en-US" dirty="0">
                          <a:latin typeface="Courier New" panose="02070309020205020404" pitchFamily="49" charset="0"/>
                          <a:cs typeface="Courier New" panose="02070309020205020404" pitchFamily="49" charset="0"/>
                        </a:rPr>
                        <a:t>?&gt;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1145"/>
                  </a:ext>
                </a:extLst>
              </a:tr>
            </a:tbl>
          </a:graphicData>
        </a:graphic>
      </p:graphicFrame>
    </p:spTree>
    <p:extLst>
      <p:ext uri="{BB962C8B-B14F-4D97-AF65-F5344CB8AC3E}">
        <p14:creationId xmlns:p14="http://schemas.microsoft.com/office/powerpoint/2010/main" val="15416381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Tipe</a:t>
            </a:r>
            <a:r>
              <a:rPr lang="en-GB" dirty="0"/>
              <a:t> Data: Boolean</a:t>
            </a:r>
            <a:endParaRPr lang="en-US" dirty="0"/>
          </a:p>
        </p:txBody>
      </p:sp>
      <p:sp>
        <p:nvSpPr>
          <p:cNvPr id="5" name="Text Placeholder 4"/>
          <p:cNvSpPr>
            <a:spLocks noGrp="1"/>
          </p:cNvSpPr>
          <p:nvPr>
            <p:ph type="body" sz="quarter" idx="13"/>
          </p:nvPr>
        </p:nvSpPr>
        <p:spPr/>
        <p:txBody>
          <a:bodyPr>
            <a:normAutofit/>
          </a:bodyPr>
          <a:lstStyle/>
          <a:p>
            <a:pPr marL="285750" indent="-285750">
              <a:buFont typeface="Arial" panose="020B0604020202020204" pitchFamily="34" charset="0"/>
              <a:buChar char="•"/>
            </a:pPr>
            <a:r>
              <a:rPr lang="en-US" dirty="0" err="1"/>
              <a:t>Tipe</a:t>
            </a:r>
            <a:r>
              <a:rPr lang="en-US" dirty="0"/>
              <a:t> data </a:t>
            </a:r>
            <a:r>
              <a:rPr lang="en-US" dirty="0" err="1"/>
              <a:t>bernilai</a:t>
            </a:r>
            <a:r>
              <a:rPr lang="en-US" dirty="0"/>
              <a:t> </a:t>
            </a:r>
            <a:r>
              <a:rPr lang="en-US" dirty="0" err="1"/>
              <a:t>Benar</a:t>
            </a:r>
            <a:r>
              <a:rPr lang="en-US" dirty="0"/>
              <a:t> (true)  </a:t>
            </a:r>
            <a:r>
              <a:rPr lang="en-US" dirty="0" err="1"/>
              <a:t>atau</a:t>
            </a:r>
            <a:r>
              <a:rPr lang="en-US" dirty="0"/>
              <a:t> Salah (false)</a:t>
            </a:r>
          </a:p>
          <a:p>
            <a:pPr marL="285750" indent="-285750">
              <a:buFont typeface="Arial" panose="020B0604020202020204" pitchFamily="34" charset="0"/>
              <a:buChar char="•"/>
            </a:pPr>
            <a:r>
              <a:rPr lang="en-US" dirty="0" err="1"/>
              <a:t>Dipergunakan</a:t>
            </a:r>
            <a:r>
              <a:rPr lang="en-US" dirty="0"/>
              <a:t> </a:t>
            </a:r>
            <a:r>
              <a:rPr lang="en-US" dirty="0" err="1"/>
              <a:t>dalam</a:t>
            </a:r>
            <a:r>
              <a:rPr lang="en-US" dirty="0"/>
              <a:t> </a:t>
            </a:r>
            <a:r>
              <a:rPr lang="en-US" dirty="0" err="1"/>
              <a:t>operasi</a:t>
            </a:r>
            <a:r>
              <a:rPr lang="en-US" dirty="0"/>
              <a:t> </a:t>
            </a:r>
            <a:r>
              <a:rPr lang="en-US" dirty="0" err="1"/>
              <a:t>logika</a:t>
            </a:r>
            <a:endParaRPr lang="en-US" dirty="0"/>
          </a:p>
          <a:p>
            <a:pPr marL="285750" indent="-285750">
              <a:buFont typeface="Arial" panose="020B0604020202020204" pitchFamily="34" charset="0"/>
              <a:buChar char="•"/>
            </a:pPr>
            <a:r>
              <a:rPr lang="en-US" dirty="0" err="1"/>
              <a:t>Contoh</a:t>
            </a:r>
            <a:r>
              <a:rPr lang="en-US" dirty="0"/>
              <a:t>: </a:t>
            </a:r>
          </a:p>
        </p:txBody>
      </p:sp>
      <p:graphicFrame>
        <p:nvGraphicFramePr>
          <p:cNvPr id="6" name="Table 8">
            <a:extLst>
              <a:ext uri="{FF2B5EF4-FFF2-40B4-BE49-F238E27FC236}">
                <a16:creationId xmlns:a16="http://schemas.microsoft.com/office/drawing/2014/main" id="{2C4A670A-57C3-7249-9AC2-2C28781F3726}"/>
              </a:ext>
            </a:extLst>
          </p:cNvPr>
          <p:cNvGraphicFramePr>
            <a:graphicFrameLocks noGrp="1"/>
          </p:cNvGraphicFramePr>
          <p:nvPr>
            <p:extLst>
              <p:ext uri="{D42A27DB-BD31-4B8C-83A1-F6EECF244321}">
                <p14:modId xmlns:p14="http://schemas.microsoft.com/office/powerpoint/2010/main" val="1449423423"/>
              </p:ext>
            </p:extLst>
          </p:nvPr>
        </p:nvGraphicFramePr>
        <p:xfrm>
          <a:off x="1782296" y="2168808"/>
          <a:ext cx="5775972" cy="2865120"/>
        </p:xfrm>
        <a:graphic>
          <a:graphicData uri="http://schemas.openxmlformats.org/drawingml/2006/table">
            <a:tbl>
              <a:tblPr firstRow="1" bandRow="1">
                <a:tableStyleId>{2D5ABB26-0587-4C30-8999-92F81FD0307C}</a:tableStyleId>
              </a:tblPr>
              <a:tblGrid>
                <a:gridCol w="5775972">
                  <a:extLst>
                    <a:ext uri="{9D8B030D-6E8A-4147-A177-3AD203B41FA5}">
                      <a16:colId xmlns:a16="http://schemas.microsoft.com/office/drawing/2014/main" val="1219521897"/>
                    </a:ext>
                  </a:extLst>
                </a:gridCol>
              </a:tblGrid>
              <a:tr h="370840">
                <a:tc>
                  <a:txBody>
                    <a:bodyPr/>
                    <a:lstStyle/>
                    <a:p>
                      <a:pPr lvl="0" eaLnBrk="0" fontAlgn="base" hangingPunct="0">
                        <a:spcBef>
                          <a:spcPct val="0"/>
                        </a:spcBef>
                        <a:spcAft>
                          <a:spcPct val="0"/>
                        </a:spcAft>
                        <a:buClrTx/>
                      </a:pPr>
                      <a:r>
                        <a:rPr lang="en-US" dirty="0">
                          <a:solidFill>
                            <a:schemeClr val="tx1"/>
                          </a:solidFill>
                          <a:latin typeface="Courier New" panose="02070309020205020404" pitchFamily="49" charset="0"/>
                          <a:cs typeface="Courier New" panose="02070309020205020404" pitchFamily="49" charset="0"/>
                        </a:rPr>
                        <a:t>&lt;?php</a:t>
                      </a:r>
                    </a:p>
                    <a:p>
                      <a:pPr lvl="0" eaLnBrk="0" fontAlgn="base" hangingPunct="0">
                        <a:spcBef>
                          <a:spcPct val="0"/>
                        </a:spcBef>
                        <a:spcAft>
                          <a:spcPct val="0"/>
                        </a:spcAft>
                        <a:buClrTx/>
                      </a:pPr>
                      <a:r>
                        <a:rPr lang="en-US" dirty="0">
                          <a:solidFill>
                            <a:schemeClr val="tx1"/>
                          </a:solidFill>
                          <a:latin typeface="Courier New" panose="02070309020205020404" pitchFamily="49" charset="0"/>
                          <a:cs typeface="Courier New" panose="02070309020205020404" pitchFamily="49" charset="0"/>
                        </a:rPr>
                        <a:t>   $</a:t>
                      </a:r>
                      <a:r>
                        <a:rPr lang="en-US" dirty="0" err="1">
                          <a:solidFill>
                            <a:schemeClr val="tx1"/>
                          </a:solidFill>
                          <a:latin typeface="Courier New" panose="02070309020205020404" pitchFamily="49" charset="0"/>
                          <a:cs typeface="Courier New" panose="02070309020205020404" pitchFamily="49" charset="0"/>
                        </a:rPr>
                        <a:t>benar</a:t>
                      </a:r>
                      <a:r>
                        <a:rPr lang="en-US" dirty="0">
                          <a:solidFill>
                            <a:schemeClr val="tx1"/>
                          </a:solidFill>
                          <a:latin typeface="Courier New" panose="02070309020205020404" pitchFamily="49" charset="0"/>
                          <a:cs typeface="Courier New" panose="02070309020205020404" pitchFamily="49" charset="0"/>
                        </a:rPr>
                        <a:t>=true;</a:t>
                      </a:r>
                    </a:p>
                    <a:p>
                      <a:pPr lvl="0" eaLnBrk="0" fontAlgn="base" hangingPunct="0">
                        <a:spcBef>
                          <a:spcPct val="0"/>
                        </a:spcBef>
                        <a:spcAft>
                          <a:spcPct val="0"/>
                        </a:spcAft>
                        <a:buClrTx/>
                      </a:pPr>
                      <a:r>
                        <a:rPr lang="en-US" dirty="0">
                          <a:solidFill>
                            <a:schemeClr val="tx1"/>
                          </a:solidFill>
                          <a:latin typeface="Courier New" panose="02070309020205020404" pitchFamily="49" charset="0"/>
                          <a:cs typeface="Courier New" panose="02070309020205020404" pitchFamily="49" charset="0"/>
                        </a:rPr>
                        <a:t>   $salah=false;</a:t>
                      </a:r>
                    </a:p>
                    <a:p>
                      <a:pPr lvl="0" eaLnBrk="0" fontAlgn="base" hangingPunct="0">
                        <a:spcBef>
                          <a:spcPct val="0"/>
                        </a:spcBef>
                        <a:spcAft>
                          <a:spcPct val="0"/>
                        </a:spcAft>
                        <a:buClrTx/>
                      </a:pPr>
                      <a:r>
                        <a:rPr lang="en-US" dirty="0">
                          <a:solidFill>
                            <a:schemeClr val="tx1"/>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buClrTx/>
                      </a:pPr>
                      <a:r>
                        <a:rPr lang="en-US" dirty="0">
                          <a:solidFill>
                            <a:schemeClr val="tx1"/>
                          </a:solidFill>
                          <a:latin typeface="Courier New" panose="02070309020205020404" pitchFamily="49" charset="0"/>
                          <a:cs typeface="Courier New" panose="02070309020205020404" pitchFamily="49" charset="0"/>
                        </a:rPr>
                        <a:t>   echo "</a:t>
                      </a:r>
                      <a:r>
                        <a:rPr lang="en-US" dirty="0" err="1">
                          <a:solidFill>
                            <a:schemeClr val="tx1"/>
                          </a:solidFill>
                          <a:latin typeface="Courier New" panose="02070309020205020404" pitchFamily="49" charset="0"/>
                          <a:cs typeface="Courier New" panose="02070309020205020404" pitchFamily="49" charset="0"/>
                        </a:rPr>
                        <a:t>benar</a:t>
                      </a: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benar</a:t>
                      </a:r>
                      <a:r>
                        <a:rPr lang="en-US" dirty="0">
                          <a:solidFill>
                            <a:schemeClr val="tx1"/>
                          </a:solidFill>
                          <a:latin typeface="Courier New" panose="02070309020205020404" pitchFamily="49" charset="0"/>
                          <a:cs typeface="Courier New" panose="02070309020205020404" pitchFamily="49" charset="0"/>
                        </a:rPr>
                        <a:t>, salah = $salah";</a:t>
                      </a:r>
                    </a:p>
                    <a:p>
                      <a:pPr lvl="0" eaLnBrk="0" fontAlgn="base" hangingPunct="0">
                        <a:spcBef>
                          <a:spcPct val="0"/>
                        </a:spcBef>
                        <a:spcAft>
                          <a:spcPct val="0"/>
                        </a:spcAft>
                        <a:buClrTx/>
                      </a:pPr>
                      <a:r>
                        <a:rPr lang="en-US" dirty="0">
                          <a:solidFill>
                            <a:schemeClr val="tx1"/>
                          </a:solidFill>
                          <a:latin typeface="Courier New" panose="02070309020205020404" pitchFamily="49" charset="0"/>
                          <a:cs typeface="Courier New" panose="02070309020205020404" pitchFamily="49" charset="0"/>
                        </a:rPr>
                        <a:t>   // </a:t>
                      </a:r>
                      <a:r>
                        <a:rPr lang="en-US" dirty="0" err="1">
                          <a:solidFill>
                            <a:schemeClr val="tx1"/>
                          </a:solidFill>
                          <a:latin typeface="Courier New" panose="02070309020205020404" pitchFamily="49" charset="0"/>
                          <a:cs typeface="Courier New" panose="02070309020205020404" pitchFamily="49" charset="0"/>
                        </a:rPr>
                        <a:t>hasil</a:t>
                      </a:r>
                      <a:r>
                        <a:rPr lang="en-US" dirty="0">
                          <a:solidFill>
                            <a:schemeClr val="tx1"/>
                          </a:solidFill>
                          <a:latin typeface="Courier New" panose="02070309020205020404" pitchFamily="49" charset="0"/>
                          <a:cs typeface="Courier New" panose="02070309020205020404" pitchFamily="49" charset="0"/>
                        </a:rPr>
                        <a:t> output: </a:t>
                      </a:r>
                      <a:r>
                        <a:rPr lang="en-US" dirty="0" err="1">
                          <a:solidFill>
                            <a:schemeClr val="tx1"/>
                          </a:solidFill>
                          <a:latin typeface="Courier New" panose="02070309020205020404" pitchFamily="49" charset="0"/>
                          <a:cs typeface="Courier New" panose="02070309020205020404" pitchFamily="49" charset="0"/>
                        </a:rPr>
                        <a:t>benar</a:t>
                      </a:r>
                      <a:r>
                        <a:rPr lang="en-US" dirty="0">
                          <a:solidFill>
                            <a:schemeClr val="tx1"/>
                          </a:solidFill>
                          <a:latin typeface="Courier New" panose="02070309020205020404" pitchFamily="49" charset="0"/>
                          <a:cs typeface="Courier New" panose="02070309020205020404" pitchFamily="49" charset="0"/>
                        </a:rPr>
                        <a:t> = 1, salah =</a:t>
                      </a:r>
                    </a:p>
                    <a:p>
                      <a:pPr lvl="0" eaLnBrk="0" fontAlgn="base" hangingPunct="0">
                        <a:spcBef>
                          <a:spcPct val="0"/>
                        </a:spcBef>
                        <a:spcAft>
                          <a:spcPct val="0"/>
                        </a:spcAft>
                        <a:buClrTx/>
                      </a:pPr>
                      <a:endParaRPr lang="en-US" dirty="0">
                        <a:latin typeface="Courier New" panose="02070309020205020404" pitchFamily="49" charset="0"/>
                        <a:cs typeface="Courier New" panose="02070309020205020404" pitchFamily="49" charset="0"/>
                      </a:endParaRPr>
                    </a:p>
                    <a:p>
                      <a:pPr lvl="0" eaLnBrk="0" hangingPunct="0"/>
                      <a:r>
                        <a:rPr lang="en-US" dirty="0">
                          <a:latin typeface="Courier New" panose="02070309020205020404" pitchFamily="49" charset="0"/>
                          <a:cs typeface="Courier New" panose="02070309020205020404" pitchFamily="49" charset="0"/>
                        </a:rPr>
                        <a:t>   $x = FALSE; // false</a:t>
                      </a:r>
                    </a:p>
                    <a:p>
                      <a:pPr lvl="0" eaLnBrk="0" hangingPunct="0"/>
                      <a:r>
                        <a:rPr lang="en-US" dirty="0">
                          <a:latin typeface="Courier New" panose="02070309020205020404" pitchFamily="49" charset="0"/>
                          <a:cs typeface="Courier New" panose="02070309020205020404" pitchFamily="49" charset="0"/>
                        </a:rPr>
                        <a:t>   $x = ""; // string </a:t>
                      </a:r>
                      <a:r>
                        <a:rPr lang="en-US" dirty="0" err="1">
                          <a:latin typeface="Courier New" panose="02070309020205020404" pitchFamily="49" charset="0"/>
                          <a:cs typeface="Courier New" panose="02070309020205020404" pitchFamily="49" charset="0"/>
                        </a:rPr>
                        <a:t>kosong</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dianggap</a:t>
                      </a:r>
                      <a:r>
                        <a:rPr lang="en-US" dirty="0">
                          <a:latin typeface="Courier New" panose="02070309020205020404" pitchFamily="49" charset="0"/>
                          <a:cs typeface="Courier New" panose="02070309020205020404" pitchFamily="49" charset="0"/>
                        </a:rPr>
                        <a:t> false</a:t>
                      </a:r>
                    </a:p>
                    <a:p>
                      <a:pPr lvl="0" eaLnBrk="0" hangingPunct="0"/>
                      <a:r>
                        <a:rPr lang="en-US" dirty="0">
                          <a:latin typeface="Courier New" panose="02070309020205020404" pitchFamily="49" charset="0"/>
                          <a:cs typeface="Courier New" panose="02070309020205020404" pitchFamily="49" charset="0"/>
                        </a:rPr>
                        <a:t>   $x = " "; // string </a:t>
                      </a:r>
                      <a:r>
                        <a:rPr lang="en-US" dirty="0" err="1">
                          <a:latin typeface="Courier New" panose="02070309020205020404" pitchFamily="49" charset="0"/>
                          <a:cs typeface="Courier New" panose="02070309020205020404" pitchFamily="49" charset="0"/>
                        </a:rPr>
                        <a:t>dengan</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karakter</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adalah</a:t>
                      </a:r>
                      <a:r>
                        <a:rPr lang="en-US" dirty="0">
                          <a:latin typeface="Courier New" panose="02070309020205020404" pitchFamily="49" charset="0"/>
                          <a:cs typeface="Courier New" panose="02070309020205020404" pitchFamily="49" charset="0"/>
                        </a:rPr>
                        <a:t> true;</a:t>
                      </a:r>
                    </a:p>
                    <a:p>
                      <a:pPr lvl="0" eaLnBrk="0" hangingPunct="0"/>
                      <a:r>
                        <a:rPr lang="en-US" dirty="0">
                          <a:latin typeface="Courier New" panose="02070309020205020404" pitchFamily="49" charset="0"/>
                          <a:cs typeface="Courier New" panose="02070309020205020404" pitchFamily="49" charset="0"/>
                        </a:rPr>
                        <a:t>   $x = 0; // false</a:t>
                      </a:r>
                    </a:p>
                    <a:p>
                      <a:pPr eaLnBrk="0" hangingPunct="0"/>
                      <a:r>
                        <a:rPr lang="en-US" dirty="0">
                          <a:latin typeface="Courier New" panose="02070309020205020404" pitchFamily="49" charset="0"/>
                          <a:cs typeface="Courier New" panose="02070309020205020404" pitchFamily="49" charset="0"/>
                        </a:rPr>
                        <a:t>   $x = 1; // true</a:t>
                      </a:r>
                    </a:p>
                    <a:p>
                      <a:pPr lvl="0" eaLnBrk="0" fontAlgn="base" hangingPunct="0">
                        <a:spcBef>
                          <a:spcPct val="0"/>
                        </a:spcBef>
                        <a:spcAft>
                          <a:spcPct val="0"/>
                        </a:spcAft>
                        <a:buClrTx/>
                      </a:pPr>
                      <a:r>
                        <a:rPr lang="en-US" dirty="0">
                          <a:solidFill>
                            <a:schemeClr val="tx1"/>
                          </a:solidFill>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1145"/>
                  </a:ext>
                </a:extLst>
              </a:tr>
            </a:tbl>
          </a:graphicData>
        </a:graphic>
      </p:graphicFrame>
    </p:spTree>
    <p:extLst>
      <p:ext uri="{BB962C8B-B14F-4D97-AF65-F5344CB8AC3E}">
        <p14:creationId xmlns:p14="http://schemas.microsoft.com/office/powerpoint/2010/main" val="24454414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SYNTAX PROGRAM</a:t>
            </a:r>
            <a:endParaRPr lang="en-US" dirty="0"/>
          </a:p>
        </p:txBody>
      </p:sp>
      <p:graphicFrame>
        <p:nvGraphicFramePr>
          <p:cNvPr id="6" name="Table 8">
            <a:extLst>
              <a:ext uri="{FF2B5EF4-FFF2-40B4-BE49-F238E27FC236}">
                <a16:creationId xmlns:a16="http://schemas.microsoft.com/office/drawing/2014/main" id="{2C4A670A-57C3-7249-9AC2-2C28781F3726}"/>
              </a:ext>
            </a:extLst>
          </p:cNvPr>
          <p:cNvGraphicFramePr>
            <a:graphicFrameLocks noGrp="1"/>
          </p:cNvGraphicFramePr>
          <p:nvPr>
            <p:extLst>
              <p:ext uri="{D42A27DB-BD31-4B8C-83A1-F6EECF244321}">
                <p14:modId xmlns:p14="http://schemas.microsoft.com/office/powerpoint/2010/main" val="3617868341"/>
              </p:ext>
            </p:extLst>
          </p:nvPr>
        </p:nvGraphicFramePr>
        <p:xfrm>
          <a:off x="1914833" y="3131820"/>
          <a:ext cx="5314334" cy="2011680"/>
        </p:xfrm>
        <a:graphic>
          <a:graphicData uri="http://schemas.openxmlformats.org/drawingml/2006/table">
            <a:tbl>
              <a:tblPr firstRow="1" bandRow="1">
                <a:tableStyleId>{2D5ABB26-0587-4C30-8999-92F81FD0307C}</a:tableStyleId>
              </a:tblPr>
              <a:tblGrid>
                <a:gridCol w="5314334">
                  <a:extLst>
                    <a:ext uri="{9D8B030D-6E8A-4147-A177-3AD203B41FA5}">
                      <a16:colId xmlns:a16="http://schemas.microsoft.com/office/drawing/2014/main" val="1219521897"/>
                    </a:ext>
                  </a:extLst>
                </a:gridCol>
              </a:tblGrid>
              <a:tr h="1013948">
                <a:tc>
                  <a:txBody>
                    <a:bodyPr/>
                    <a:lstStyle/>
                    <a:p>
                      <a:pPr lvl="0">
                        <a:buSzPct val="45000"/>
                      </a:pPr>
                      <a:r>
                        <a:rPr lang="en-US" b="1" dirty="0">
                          <a:latin typeface="Courier New" panose="02070309020205020404" pitchFamily="49" charset="0"/>
                          <a:cs typeface="Courier New" panose="02070309020205020404" pitchFamily="49" charset="0"/>
                        </a:rPr>
                        <a:t>&lt;html&gt;</a:t>
                      </a:r>
                    </a:p>
                    <a:p>
                      <a:pPr marL="183600" lvl="0"/>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&lt;head&gt;</a:t>
                      </a:r>
                    </a:p>
                    <a:p>
                      <a:pPr marL="183600" lvl="0"/>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&lt;title&gt;</a:t>
                      </a:r>
                      <a:r>
                        <a:rPr lang="en-US" dirty="0">
                          <a:latin typeface="Courier New" panose="02070309020205020404" pitchFamily="49" charset="0"/>
                          <a:cs typeface="Courier New" panose="02070309020205020404" pitchFamily="49" charset="0"/>
                        </a:rPr>
                        <a:t>Program PHP </a:t>
                      </a:r>
                      <a:r>
                        <a:rPr lang="en-US" dirty="0" err="1">
                          <a:latin typeface="Courier New" panose="02070309020205020404" pitchFamily="49" charset="0"/>
                          <a:cs typeface="Courier New" panose="02070309020205020404" pitchFamily="49" charset="0"/>
                        </a:rPr>
                        <a:t>Pertama</a:t>
                      </a:r>
                      <a:r>
                        <a:rPr lang="en-US" dirty="0">
                          <a:latin typeface="Courier New" panose="02070309020205020404" pitchFamily="49" charset="0"/>
                          <a:cs typeface="Courier New" panose="02070309020205020404" pitchFamily="49" charset="0"/>
                        </a:rPr>
                        <a:t> Saya</a:t>
                      </a:r>
                      <a:r>
                        <a:rPr lang="en-US" b="1" dirty="0">
                          <a:latin typeface="Courier New" panose="02070309020205020404" pitchFamily="49" charset="0"/>
                          <a:cs typeface="Courier New" panose="02070309020205020404" pitchFamily="49" charset="0"/>
                        </a:rPr>
                        <a:t>&lt;/title&gt;</a:t>
                      </a:r>
                    </a:p>
                    <a:p>
                      <a:pPr marL="183600" lvl="0"/>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&lt;/head&gt;</a:t>
                      </a:r>
                    </a:p>
                    <a:p>
                      <a:pPr marL="183600" lvl="0"/>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&lt;body&gt;</a:t>
                      </a:r>
                    </a:p>
                    <a:p>
                      <a:pPr marL="183600" lvl="0"/>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&lt;?php</a:t>
                      </a:r>
                      <a:r>
                        <a:rPr lang="en-US" dirty="0">
                          <a:latin typeface="Courier New" panose="02070309020205020404" pitchFamily="49" charset="0"/>
                          <a:cs typeface="Courier New" panose="02070309020205020404" pitchFamily="49" charset="0"/>
                        </a:rPr>
                        <a:t> </a:t>
                      </a:r>
                      <a:r>
                        <a:rPr lang="en-US" dirty="0">
                          <a:solidFill>
                            <a:srgbClr val="52188B"/>
                          </a:solidFill>
                          <a:latin typeface="Courier New" panose="02070309020205020404" pitchFamily="49" charset="0"/>
                          <a:cs typeface="Courier New" panose="02070309020205020404" pitchFamily="49" charset="0"/>
                        </a:rPr>
                        <a:t>echo</a:t>
                      </a:r>
                      <a:r>
                        <a:rPr lang="en-US" dirty="0">
                          <a:latin typeface="Courier New" panose="02070309020205020404" pitchFamily="49" charset="0"/>
                          <a:cs typeface="Courier New" panose="02070309020205020404" pitchFamily="49" charset="0"/>
                        </a:rPr>
                        <a:t> </a:t>
                      </a:r>
                      <a:r>
                        <a:rPr lang="en-US" dirty="0">
                          <a:solidFill>
                            <a:srgbClr val="BF0303"/>
                          </a:solidFill>
                          <a:latin typeface="Courier New" panose="02070309020205020404" pitchFamily="49" charset="0"/>
                          <a:cs typeface="Courier New" panose="02070309020205020404" pitchFamily="49" charset="0"/>
                        </a:rPr>
                        <a:t>"Hello World!"</a:t>
                      </a:r>
                      <a:r>
                        <a:rPr lang="en-US" dirty="0">
                          <a:solidFill>
                            <a:srgbClr val="006E28"/>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?&gt;</a:t>
                      </a:r>
                    </a:p>
                    <a:p>
                      <a:pPr marL="183600" lvl="0"/>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&lt;/body&gt;</a:t>
                      </a:r>
                    </a:p>
                    <a:p>
                      <a:pPr marL="183600" lvl="0"/>
                      <a:r>
                        <a:rPr lang="en-US" b="1" dirty="0">
                          <a:latin typeface="Courier New" panose="02070309020205020404" pitchFamily="49" charset="0"/>
                          <a:cs typeface="Courier New" panose="02070309020205020404" pitchFamily="49" charset="0"/>
                        </a:rPr>
                        <a:t>&lt;/html&gt;</a:t>
                      </a:r>
                    </a:p>
                    <a:p>
                      <a:pPr lvl="0" eaLnBrk="0" fontAlgn="base" hangingPunct="0">
                        <a:spcBef>
                          <a:spcPct val="0"/>
                        </a:spcBef>
                        <a:spcAft>
                          <a:spcPct val="0"/>
                        </a:spcAft>
                        <a:buClrTx/>
                      </a:pP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531145"/>
                  </a:ext>
                </a:extLst>
              </a:tr>
            </a:tbl>
          </a:graphicData>
        </a:graphic>
      </p:graphicFrame>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a:solidFill>
                  <a:srgbClr val="000000"/>
                </a:solidFill>
                <a:latin typeface="Arial" pitchFamily="34"/>
                <a:cs typeface="Arial" pitchFamily="34"/>
              </a:rPr>
              <a:t>Syntax PHP : </a:t>
            </a:r>
            <a:r>
              <a:rPr lang="en-US" dirty="0" err="1">
                <a:solidFill>
                  <a:srgbClr val="000000"/>
                </a:solidFill>
                <a:latin typeface="Arial" pitchFamily="34"/>
                <a:cs typeface="Arial" pitchFamily="34"/>
              </a:rPr>
              <a:t>Aturan</a:t>
            </a:r>
            <a:r>
              <a:rPr lang="en-US" dirty="0">
                <a:solidFill>
                  <a:srgbClr val="000000"/>
                </a:solidFill>
                <a:latin typeface="Arial" pitchFamily="34"/>
                <a:cs typeface="Arial" pitchFamily="34"/>
              </a:rPr>
              <a:t> </a:t>
            </a:r>
            <a:r>
              <a:rPr lang="en-US" dirty="0" err="1">
                <a:solidFill>
                  <a:srgbClr val="000000"/>
                </a:solidFill>
                <a:latin typeface="Arial" pitchFamily="34"/>
                <a:cs typeface="Arial" pitchFamily="34"/>
              </a:rPr>
              <a:t>Penulisan</a:t>
            </a:r>
            <a:r>
              <a:rPr lang="en-US" dirty="0">
                <a:solidFill>
                  <a:srgbClr val="000000"/>
                </a:solidFill>
                <a:latin typeface="Arial" pitchFamily="34"/>
                <a:cs typeface="Arial" pitchFamily="34"/>
              </a:rPr>
              <a:t> </a:t>
            </a:r>
            <a:r>
              <a:rPr lang="en-US" dirty="0" err="1">
                <a:solidFill>
                  <a:srgbClr val="000000"/>
                </a:solidFill>
                <a:latin typeface="Arial" pitchFamily="34"/>
                <a:cs typeface="Arial" pitchFamily="34"/>
              </a:rPr>
              <a:t>kode</a:t>
            </a:r>
            <a:r>
              <a:rPr lang="en-US" dirty="0">
                <a:solidFill>
                  <a:srgbClr val="000000"/>
                </a:solidFill>
                <a:latin typeface="Arial" pitchFamily="34"/>
                <a:cs typeface="Arial" pitchFamily="34"/>
              </a:rPr>
              <a:t> program</a:t>
            </a:r>
          </a:p>
          <a:p>
            <a:pPr marL="817562" lvl="1" indent="-285750">
              <a:buClr>
                <a:srgbClr val="000000"/>
              </a:buClr>
              <a:buFont typeface="Arial" panose="020B0604020202020204" pitchFamily="34" charset="0"/>
              <a:buChar char="•"/>
            </a:pPr>
            <a:r>
              <a:rPr lang="en-US" dirty="0">
                <a:solidFill>
                  <a:srgbClr val="000000"/>
                </a:solidFill>
              </a:rPr>
              <a:t>Script </a:t>
            </a:r>
            <a:r>
              <a:rPr lang="en-US" dirty="0" err="1">
                <a:solidFill>
                  <a:srgbClr val="000000"/>
                </a:solidFill>
              </a:rPr>
              <a:t>diapit</a:t>
            </a:r>
            <a:r>
              <a:rPr lang="en-US" dirty="0">
                <a:solidFill>
                  <a:srgbClr val="000000"/>
                </a:solidFill>
              </a:rPr>
              <a:t> </a:t>
            </a:r>
            <a:r>
              <a:rPr lang="en-US" dirty="0" err="1">
                <a:solidFill>
                  <a:srgbClr val="000000"/>
                </a:solidFill>
              </a:rPr>
              <a:t>tanda</a:t>
            </a:r>
            <a:endParaRPr lang="en-US" dirty="0">
              <a:solidFill>
                <a:srgbClr val="000000"/>
              </a:solidFill>
            </a:endParaRPr>
          </a:p>
          <a:p>
            <a:pPr marL="1270000" lvl="2" indent="-285750">
              <a:buClr>
                <a:srgbClr val="000000"/>
              </a:buClr>
              <a:buFont typeface="Arial" panose="020B0604020202020204" pitchFamily="34" charset="0"/>
              <a:buChar char="•"/>
            </a:pPr>
            <a:r>
              <a:rPr lang="en-US" dirty="0">
                <a:solidFill>
                  <a:srgbClr val="000000"/>
                </a:solidFill>
                <a:latin typeface="Courier New" panose="02070309020205020404" pitchFamily="49" charset="0"/>
                <a:cs typeface="Courier New" panose="02070309020205020404" pitchFamily="49" charset="0"/>
              </a:rPr>
              <a:t>&lt;?php dan ?&gt;</a:t>
            </a:r>
            <a:r>
              <a:rPr lang="en-US" dirty="0">
                <a:solidFill>
                  <a:srgbClr val="000000"/>
                </a:solidFill>
              </a:rPr>
              <a:t> </a:t>
            </a:r>
          </a:p>
          <a:p>
            <a:pPr marL="1270000" lvl="2" indent="-285750">
              <a:buClr>
                <a:srgbClr val="000000"/>
              </a:buClr>
              <a:buFont typeface="Arial" panose="020B0604020202020204" pitchFamily="34" charset="0"/>
              <a:buChar char="•"/>
            </a:pPr>
            <a:r>
              <a:rPr lang="en-US" b="1" dirty="0">
                <a:solidFill>
                  <a:srgbClr val="000000"/>
                </a:solidFill>
                <a:latin typeface="Courier New" panose="02070309020205020404" pitchFamily="49" charset="0"/>
                <a:cs typeface="Courier New" panose="02070309020205020404" pitchFamily="49" charset="0"/>
              </a:rPr>
              <a:t>&lt;script</a:t>
            </a:r>
            <a:r>
              <a:rPr lang="en-US" dirty="0">
                <a:solidFill>
                  <a:srgbClr val="006E28"/>
                </a:solidFill>
                <a:latin typeface="Courier New" panose="02070309020205020404" pitchFamily="49" charset="0"/>
                <a:cs typeface="Courier New" panose="02070309020205020404" pitchFamily="49" charset="0"/>
              </a:rPr>
              <a:t> language=</a:t>
            </a:r>
            <a:r>
              <a:rPr lang="en-US" dirty="0">
                <a:solidFill>
                  <a:srgbClr val="AA0000"/>
                </a:solidFill>
                <a:latin typeface="Courier New" panose="02070309020205020404" pitchFamily="49" charset="0"/>
                <a:cs typeface="Courier New" panose="02070309020205020404" pitchFamily="49" charset="0"/>
              </a:rPr>
              <a:t>"php"</a:t>
            </a:r>
            <a:r>
              <a:rPr lang="en-US" b="1" dirty="0">
                <a:solidFill>
                  <a:srgbClr val="000000"/>
                </a:solidFill>
                <a:latin typeface="Courier New" panose="02070309020205020404" pitchFamily="49" charset="0"/>
                <a:cs typeface="Courier New" panose="02070309020205020404" pitchFamily="49" charset="0"/>
              </a:rPr>
              <a:t>&gt;</a:t>
            </a:r>
            <a:r>
              <a:rPr lang="en-US" dirty="0">
                <a:solidFill>
                  <a:srgbClr val="000000"/>
                </a:solidFill>
                <a:latin typeface="Courier New" panose="02070309020205020404" pitchFamily="49" charset="0"/>
                <a:cs typeface="Courier New" panose="02070309020205020404" pitchFamily="49" charset="0"/>
              </a:rPr>
              <a:t> dan </a:t>
            </a:r>
            <a:r>
              <a:rPr lang="en-US" b="1" dirty="0">
                <a:solidFill>
                  <a:srgbClr val="000000"/>
                </a:solidFill>
                <a:latin typeface="Courier New" panose="02070309020205020404" pitchFamily="49" charset="0"/>
                <a:cs typeface="Courier New" panose="02070309020205020404" pitchFamily="49" charset="0"/>
              </a:rPr>
              <a:t>&lt;/script&gt;</a:t>
            </a:r>
            <a:endParaRPr lang="en-US" dirty="0">
              <a:solidFill>
                <a:srgbClr val="000000"/>
              </a:solidFill>
            </a:endParaRPr>
          </a:p>
          <a:p>
            <a:pPr marL="1270000" lvl="2" indent="-285750">
              <a:buClr>
                <a:srgbClr val="000000"/>
              </a:buClr>
              <a:buFont typeface="Arial" panose="020B0604020202020204" pitchFamily="34" charset="0"/>
              <a:buChar char="•"/>
            </a:pPr>
            <a:r>
              <a:rPr lang="en-US" dirty="0">
                <a:solidFill>
                  <a:srgbClr val="000000"/>
                </a:solidFill>
                <a:latin typeface="Courier New" panose="02070309020205020404" pitchFamily="49" charset="0"/>
                <a:cs typeface="Courier New" panose="02070309020205020404" pitchFamily="49" charset="0"/>
              </a:rPr>
              <a:t>&lt;? dan ?&gt;</a:t>
            </a:r>
          </a:p>
          <a:p>
            <a:pPr marL="1270000" lvl="2" indent="-285750">
              <a:buClr>
                <a:srgbClr val="000000"/>
              </a:buClr>
              <a:buFont typeface="Arial" panose="020B0604020202020204" pitchFamily="34" charset="0"/>
              <a:buChar char="•"/>
            </a:pPr>
            <a:r>
              <a:rPr lang="en-US" dirty="0">
                <a:solidFill>
                  <a:srgbClr val="000000"/>
                </a:solidFill>
                <a:latin typeface="Courier New" panose="02070309020205020404" pitchFamily="49" charset="0"/>
                <a:cs typeface="Courier New" panose="02070309020205020404" pitchFamily="49" charset="0"/>
              </a:rPr>
              <a:t>&lt;% dan %&gt;</a:t>
            </a:r>
          </a:p>
          <a:p>
            <a:pPr marL="1270000" lvl="2" indent="-285750">
              <a:buClr>
                <a:srgbClr val="000000"/>
              </a:buClr>
              <a:buFont typeface="Arial" panose="020B0604020202020204" pitchFamily="34" charset="0"/>
              <a:buChar char="•"/>
            </a:pPr>
            <a:r>
              <a:rPr lang="en-US" dirty="0" err="1">
                <a:solidFill>
                  <a:srgbClr val="000000"/>
                </a:solidFill>
                <a:latin typeface="Arial" pitchFamily="34"/>
                <a:cs typeface="Arial" pitchFamily="34"/>
              </a:rPr>
              <a:t>Perintah</a:t>
            </a:r>
            <a:r>
              <a:rPr lang="en-US" dirty="0">
                <a:solidFill>
                  <a:srgbClr val="000000"/>
                </a:solidFill>
                <a:latin typeface="Arial" pitchFamily="34"/>
                <a:cs typeface="Arial" pitchFamily="34"/>
              </a:rPr>
              <a:t> </a:t>
            </a:r>
            <a:r>
              <a:rPr lang="en-US" dirty="0" err="1">
                <a:solidFill>
                  <a:srgbClr val="000000"/>
                </a:solidFill>
                <a:latin typeface="Arial" pitchFamily="34"/>
                <a:cs typeface="Arial" pitchFamily="34"/>
              </a:rPr>
              <a:t>harus</a:t>
            </a:r>
            <a:r>
              <a:rPr lang="en-US" dirty="0">
                <a:solidFill>
                  <a:srgbClr val="000000"/>
                </a:solidFill>
                <a:latin typeface="Arial" pitchFamily="34"/>
                <a:cs typeface="Arial" pitchFamily="34"/>
              </a:rPr>
              <a:t> </a:t>
            </a:r>
            <a:r>
              <a:rPr lang="en-US" dirty="0" err="1">
                <a:solidFill>
                  <a:srgbClr val="000000"/>
                </a:solidFill>
                <a:latin typeface="Arial" pitchFamily="34"/>
                <a:cs typeface="Arial" pitchFamily="34"/>
              </a:rPr>
              <a:t>diakhiri</a:t>
            </a:r>
            <a:r>
              <a:rPr lang="en-US" dirty="0">
                <a:solidFill>
                  <a:srgbClr val="000000"/>
                </a:solidFill>
                <a:latin typeface="Arial" pitchFamily="34"/>
                <a:cs typeface="Arial" pitchFamily="34"/>
              </a:rPr>
              <a:t> </a:t>
            </a:r>
            <a:r>
              <a:rPr lang="en-US" dirty="0" err="1">
                <a:solidFill>
                  <a:srgbClr val="000000"/>
                </a:solidFill>
                <a:latin typeface="Arial" pitchFamily="34"/>
                <a:cs typeface="Arial" pitchFamily="34"/>
              </a:rPr>
              <a:t>dengan</a:t>
            </a:r>
            <a:r>
              <a:rPr lang="en-US" dirty="0">
                <a:solidFill>
                  <a:srgbClr val="000000"/>
                </a:solidFill>
                <a:latin typeface="Arial" pitchFamily="34"/>
                <a:cs typeface="Arial" pitchFamily="34"/>
              </a:rPr>
              <a:t> </a:t>
            </a:r>
            <a:r>
              <a:rPr lang="en-US" dirty="0" err="1">
                <a:solidFill>
                  <a:srgbClr val="000000"/>
                </a:solidFill>
                <a:latin typeface="Arial" pitchFamily="34"/>
                <a:cs typeface="Arial" pitchFamily="34"/>
              </a:rPr>
              <a:t>tanda</a:t>
            </a:r>
            <a:r>
              <a:rPr lang="en-US" dirty="0">
                <a:solidFill>
                  <a:srgbClr val="000000"/>
                </a:solidFill>
                <a:latin typeface="Arial" pitchFamily="34"/>
                <a:cs typeface="Arial" pitchFamily="34"/>
              </a:rPr>
              <a:t> </a:t>
            </a:r>
            <a:r>
              <a:rPr lang="en-US" dirty="0" err="1">
                <a:solidFill>
                  <a:srgbClr val="000000"/>
                </a:solidFill>
                <a:latin typeface="Arial" pitchFamily="34"/>
                <a:cs typeface="Arial" pitchFamily="34"/>
              </a:rPr>
              <a:t>titik</a:t>
            </a:r>
            <a:r>
              <a:rPr lang="en-US" dirty="0">
                <a:solidFill>
                  <a:srgbClr val="000000"/>
                </a:solidFill>
                <a:latin typeface="Arial" pitchFamily="34"/>
                <a:cs typeface="Arial" pitchFamily="34"/>
              </a:rPr>
              <a:t> </a:t>
            </a:r>
            <a:r>
              <a:rPr lang="en-US" dirty="0" err="1">
                <a:solidFill>
                  <a:srgbClr val="000000"/>
                </a:solidFill>
                <a:latin typeface="Arial" pitchFamily="34"/>
                <a:cs typeface="Arial" pitchFamily="34"/>
              </a:rPr>
              <a:t>koma</a:t>
            </a:r>
            <a:r>
              <a:rPr lang="en-US" dirty="0">
                <a:solidFill>
                  <a:srgbClr val="000000"/>
                </a:solidFill>
                <a:latin typeface="Arial" pitchFamily="34"/>
                <a:cs typeface="Arial" pitchFamily="34"/>
              </a:rPr>
              <a:t> (</a:t>
            </a:r>
            <a:r>
              <a:rPr lang="en-US" dirty="0">
                <a:solidFill>
                  <a:srgbClr val="000000"/>
                </a:solidFill>
                <a:latin typeface="Courier New" panose="02070309020205020404" pitchFamily="49" charset="0"/>
                <a:cs typeface="Courier New" panose="02070309020205020404" pitchFamily="49" charset="0"/>
              </a:rPr>
              <a:t> ; </a:t>
            </a:r>
            <a:r>
              <a:rPr lang="en-US" dirty="0">
                <a:solidFill>
                  <a:srgbClr val="000000"/>
                </a:solidFill>
                <a:latin typeface="Arial" pitchFamily="34"/>
                <a:cs typeface="Arial" pitchFamily="34"/>
              </a:rPr>
              <a:t>)</a:t>
            </a:r>
            <a:endParaRPr lang="en-US" dirty="0">
              <a:solidFill>
                <a:srgbClr val="000000"/>
              </a:solidFill>
            </a:endParaRPr>
          </a:p>
        </p:txBody>
      </p:sp>
      <p:sp>
        <p:nvSpPr>
          <p:cNvPr id="3" name="TextBox 2">
            <a:extLst>
              <a:ext uri="{FF2B5EF4-FFF2-40B4-BE49-F238E27FC236}">
                <a16:creationId xmlns:a16="http://schemas.microsoft.com/office/drawing/2014/main" id="{AA460B92-8582-7F46-AC39-B84C290D2DEC}"/>
              </a:ext>
            </a:extLst>
          </p:cNvPr>
          <p:cNvSpPr txBox="1"/>
          <p:nvPr/>
        </p:nvSpPr>
        <p:spPr>
          <a:xfrm>
            <a:off x="7554897" y="4200267"/>
            <a:ext cx="482824" cy="307777"/>
          </a:xfrm>
          <a:prstGeom prst="rect">
            <a:avLst/>
          </a:prstGeom>
          <a:noFill/>
        </p:spPr>
        <p:txBody>
          <a:bodyPr wrap="none" rtlCol="0">
            <a:spAutoFit/>
          </a:bodyPr>
          <a:lstStyle/>
          <a:p>
            <a:r>
              <a:rPr lang="en-US" dirty="0"/>
              <a:t>php</a:t>
            </a:r>
          </a:p>
        </p:txBody>
      </p:sp>
      <p:cxnSp>
        <p:nvCxnSpPr>
          <p:cNvPr id="5" name="Straight Arrow Connector 4">
            <a:extLst>
              <a:ext uri="{FF2B5EF4-FFF2-40B4-BE49-F238E27FC236}">
                <a16:creationId xmlns:a16="http://schemas.microsoft.com/office/drawing/2014/main" id="{3AA45B8D-3AED-864B-8B65-EF20038359FC}"/>
              </a:ext>
            </a:extLst>
          </p:cNvPr>
          <p:cNvCxnSpPr/>
          <p:nvPr/>
        </p:nvCxnSpPr>
        <p:spPr>
          <a:xfrm flipH="1">
            <a:off x="6090082" y="4394447"/>
            <a:ext cx="1313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0401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1. </a:t>
            </a:r>
            <a:r>
              <a:rPr lang="en-GB" dirty="0" err="1"/>
              <a:t>Struktur</a:t>
            </a:r>
            <a:r>
              <a:rPr lang="en-GB" dirty="0"/>
              <a:t> </a:t>
            </a:r>
            <a:r>
              <a:rPr lang="en-GB" dirty="0" err="1"/>
              <a:t>Kendali</a:t>
            </a:r>
            <a:r>
              <a:rPr lang="en-GB" dirty="0"/>
              <a:t>/ </a:t>
            </a:r>
            <a:r>
              <a:rPr lang="en-GB" dirty="0" err="1"/>
              <a:t>Kontrol</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err="1">
                <a:solidFill>
                  <a:srgbClr val="4F77BE">
                    <a:lumMod val="50000"/>
                  </a:srgbClr>
                </a:solidFill>
              </a:rPr>
              <a:t>Kontrol</a:t>
            </a:r>
            <a:r>
              <a:rPr lang="en-US" dirty="0">
                <a:solidFill>
                  <a:srgbClr val="4F77BE">
                    <a:lumMod val="50000"/>
                  </a:srgbClr>
                </a:solidFill>
              </a:rPr>
              <a:t> Program: </a:t>
            </a:r>
            <a:r>
              <a:rPr lang="en-US" dirty="0" err="1">
                <a:solidFill>
                  <a:srgbClr val="4F77BE">
                    <a:lumMod val="50000"/>
                  </a:srgbClr>
                </a:solidFill>
              </a:rPr>
              <a:t>bagaimana</a:t>
            </a:r>
            <a:r>
              <a:rPr lang="en-US" dirty="0">
                <a:solidFill>
                  <a:srgbClr val="4F77BE">
                    <a:lumMod val="50000"/>
                  </a:srgbClr>
                </a:solidFill>
              </a:rPr>
              <a:t> </a:t>
            </a:r>
            <a:r>
              <a:rPr lang="en-US" dirty="0" err="1">
                <a:solidFill>
                  <a:srgbClr val="4F77BE">
                    <a:lumMod val="50000"/>
                  </a:srgbClr>
                </a:solidFill>
              </a:rPr>
              <a:t>urutan</a:t>
            </a:r>
            <a:r>
              <a:rPr lang="en-US" dirty="0">
                <a:solidFill>
                  <a:srgbClr val="4F77BE">
                    <a:lumMod val="50000"/>
                  </a:srgbClr>
                </a:solidFill>
              </a:rPr>
              <a:t> </a:t>
            </a:r>
            <a:r>
              <a:rPr lang="en-US" dirty="0" err="1">
                <a:solidFill>
                  <a:srgbClr val="4F77BE">
                    <a:lumMod val="50000"/>
                  </a:srgbClr>
                </a:solidFill>
              </a:rPr>
              <a:t>eksekusi</a:t>
            </a:r>
            <a:r>
              <a:rPr lang="en-US" dirty="0">
                <a:solidFill>
                  <a:srgbClr val="4F77BE">
                    <a:lumMod val="50000"/>
                  </a:srgbClr>
                </a:solidFill>
              </a:rPr>
              <a:t> </a:t>
            </a:r>
            <a:r>
              <a:rPr lang="en-US" dirty="0" err="1">
                <a:solidFill>
                  <a:srgbClr val="4F77BE">
                    <a:lumMod val="50000"/>
                  </a:srgbClr>
                </a:solidFill>
              </a:rPr>
              <a:t>perintah</a:t>
            </a:r>
            <a:r>
              <a:rPr lang="en-US" dirty="0">
                <a:solidFill>
                  <a:srgbClr val="4F77BE">
                    <a:lumMod val="50000"/>
                  </a:srgbClr>
                </a:solidFill>
              </a:rPr>
              <a:t> </a:t>
            </a:r>
            <a:r>
              <a:rPr lang="en-US" dirty="0" err="1">
                <a:solidFill>
                  <a:srgbClr val="4F77BE">
                    <a:lumMod val="50000"/>
                  </a:srgbClr>
                </a:solidFill>
              </a:rPr>
              <a:t>dalam</a:t>
            </a:r>
            <a:r>
              <a:rPr lang="en-US" dirty="0">
                <a:solidFill>
                  <a:srgbClr val="4F77BE">
                    <a:lumMod val="50000"/>
                  </a:srgbClr>
                </a:solidFill>
              </a:rPr>
              <a:t> program.</a:t>
            </a:r>
          </a:p>
          <a:p>
            <a:pPr marL="817562" lvl="1" indent="-285750">
              <a:buClr>
                <a:srgbClr val="000000"/>
              </a:buClr>
              <a:buFont typeface="Arial" panose="020B0604020202020204" pitchFamily="34" charset="0"/>
              <a:buChar char="•"/>
            </a:pPr>
            <a:endParaRPr lang="en-US" sz="2000" dirty="0">
              <a:solidFill>
                <a:srgbClr val="4F77BE">
                  <a:lumMod val="50000"/>
                </a:srgbClr>
              </a:solidFill>
            </a:endParaRPr>
          </a:p>
          <a:p>
            <a:pPr marL="285750" indent="-285750">
              <a:buClr>
                <a:srgbClr val="000000"/>
              </a:buClr>
              <a:buFont typeface="Arial" panose="020B0604020202020204" pitchFamily="34" charset="0"/>
              <a:buChar char="•"/>
            </a:pPr>
            <a:r>
              <a:rPr lang="en-US" dirty="0" err="1">
                <a:solidFill>
                  <a:srgbClr val="4F77BE">
                    <a:lumMod val="50000"/>
                  </a:srgbClr>
                </a:solidFill>
              </a:rPr>
              <a:t>Bentuk</a:t>
            </a:r>
            <a:r>
              <a:rPr lang="en-US" dirty="0">
                <a:solidFill>
                  <a:srgbClr val="4F77BE">
                    <a:lumMod val="50000"/>
                  </a:srgbClr>
                </a:solidFill>
              </a:rPr>
              <a:t>:</a:t>
            </a:r>
          </a:p>
          <a:p>
            <a:pPr marL="457200" indent="-228600" algn="just">
              <a:buClr>
                <a:srgbClr val="000000"/>
              </a:buClr>
              <a:buSzPct val="45000"/>
              <a:buFont typeface="StarSymbol"/>
              <a:buChar char="●"/>
            </a:pPr>
            <a:r>
              <a:rPr lang="en-US" dirty="0" err="1">
                <a:solidFill>
                  <a:srgbClr val="4F77BE">
                    <a:lumMod val="50000"/>
                  </a:srgbClr>
                </a:solidFill>
              </a:rPr>
              <a:t>Percabangan</a:t>
            </a:r>
            <a:r>
              <a:rPr lang="en-US" dirty="0">
                <a:solidFill>
                  <a:srgbClr val="4F77BE">
                    <a:lumMod val="50000"/>
                  </a:srgbClr>
                </a:solidFill>
              </a:rPr>
              <a:t> ( Branching )</a:t>
            </a:r>
          </a:p>
          <a:p>
            <a:pPr marL="457200" indent="-228600" algn="just">
              <a:buClr>
                <a:srgbClr val="000000"/>
              </a:buClr>
              <a:buSzPct val="45000"/>
              <a:buFont typeface="StarSymbol"/>
              <a:buChar char="●"/>
            </a:pPr>
            <a:r>
              <a:rPr lang="en-US" dirty="0" err="1">
                <a:solidFill>
                  <a:srgbClr val="4F77BE">
                    <a:lumMod val="50000"/>
                  </a:srgbClr>
                </a:solidFill>
              </a:rPr>
              <a:t>Perulangan</a:t>
            </a:r>
            <a:r>
              <a:rPr lang="en-US" dirty="0">
                <a:solidFill>
                  <a:srgbClr val="4F77BE">
                    <a:lumMod val="50000"/>
                  </a:srgbClr>
                </a:solidFill>
              </a:rPr>
              <a:t> ( Looping )</a:t>
            </a:r>
          </a:p>
          <a:p>
            <a:pPr marL="457200" indent="-228600" algn="just">
              <a:buClr>
                <a:srgbClr val="000000"/>
              </a:buClr>
              <a:buSzPct val="45000"/>
              <a:buFont typeface="StarSymbol"/>
              <a:buChar char="●"/>
            </a:pPr>
            <a:r>
              <a:rPr lang="en-US" dirty="0" err="1">
                <a:solidFill>
                  <a:srgbClr val="4F77BE">
                    <a:lumMod val="50000"/>
                  </a:srgbClr>
                </a:solidFill>
              </a:rPr>
              <a:t>Lompatan</a:t>
            </a:r>
            <a:r>
              <a:rPr lang="en-US" dirty="0">
                <a:solidFill>
                  <a:srgbClr val="4F77BE">
                    <a:lumMod val="50000"/>
                  </a:srgbClr>
                </a:solidFill>
              </a:rPr>
              <a:t>/ </a:t>
            </a:r>
            <a:r>
              <a:rPr lang="en-US" dirty="0" err="1">
                <a:solidFill>
                  <a:srgbClr val="4F77BE">
                    <a:lumMod val="50000"/>
                  </a:srgbClr>
                </a:solidFill>
              </a:rPr>
              <a:t>Perpindahan</a:t>
            </a:r>
            <a:r>
              <a:rPr lang="en-US" dirty="0">
                <a:solidFill>
                  <a:srgbClr val="4F77BE">
                    <a:lumMod val="50000"/>
                  </a:srgbClr>
                </a:solidFill>
              </a:rPr>
              <a:t> ( Jumping )</a:t>
            </a:r>
          </a:p>
          <a:p>
            <a:pPr marL="817562" lvl="1" indent="-285750">
              <a:buClr>
                <a:srgbClr val="000000"/>
              </a:buClr>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4130213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005051-3ABC-CE4D-8207-6A7D5502DBC5}"/>
              </a:ext>
            </a:extLst>
          </p:cNvPr>
          <p:cNvSpPr>
            <a:spLocks noGrp="1"/>
          </p:cNvSpPr>
          <p:nvPr>
            <p:ph idx="1"/>
          </p:nvPr>
        </p:nvSpPr>
        <p:spPr>
          <a:xfrm>
            <a:off x="489697" y="1160668"/>
            <a:ext cx="3294366" cy="416041"/>
          </a:xfrm>
        </p:spPr>
        <p:txBody>
          <a:bodyPr>
            <a:normAutofit fontScale="85000" lnSpcReduction="20000"/>
          </a:bodyPr>
          <a:lstStyle/>
          <a:p>
            <a:pPr marL="0" indent="0" algn="ctr">
              <a:buNone/>
            </a:pPr>
            <a:r>
              <a:rPr lang="en-US" dirty="0">
                <a:latin typeface="Arial" panose="020B0604020202020204" pitchFamily="34" charset="0"/>
                <a:cs typeface="Arial" panose="020B0604020202020204" pitchFamily="34" charset="0"/>
              </a:rPr>
              <a:t>Singles Menu (Menu Tunggal)</a:t>
            </a:r>
          </a:p>
        </p:txBody>
      </p:sp>
      <p:sp>
        <p:nvSpPr>
          <p:cNvPr id="4"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2060"/>
                </a:solidFill>
              </a:rPr>
              <a:t>Perancangan</a:t>
            </a:r>
            <a:r>
              <a:rPr lang="en-US" sz="1800" dirty="0">
                <a:solidFill>
                  <a:srgbClr val="002060"/>
                </a:solidFill>
              </a:rPr>
              <a:t> Menu				 			</a:t>
            </a:r>
          </a:p>
        </p:txBody>
      </p:sp>
      <p:pic>
        <p:nvPicPr>
          <p:cNvPr id="8" name="Picture 7"/>
          <p:cNvPicPr>
            <a:picLocks noChangeAspect="1"/>
          </p:cNvPicPr>
          <p:nvPr/>
        </p:nvPicPr>
        <p:blipFill rotWithShape="1">
          <a:blip r:embed="rId3"/>
          <a:srcRect l="30630" t="23422" r="7940" b="5704"/>
          <a:stretch/>
        </p:blipFill>
        <p:spPr>
          <a:xfrm>
            <a:off x="193780" y="1779163"/>
            <a:ext cx="3886200" cy="2520779"/>
          </a:xfrm>
          <a:prstGeom prst="rect">
            <a:avLst/>
          </a:prstGeom>
        </p:spPr>
      </p:pic>
      <p:pic>
        <p:nvPicPr>
          <p:cNvPr id="9" name="Picture 6" descr="Hasil gambar untuk drop down menu html">
            <a:extLst>
              <a:ext uri="{FF2B5EF4-FFF2-40B4-BE49-F238E27FC236}">
                <a16:creationId xmlns:a16="http://schemas.microsoft.com/office/drawing/2014/main" id="{E36C61CD-9E43-354A-B23E-2169AA0161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96" t="23123" r="8281"/>
          <a:stretch/>
        </p:blipFill>
        <p:spPr bwMode="auto">
          <a:xfrm>
            <a:off x="4079980" y="1779164"/>
            <a:ext cx="4920512" cy="183620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079980" y="1155916"/>
            <a:ext cx="4920512" cy="646331"/>
          </a:xfrm>
          <a:prstGeom prst="rect">
            <a:avLst/>
          </a:prstGeom>
        </p:spPr>
        <p:txBody>
          <a:bodyPr wrap="square">
            <a:spAutoFit/>
          </a:bodyPr>
          <a:lstStyle/>
          <a:p>
            <a:pPr algn="ctr"/>
            <a:r>
              <a:rPr lang="en-ID" sz="1800" dirty="0">
                <a:latin typeface="Arial" panose="020B0604020202020204" pitchFamily="34" charset="0"/>
                <a:cs typeface="Arial" panose="020B0604020202020204" pitchFamily="34" charset="0"/>
              </a:rPr>
              <a:t>Combination of Multiple Menus </a:t>
            </a:r>
          </a:p>
          <a:p>
            <a:pPr algn="ctr"/>
            <a:r>
              <a:rPr lang="en-ID" sz="1800" dirty="0">
                <a:latin typeface="Arial" panose="020B0604020202020204" pitchFamily="34" charset="0"/>
                <a:cs typeface="Arial" panose="020B0604020202020204" pitchFamily="34" charset="0"/>
              </a:rPr>
              <a:t>(</a:t>
            </a:r>
            <a:r>
              <a:rPr lang="en-ID" sz="1800" dirty="0" err="1">
                <a:latin typeface="Arial" panose="020B0604020202020204" pitchFamily="34" charset="0"/>
                <a:cs typeface="Arial" panose="020B0604020202020204" pitchFamily="34" charset="0"/>
              </a:rPr>
              <a:t>Kombinasi</a:t>
            </a:r>
            <a:r>
              <a:rPr lang="en-ID" sz="1800" dirty="0">
                <a:latin typeface="Arial" panose="020B0604020202020204" pitchFamily="34" charset="0"/>
                <a:cs typeface="Arial" panose="020B0604020202020204" pitchFamily="34" charset="0"/>
              </a:rPr>
              <a:t> </a:t>
            </a:r>
            <a:r>
              <a:rPr lang="en-ID" sz="1800" dirty="0" err="1">
                <a:latin typeface="Arial" panose="020B0604020202020204" pitchFamily="34" charset="0"/>
                <a:cs typeface="Arial" panose="020B0604020202020204" pitchFamily="34" charset="0"/>
              </a:rPr>
              <a:t>beberapa</a:t>
            </a:r>
            <a:r>
              <a:rPr lang="en-ID" sz="1800" dirty="0">
                <a:latin typeface="Arial" panose="020B0604020202020204" pitchFamily="34" charset="0"/>
                <a:cs typeface="Arial" panose="020B0604020202020204" pitchFamily="34" charset="0"/>
              </a:rPr>
              <a:t> menu)</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3423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Struktur</a:t>
            </a:r>
            <a:r>
              <a:rPr lang="en-GB" dirty="0"/>
              <a:t> </a:t>
            </a:r>
            <a:r>
              <a:rPr lang="en-GB" dirty="0" err="1"/>
              <a:t>Kendali</a:t>
            </a:r>
            <a:r>
              <a:rPr lang="en-GB" dirty="0"/>
              <a:t>/ </a:t>
            </a:r>
            <a:r>
              <a:rPr lang="en-GB" dirty="0" err="1"/>
              <a:t>Kontrol</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err="1">
                <a:solidFill>
                  <a:srgbClr val="4F77BE">
                    <a:lumMod val="50000"/>
                  </a:srgbClr>
                </a:solidFill>
              </a:rPr>
              <a:t>Kontrol</a:t>
            </a:r>
            <a:r>
              <a:rPr lang="en-US" dirty="0">
                <a:solidFill>
                  <a:srgbClr val="4F77BE">
                    <a:lumMod val="50000"/>
                  </a:srgbClr>
                </a:solidFill>
              </a:rPr>
              <a:t> Program: </a:t>
            </a:r>
            <a:r>
              <a:rPr lang="en-US" dirty="0" err="1">
                <a:solidFill>
                  <a:srgbClr val="4F77BE">
                    <a:lumMod val="50000"/>
                  </a:srgbClr>
                </a:solidFill>
              </a:rPr>
              <a:t>bagaimana</a:t>
            </a:r>
            <a:r>
              <a:rPr lang="en-US" dirty="0">
                <a:solidFill>
                  <a:srgbClr val="4F77BE">
                    <a:lumMod val="50000"/>
                  </a:srgbClr>
                </a:solidFill>
              </a:rPr>
              <a:t> </a:t>
            </a:r>
            <a:r>
              <a:rPr lang="en-US" dirty="0" err="1">
                <a:solidFill>
                  <a:srgbClr val="4F77BE">
                    <a:lumMod val="50000"/>
                  </a:srgbClr>
                </a:solidFill>
              </a:rPr>
              <a:t>urutan</a:t>
            </a:r>
            <a:r>
              <a:rPr lang="en-US" dirty="0">
                <a:solidFill>
                  <a:srgbClr val="4F77BE">
                    <a:lumMod val="50000"/>
                  </a:srgbClr>
                </a:solidFill>
              </a:rPr>
              <a:t> </a:t>
            </a:r>
            <a:r>
              <a:rPr lang="en-US" dirty="0" err="1">
                <a:solidFill>
                  <a:srgbClr val="4F77BE">
                    <a:lumMod val="50000"/>
                  </a:srgbClr>
                </a:solidFill>
              </a:rPr>
              <a:t>eksekusi</a:t>
            </a:r>
            <a:r>
              <a:rPr lang="en-US" dirty="0">
                <a:solidFill>
                  <a:srgbClr val="4F77BE">
                    <a:lumMod val="50000"/>
                  </a:srgbClr>
                </a:solidFill>
              </a:rPr>
              <a:t> </a:t>
            </a:r>
            <a:r>
              <a:rPr lang="en-US" dirty="0" err="1">
                <a:solidFill>
                  <a:srgbClr val="4F77BE">
                    <a:lumMod val="50000"/>
                  </a:srgbClr>
                </a:solidFill>
              </a:rPr>
              <a:t>perintah</a:t>
            </a:r>
            <a:r>
              <a:rPr lang="en-US" dirty="0">
                <a:solidFill>
                  <a:srgbClr val="4F77BE">
                    <a:lumMod val="50000"/>
                  </a:srgbClr>
                </a:solidFill>
              </a:rPr>
              <a:t> </a:t>
            </a:r>
            <a:r>
              <a:rPr lang="en-US" dirty="0" err="1">
                <a:solidFill>
                  <a:srgbClr val="4F77BE">
                    <a:lumMod val="50000"/>
                  </a:srgbClr>
                </a:solidFill>
              </a:rPr>
              <a:t>dalam</a:t>
            </a:r>
            <a:r>
              <a:rPr lang="en-US" dirty="0">
                <a:solidFill>
                  <a:srgbClr val="4F77BE">
                    <a:lumMod val="50000"/>
                  </a:srgbClr>
                </a:solidFill>
              </a:rPr>
              <a:t> program.</a:t>
            </a:r>
          </a:p>
          <a:p>
            <a:pPr marL="817562" lvl="1" indent="-285750">
              <a:buClr>
                <a:srgbClr val="000000"/>
              </a:buClr>
              <a:buFont typeface="Arial" panose="020B0604020202020204" pitchFamily="34" charset="0"/>
              <a:buChar char="•"/>
            </a:pPr>
            <a:endParaRPr lang="en-US" sz="2000" dirty="0">
              <a:solidFill>
                <a:srgbClr val="4F77BE">
                  <a:lumMod val="50000"/>
                </a:srgbClr>
              </a:solidFill>
            </a:endParaRPr>
          </a:p>
          <a:p>
            <a:pPr marL="285750" indent="-285750">
              <a:buClr>
                <a:srgbClr val="000000"/>
              </a:buClr>
              <a:buFont typeface="Arial" panose="020B0604020202020204" pitchFamily="34" charset="0"/>
              <a:buChar char="•"/>
            </a:pPr>
            <a:r>
              <a:rPr lang="en-US" dirty="0" err="1">
                <a:solidFill>
                  <a:srgbClr val="4F77BE">
                    <a:lumMod val="50000"/>
                  </a:srgbClr>
                </a:solidFill>
              </a:rPr>
              <a:t>Bentuk</a:t>
            </a:r>
            <a:r>
              <a:rPr lang="en-US" dirty="0">
                <a:solidFill>
                  <a:srgbClr val="4F77BE">
                    <a:lumMod val="50000"/>
                  </a:srgbClr>
                </a:solidFill>
              </a:rPr>
              <a:t>:</a:t>
            </a:r>
          </a:p>
          <a:p>
            <a:pPr marL="457200" indent="-228600" algn="just">
              <a:buClr>
                <a:srgbClr val="000000"/>
              </a:buClr>
              <a:buSzPct val="45000"/>
              <a:buFont typeface="StarSymbol"/>
              <a:buChar char="●"/>
            </a:pPr>
            <a:r>
              <a:rPr lang="en-US" dirty="0" err="1">
                <a:solidFill>
                  <a:srgbClr val="4F77BE">
                    <a:lumMod val="50000"/>
                  </a:srgbClr>
                </a:solidFill>
              </a:rPr>
              <a:t>Percabangan</a:t>
            </a:r>
            <a:r>
              <a:rPr lang="en-US" dirty="0">
                <a:solidFill>
                  <a:srgbClr val="4F77BE">
                    <a:lumMod val="50000"/>
                  </a:srgbClr>
                </a:solidFill>
              </a:rPr>
              <a:t> ( Branching )</a:t>
            </a:r>
          </a:p>
          <a:p>
            <a:pPr marL="457200" indent="-228600" algn="just">
              <a:buClr>
                <a:srgbClr val="000000"/>
              </a:buClr>
              <a:buSzPct val="45000"/>
              <a:buFont typeface="StarSymbol"/>
              <a:buChar char="●"/>
            </a:pPr>
            <a:r>
              <a:rPr lang="en-US" dirty="0" err="1">
                <a:solidFill>
                  <a:srgbClr val="4F77BE">
                    <a:lumMod val="50000"/>
                  </a:srgbClr>
                </a:solidFill>
              </a:rPr>
              <a:t>Perulangan</a:t>
            </a:r>
            <a:r>
              <a:rPr lang="en-US" dirty="0">
                <a:solidFill>
                  <a:srgbClr val="4F77BE">
                    <a:lumMod val="50000"/>
                  </a:srgbClr>
                </a:solidFill>
              </a:rPr>
              <a:t> ( Looping )</a:t>
            </a:r>
          </a:p>
          <a:p>
            <a:pPr marL="457200" indent="-228600" algn="just">
              <a:buClr>
                <a:srgbClr val="000000"/>
              </a:buClr>
              <a:buSzPct val="45000"/>
              <a:buFont typeface="StarSymbol"/>
              <a:buChar char="●"/>
            </a:pPr>
            <a:r>
              <a:rPr lang="en-US" dirty="0" err="1">
                <a:solidFill>
                  <a:srgbClr val="4F77BE">
                    <a:lumMod val="50000"/>
                  </a:srgbClr>
                </a:solidFill>
              </a:rPr>
              <a:t>Lompatan</a:t>
            </a:r>
            <a:r>
              <a:rPr lang="en-US">
                <a:solidFill>
                  <a:srgbClr val="4F77BE">
                    <a:lumMod val="50000"/>
                  </a:srgbClr>
                </a:solidFill>
              </a:rPr>
              <a:t>/ Perpindahan</a:t>
            </a:r>
            <a:r>
              <a:rPr lang="en-US" dirty="0">
                <a:solidFill>
                  <a:srgbClr val="4F77BE">
                    <a:lumMod val="50000"/>
                  </a:srgbClr>
                </a:solidFill>
              </a:rPr>
              <a:t> ( Jumping )</a:t>
            </a:r>
          </a:p>
          <a:p>
            <a:pPr marL="817562" lvl="1" indent="-285750">
              <a:buClr>
                <a:srgbClr val="000000"/>
              </a:buClr>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3151399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Struktur</a:t>
            </a:r>
            <a:r>
              <a:rPr lang="en-GB" dirty="0"/>
              <a:t> </a:t>
            </a:r>
            <a:r>
              <a:rPr lang="en-GB" dirty="0" err="1"/>
              <a:t>Kontrol</a:t>
            </a:r>
            <a:r>
              <a:rPr lang="en-GB" dirty="0"/>
              <a:t> </a:t>
            </a:r>
            <a:r>
              <a:rPr lang="en-US" dirty="0" err="1">
                <a:solidFill>
                  <a:schemeClr val="tx1"/>
                </a:solidFill>
              </a:rPr>
              <a:t>Percabangan</a:t>
            </a:r>
            <a:r>
              <a:rPr lang="en-US" dirty="0">
                <a:solidFill>
                  <a:schemeClr val="tx1"/>
                </a:solidFill>
              </a:rPr>
              <a:t> (Branching)</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err="1">
                <a:solidFill>
                  <a:srgbClr val="000000"/>
                </a:solidFill>
              </a:rPr>
              <a:t>Disebut</a:t>
            </a:r>
            <a:r>
              <a:rPr lang="en-US" dirty="0">
                <a:solidFill>
                  <a:srgbClr val="000000"/>
                </a:solidFill>
              </a:rPr>
              <a:t> juga </a:t>
            </a:r>
            <a:r>
              <a:rPr lang="en-US" dirty="0" err="1">
                <a:solidFill>
                  <a:srgbClr val="000000"/>
                </a:solidFill>
              </a:rPr>
              <a:t>sebagai</a:t>
            </a:r>
            <a:r>
              <a:rPr lang="en-US" dirty="0">
                <a:solidFill>
                  <a:srgbClr val="000000"/>
                </a:solidFill>
              </a:rPr>
              <a:t> </a:t>
            </a:r>
            <a:r>
              <a:rPr lang="en-US" dirty="0" err="1">
                <a:solidFill>
                  <a:srgbClr val="000000"/>
                </a:solidFill>
              </a:rPr>
              <a:t>stuktur</a:t>
            </a:r>
            <a:r>
              <a:rPr lang="en-US" dirty="0">
                <a:solidFill>
                  <a:srgbClr val="000000"/>
                </a:solidFill>
              </a:rPr>
              <a:t> </a:t>
            </a:r>
            <a:r>
              <a:rPr lang="en-US" dirty="0" err="1">
                <a:solidFill>
                  <a:srgbClr val="000000"/>
                </a:solidFill>
              </a:rPr>
              <a:t>kontrol</a:t>
            </a:r>
            <a:r>
              <a:rPr lang="en-US" dirty="0">
                <a:solidFill>
                  <a:srgbClr val="000000"/>
                </a:solidFill>
              </a:rPr>
              <a:t> </a:t>
            </a:r>
            <a:r>
              <a:rPr lang="en-US" dirty="0" err="1">
                <a:solidFill>
                  <a:srgbClr val="000000"/>
                </a:solidFill>
              </a:rPr>
              <a:t>keputusan</a:t>
            </a:r>
            <a:endParaRPr lang="en-US" dirty="0">
              <a:solidFill>
                <a:srgbClr val="000000"/>
              </a:solidFill>
            </a:endParaRPr>
          </a:p>
          <a:p>
            <a:pPr marL="285750" indent="-285750">
              <a:buClr>
                <a:srgbClr val="000000"/>
              </a:buClr>
              <a:buFont typeface="Arial" panose="020B0604020202020204" pitchFamily="34" charset="0"/>
              <a:buChar char="•"/>
            </a:pPr>
            <a:r>
              <a:rPr lang="en-US" dirty="0" err="1">
                <a:solidFill>
                  <a:srgbClr val="000000"/>
                </a:solidFill>
              </a:rPr>
              <a:t>Memungkinkan</a:t>
            </a:r>
            <a:r>
              <a:rPr lang="en-US" dirty="0">
                <a:solidFill>
                  <a:srgbClr val="000000"/>
                </a:solidFill>
              </a:rPr>
              <a:t> </a:t>
            </a:r>
            <a:r>
              <a:rPr lang="en-US" dirty="0" err="1">
                <a:solidFill>
                  <a:srgbClr val="000000"/>
                </a:solidFill>
              </a:rPr>
              <a:t>aplikasi</a:t>
            </a:r>
            <a:r>
              <a:rPr lang="en-US" dirty="0">
                <a:solidFill>
                  <a:srgbClr val="000000"/>
                </a:solidFill>
              </a:rPr>
              <a:t> </a:t>
            </a:r>
            <a:r>
              <a:rPr lang="en-US" dirty="0" err="1">
                <a:solidFill>
                  <a:srgbClr val="000000"/>
                </a:solidFill>
              </a:rPr>
              <a:t>untuk</a:t>
            </a:r>
            <a:r>
              <a:rPr lang="en-US" dirty="0">
                <a:solidFill>
                  <a:srgbClr val="000000"/>
                </a:solidFill>
              </a:rPr>
              <a:t> </a:t>
            </a:r>
            <a:r>
              <a:rPr lang="en-US" dirty="0" err="1">
                <a:solidFill>
                  <a:srgbClr val="000000"/>
                </a:solidFill>
              </a:rPr>
              <a:t>menguji</a:t>
            </a:r>
            <a:r>
              <a:rPr lang="en-US" dirty="0">
                <a:solidFill>
                  <a:srgbClr val="000000"/>
                </a:solidFill>
              </a:rPr>
              <a:t> </a:t>
            </a:r>
            <a:r>
              <a:rPr lang="en-US" dirty="0" err="1">
                <a:solidFill>
                  <a:srgbClr val="000000"/>
                </a:solidFill>
              </a:rPr>
              <a:t>suatu</a:t>
            </a:r>
            <a:r>
              <a:rPr lang="en-US" dirty="0">
                <a:solidFill>
                  <a:srgbClr val="000000"/>
                </a:solidFill>
              </a:rPr>
              <a:t> </a:t>
            </a:r>
            <a:r>
              <a:rPr lang="en-US" dirty="0" err="1">
                <a:solidFill>
                  <a:srgbClr val="000000"/>
                </a:solidFill>
              </a:rPr>
              <a:t>kondisi</a:t>
            </a:r>
            <a:r>
              <a:rPr lang="en-US" dirty="0">
                <a:solidFill>
                  <a:srgbClr val="000000"/>
                </a:solidFill>
              </a:rPr>
              <a:t> (</a:t>
            </a:r>
            <a:r>
              <a:rPr lang="en-US" dirty="0" err="1">
                <a:solidFill>
                  <a:srgbClr val="000000"/>
                </a:solidFill>
              </a:rPr>
              <a:t>isi</a:t>
            </a:r>
            <a:r>
              <a:rPr lang="en-US" dirty="0">
                <a:solidFill>
                  <a:srgbClr val="000000"/>
                </a:solidFill>
              </a:rPr>
              <a:t> </a:t>
            </a:r>
            <a:r>
              <a:rPr lang="en-US" dirty="0" err="1">
                <a:solidFill>
                  <a:srgbClr val="000000"/>
                </a:solidFill>
              </a:rPr>
              <a:t>sebuah</a:t>
            </a:r>
            <a:r>
              <a:rPr lang="en-US" dirty="0">
                <a:solidFill>
                  <a:srgbClr val="000000"/>
                </a:solidFill>
              </a:rPr>
              <a:t> </a:t>
            </a:r>
            <a:r>
              <a:rPr lang="en-US" dirty="0" err="1">
                <a:solidFill>
                  <a:srgbClr val="000000"/>
                </a:solidFill>
              </a:rPr>
              <a:t>variabel</a:t>
            </a:r>
            <a:r>
              <a:rPr lang="en-US" dirty="0">
                <a:solidFill>
                  <a:srgbClr val="000000"/>
                </a:solidFill>
              </a:rPr>
              <a:t>, </a:t>
            </a:r>
            <a:r>
              <a:rPr lang="en-US" dirty="0" err="1">
                <a:solidFill>
                  <a:srgbClr val="000000"/>
                </a:solidFill>
              </a:rPr>
              <a:t>hasil</a:t>
            </a:r>
            <a:r>
              <a:rPr lang="en-US" dirty="0">
                <a:solidFill>
                  <a:srgbClr val="000000"/>
                </a:solidFill>
              </a:rPr>
              <a:t> </a:t>
            </a:r>
            <a:r>
              <a:rPr lang="en-US" dirty="0" err="1">
                <a:solidFill>
                  <a:srgbClr val="000000"/>
                </a:solidFill>
              </a:rPr>
              <a:t>perhitungan</a:t>
            </a:r>
            <a:r>
              <a:rPr lang="en-US" dirty="0">
                <a:solidFill>
                  <a:srgbClr val="000000"/>
                </a:solidFill>
              </a:rPr>
              <a:t> </a:t>
            </a:r>
            <a:r>
              <a:rPr lang="en-US" dirty="0" err="1">
                <a:solidFill>
                  <a:srgbClr val="000000"/>
                </a:solidFill>
              </a:rPr>
              <a:t>ataupun</a:t>
            </a:r>
            <a:r>
              <a:rPr lang="en-US" dirty="0">
                <a:solidFill>
                  <a:srgbClr val="000000"/>
                </a:solidFill>
              </a:rPr>
              <a:t> </a:t>
            </a:r>
            <a:r>
              <a:rPr lang="en-US" dirty="0" err="1">
                <a:solidFill>
                  <a:srgbClr val="000000"/>
                </a:solidFill>
              </a:rPr>
              <a:t>ekspresi</a:t>
            </a:r>
            <a:r>
              <a:rPr lang="en-US" dirty="0">
                <a:solidFill>
                  <a:srgbClr val="000000"/>
                </a:solidFill>
              </a:rPr>
              <a:t>) dan </a:t>
            </a:r>
            <a:r>
              <a:rPr lang="en-US" dirty="0" err="1">
                <a:solidFill>
                  <a:srgbClr val="000000"/>
                </a:solidFill>
              </a:rPr>
              <a:t>mengambil</a:t>
            </a:r>
            <a:r>
              <a:rPr lang="en-US" dirty="0">
                <a:solidFill>
                  <a:srgbClr val="000000"/>
                </a:solidFill>
              </a:rPr>
              <a:t> </a:t>
            </a:r>
            <a:r>
              <a:rPr lang="en-US" dirty="0" err="1">
                <a:solidFill>
                  <a:srgbClr val="000000"/>
                </a:solidFill>
              </a:rPr>
              <a:t>tindakan</a:t>
            </a:r>
            <a:r>
              <a:rPr lang="en-US" dirty="0">
                <a:solidFill>
                  <a:srgbClr val="000000"/>
                </a:solidFill>
              </a:rPr>
              <a:t> </a:t>
            </a:r>
            <a:r>
              <a:rPr lang="en-US" dirty="0" err="1">
                <a:solidFill>
                  <a:srgbClr val="000000"/>
                </a:solidFill>
              </a:rPr>
              <a:t>sesuai</a:t>
            </a:r>
            <a:r>
              <a:rPr lang="en-US" dirty="0">
                <a:solidFill>
                  <a:srgbClr val="000000"/>
                </a:solidFill>
              </a:rPr>
              <a:t> </a:t>
            </a:r>
            <a:r>
              <a:rPr lang="en-US" dirty="0" err="1">
                <a:solidFill>
                  <a:srgbClr val="000000"/>
                </a:solidFill>
              </a:rPr>
              <a:t>dengan</a:t>
            </a:r>
            <a:r>
              <a:rPr lang="en-US" dirty="0">
                <a:solidFill>
                  <a:srgbClr val="000000"/>
                </a:solidFill>
              </a:rPr>
              <a:t> </a:t>
            </a:r>
            <a:r>
              <a:rPr lang="en-US" dirty="0" err="1">
                <a:solidFill>
                  <a:srgbClr val="000000"/>
                </a:solidFill>
              </a:rPr>
              <a:t>hasil</a:t>
            </a:r>
            <a:r>
              <a:rPr lang="en-US" dirty="0">
                <a:solidFill>
                  <a:srgbClr val="000000"/>
                </a:solidFill>
              </a:rPr>
              <a:t> </a:t>
            </a:r>
            <a:r>
              <a:rPr lang="en-US" dirty="0" err="1">
                <a:solidFill>
                  <a:srgbClr val="000000"/>
                </a:solidFill>
              </a:rPr>
              <a:t>pengujian</a:t>
            </a:r>
            <a:r>
              <a:rPr lang="en-US" dirty="0">
                <a:solidFill>
                  <a:srgbClr val="000000"/>
                </a:solidFill>
              </a:rPr>
              <a:t> </a:t>
            </a:r>
            <a:r>
              <a:rPr lang="en-US" dirty="0" err="1">
                <a:solidFill>
                  <a:srgbClr val="000000"/>
                </a:solidFill>
              </a:rPr>
              <a:t>tersebut</a:t>
            </a:r>
            <a:endParaRPr lang="en-US" dirty="0">
              <a:solidFill>
                <a:srgbClr val="4F77BE">
                  <a:lumMod val="50000"/>
                </a:srgbClr>
              </a:solidFill>
            </a:endParaRPr>
          </a:p>
          <a:p>
            <a:pPr algn="just">
              <a:buClr>
                <a:srgbClr val="000000"/>
              </a:buClr>
              <a:buSzPct val="45000"/>
              <a:buFont typeface="StarSymbol"/>
              <a:buChar char="●"/>
            </a:pPr>
            <a:r>
              <a:rPr lang="en-US" sz="2100" dirty="0" err="1">
                <a:solidFill>
                  <a:srgbClr val="000000"/>
                </a:solidFill>
              </a:rPr>
              <a:t>Bentuk</a:t>
            </a:r>
            <a:r>
              <a:rPr lang="en-US" sz="2100" dirty="0">
                <a:solidFill>
                  <a:srgbClr val="000000"/>
                </a:solidFill>
              </a:rPr>
              <a:t>:</a:t>
            </a:r>
          </a:p>
          <a:p>
            <a:pPr lvl="1" algn="just">
              <a:buClr>
                <a:srgbClr val="000000"/>
              </a:buClr>
              <a:buSzPct val="45000"/>
              <a:buFont typeface="StarSymbol"/>
              <a:buChar char="●"/>
            </a:pPr>
            <a:r>
              <a:rPr lang="en-US" sz="2100" dirty="0">
                <a:solidFill>
                  <a:srgbClr val="000000"/>
                </a:solidFill>
                <a:latin typeface="Courier New" panose="02070309020205020404" pitchFamily="49" charset="0"/>
                <a:cs typeface="Courier New" panose="02070309020205020404" pitchFamily="49" charset="0"/>
              </a:rPr>
              <a:t>if</a:t>
            </a:r>
          </a:p>
          <a:p>
            <a:pPr lvl="1" algn="just">
              <a:buClr>
                <a:srgbClr val="000000"/>
              </a:buClr>
              <a:buSzPct val="45000"/>
              <a:buFont typeface="StarSymbol"/>
              <a:buChar char="●"/>
            </a:pPr>
            <a:r>
              <a:rPr lang="en-US" sz="2100" dirty="0">
                <a:solidFill>
                  <a:srgbClr val="000000"/>
                </a:solidFill>
                <a:latin typeface="Courier New" panose="02070309020205020404" pitchFamily="49" charset="0"/>
                <a:cs typeface="Courier New" panose="02070309020205020404" pitchFamily="49" charset="0"/>
              </a:rPr>
              <a:t>if – else</a:t>
            </a:r>
          </a:p>
          <a:p>
            <a:pPr lvl="1" algn="just">
              <a:buClr>
                <a:srgbClr val="000000"/>
              </a:buClr>
              <a:buSzPct val="45000"/>
              <a:buFont typeface="StarSymbol"/>
              <a:buChar char="●"/>
            </a:pPr>
            <a:r>
              <a:rPr lang="en-US" sz="2100" dirty="0">
                <a:solidFill>
                  <a:srgbClr val="000000"/>
                </a:solidFill>
                <a:latin typeface="Courier New" panose="02070309020205020404" pitchFamily="49" charset="0"/>
                <a:cs typeface="Courier New" panose="02070309020205020404" pitchFamily="49" charset="0"/>
              </a:rPr>
              <a:t>if – elseif – else</a:t>
            </a:r>
          </a:p>
          <a:p>
            <a:pPr lvl="1" algn="just">
              <a:buClr>
                <a:srgbClr val="000000"/>
              </a:buClr>
              <a:buSzPct val="45000"/>
              <a:buFont typeface="StarSymbol"/>
              <a:buChar char="●"/>
            </a:pPr>
            <a:r>
              <a:rPr lang="en-US" sz="2100" dirty="0">
                <a:solidFill>
                  <a:srgbClr val="000000"/>
                </a:solidFill>
                <a:latin typeface="Courier New" panose="02070309020205020404" pitchFamily="49" charset="0"/>
                <a:cs typeface="Courier New" panose="02070309020205020404" pitchFamily="49" charset="0"/>
              </a:rPr>
              <a:t>switch</a:t>
            </a:r>
          </a:p>
          <a:p>
            <a:pPr marL="817562" lvl="1" indent="-285750">
              <a:buClr>
                <a:srgbClr val="000000"/>
              </a:buClr>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28546517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Struktur</a:t>
            </a:r>
            <a:r>
              <a:rPr lang="en-GB" dirty="0"/>
              <a:t> </a:t>
            </a:r>
            <a:r>
              <a:rPr lang="en-US" dirty="0" err="1">
                <a:solidFill>
                  <a:schemeClr val="tx1"/>
                </a:solidFill>
              </a:rPr>
              <a:t>Percabangan</a:t>
            </a:r>
            <a:r>
              <a:rPr lang="en-US" dirty="0">
                <a:solidFill>
                  <a:schemeClr val="tx1"/>
                </a:solidFill>
              </a:rPr>
              <a:t>: if</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7"/>
            <a:ext cx="8846182" cy="3968751"/>
          </a:xfrm>
          <a:prstGeom prst="rect">
            <a:avLst/>
          </a:prstGeom>
          <a:noFill/>
          <a:ln>
            <a:noFill/>
          </a:ln>
        </p:spPr>
        <p:txBody>
          <a:bodyPr spcFirstLastPara="1" wrap="square" lIns="91425" tIns="45700" rIns="91425" bIns="45700" anchor="t" anchorCtr="0">
            <a:normAutofit fontScale="85000" lnSpcReduction="20000"/>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a:solidFill>
                  <a:srgbClr val="000000"/>
                </a:solidFill>
              </a:rPr>
              <a:t>Format</a:t>
            </a:r>
          </a:p>
          <a:p>
            <a:pPr marL="984250" lvl="2" indent="0" algn="just">
              <a:buClr>
                <a:srgbClr val="000000"/>
              </a:buClr>
              <a:buFont typeface="Arial"/>
              <a:buNone/>
            </a:pPr>
            <a:r>
              <a:rPr lang="en-US" dirty="0">
                <a:solidFill>
                  <a:srgbClr val="A1A100"/>
                </a:solidFill>
                <a:latin typeface="Courier New" panose="02070309020205020404" pitchFamily="49" charset="0"/>
                <a:cs typeface="Courier New" panose="02070309020205020404" pitchFamily="49" charset="0"/>
              </a:rPr>
              <a:t>if</a:t>
            </a:r>
            <a:r>
              <a:rPr lang="en-US" dirty="0">
                <a:solidFill>
                  <a:srgbClr val="006E28"/>
                </a:solidFill>
                <a:latin typeface="Courier New" panose="02070309020205020404" pitchFamily="49" charset="0"/>
                <a:cs typeface="Courier New" panose="02070309020205020404" pitchFamily="49" charset="0"/>
              </a:rPr>
              <a:t>(</a:t>
            </a:r>
            <a:r>
              <a:rPr lang="en-US" i="1" dirty="0" err="1">
                <a:solidFill>
                  <a:srgbClr val="000000"/>
                </a:solidFill>
                <a:latin typeface="Courier New" panose="02070309020205020404" pitchFamily="49" charset="0"/>
                <a:cs typeface="Courier New" panose="02070309020205020404" pitchFamily="49" charset="0"/>
              </a:rPr>
              <a:t>ekspresi</a:t>
            </a:r>
            <a:r>
              <a:rPr lang="en-US" dirty="0">
                <a:solidFill>
                  <a:srgbClr val="006E28"/>
                </a:solidFill>
                <a:latin typeface="Courier New" panose="02070309020205020404" pitchFamily="49" charset="0"/>
                <a:cs typeface="Courier New" panose="02070309020205020404" pitchFamily="49" charset="0"/>
              </a:rPr>
              <a:t>)</a:t>
            </a:r>
            <a:r>
              <a:rPr lang="en-US" dirty="0">
                <a:solidFill>
                  <a:srgbClr val="000000"/>
                </a:solidFill>
                <a:latin typeface="Courier New" panose="02070309020205020404" pitchFamily="49" charset="0"/>
                <a:cs typeface="Courier New" panose="02070309020205020404" pitchFamily="49" charset="0"/>
              </a:rPr>
              <a:t>{</a:t>
            </a:r>
          </a:p>
          <a:p>
            <a:pPr marL="984250" lvl="2" inden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statements</a:t>
            </a:r>
          </a:p>
          <a:p>
            <a:pPr marL="984250" lvl="2" inden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a:t>
            </a:r>
          </a:p>
          <a:p>
            <a:pPr marL="984250" lvl="2" inden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a:t>
            </a:r>
            <a:endParaRPr lang="en-US" dirty="0">
              <a:solidFill>
                <a:srgbClr val="000000"/>
              </a:solidFill>
            </a:endParaRPr>
          </a:p>
          <a:p>
            <a:pPr marL="285750" indent="-285750">
              <a:buClr>
                <a:srgbClr val="000000"/>
              </a:buClr>
              <a:buFont typeface="Arial" panose="020B0604020202020204" pitchFamily="34" charset="0"/>
              <a:buChar char="•"/>
            </a:pPr>
            <a:r>
              <a:rPr lang="en-US" dirty="0" err="1">
                <a:solidFill>
                  <a:srgbClr val="000000"/>
                </a:solidFill>
              </a:rPr>
              <a:t>ekspresi</a:t>
            </a:r>
            <a:r>
              <a:rPr lang="en-US" dirty="0">
                <a:solidFill>
                  <a:srgbClr val="000000"/>
                </a:solidFill>
              </a:rPr>
              <a:t> : </a:t>
            </a:r>
            <a:r>
              <a:rPr lang="en-US" dirty="0" err="1">
                <a:solidFill>
                  <a:srgbClr val="000000"/>
                </a:solidFill>
              </a:rPr>
              <a:t>kondisi</a:t>
            </a:r>
            <a:r>
              <a:rPr lang="en-US" dirty="0">
                <a:solidFill>
                  <a:srgbClr val="000000"/>
                </a:solidFill>
              </a:rPr>
              <a:t> yang </a:t>
            </a:r>
            <a:r>
              <a:rPr lang="en-US" dirty="0" err="1">
                <a:solidFill>
                  <a:srgbClr val="000000"/>
                </a:solidFill>
              </a:rPr>
              <a:t>harus</a:t>
            </a:r>
            <a:r>
              <a:rPr lang="en-US" dirty="0">
                <a:solidFill>
                  <a:srgbClr val="000000"/>
                </a:solidFill>
              </a:rPr>
              <a:t> </a:t>
            </a:r>
            <a:r>
              <a:rPr lang="en-US" dirty="0" err="1">
                <a:solidFill>
                  <a:srgbClr val="000000"/>
                </a:solidFill>
              </a:rPr>
              <a:t>dipenuhi</a:t>
            </a:r>
            <a:r>
              <a:rPr lang="en-US" dirty="0">
                <a:solidFill>
                  <a:srgbClr val="000000"/>
                </a:solidFill>
              </a:rPr>
              <a:t> agar daftar </a:t>
            </a:r>
            <a:r>
              <a:rPr lang="en-US" dirty="0" err="1">
                <a:solidFill>
                  <a:srgbClr val="000000"/>
                </a:solidFill>
              </a:rPr>
              <a:t>perintah</a:t>
            </a:r>
            <a:r>
              <a:rPr lang="en-US" dirty="0">
                <a:solidFill>
                  <a:srgbClr val="000000"/>
                </a:solidFill>
              </a:rPr>
              <a:t> (statements) </a:t>
            </a:r>
            <a:r>
              <a:rPr lang="en-US" dirty="0" err="1">
                <a:solidFill>
                  <a:srgbClr val="000000"/>
                </a:solidFill>
              </a:rPr>
              <a:t>antara</a:t>
            </a:r>
            <a:r>
              <a:rPr lang="en-US" dirty="0">
                <a:solidFill>
                  <a:srgbClr val="000000"/>
                </a:solidFill>
              </a:rPr>
              <a:t> </a:t>
            </a:r>
            <a:r>
              <a:rPr lang="en-US" dirty="0" err="1">
                <a:solidFill>
                  <a:srgbClr val="000000"/>
                </a:solidFill>
              </a:rPr>
              <a:t>tanda</a:t>
            </a:r>
            <a:r>
              <a:rPr lang="en-US" dirty="0">
                <a:solidFill>
                  <a:srgbClr val="000000"/>
                </a:solidFill>
              </a:rPr>
              <a:t> “{“ dan “}” </a:t>
            </a:r>
            <a:r>
              <a:rPr lang="en-US" dirty="0" err="1">
                <a:solidFill>
                  <a:srgbClr val="000000"/>
                </a:solidFill>
              </a:rPr>
              <a:t>dapat</a:t>
            </a:r>
            <a:r>
              <a:rPr lang="en-US" dirty="0">
                <a:solidFill>
                  <a:srgbClr val="000000"/>
                </a:solidFill>
              </a:rPr>
              <a:t> </a:t>
            </a:r>
            <a:r>
              <a:rPr lang="en-US" dirty="0" err="1">
                <a:solidFill>
                  <a:srgbClr val="000000"/>
                </a:solidFill>
              </a:rPr>
              <a:t>dijalankan</a:t>
            </a:r>
            <a:r>
              <a:rPr lang="en-US" dirty="0">
                <a:solidFill>
                  <a:srgbClr val="000000"/>
                </a:solidFill>
              </a:rPr>
              <a:t>.</a:t>
            </a:r>
          </a:p>
          <a:p>
            <a:pPr marL="285750" indent="-285750">
              <a:buClr>
                <a:srgbClr val="000000"/>
              </a:buClr>
              <a:buFont typeface="Arial" panose="020B0604020202020204" pitchFamily="34" charset="0"/>
              <a:buChar char="•"/>
            </a:pPr>
            <a:r>
              <a:rPr lang="en-US" dirty="0">
                <a:solidFill>
                  <a:srgbClr val="000000"/>
                </a:solidFill>
              </a:rPr>
              <a:t> </a:t>
            </a:r>
            <a:r>
              <a:rPr lang="en-US" dirty="0" err="1">
                <a:solidFill>
                  <a:srgbClr val="000000"/>
                </a:solidFill>
              </a:rPr>
              <a:t>JIka</a:t>
            </a:r>
            <a:r>
              <a:rPr lang="en-US" dirty="0">
                <a:solidFill>
                  <a:srgbClr val="000000"/>
                </a:solidFill>
              </a:rPr>
              <a:t> </a:t>
            </a:r>
            <a:r>
              <a:rPr lang="en-US" dirty="0" err="1">
                <a:solidFill>
                  <a:srgbClr val="000000"/>
                </a:solidFill>
              </a:rPr>
              <a:t>kondisi</a:t>
            </a:r>
            <a:r>
              <a:rPr lang="en-US" dirty="0">
                <a:solidFill>
                  <a:srgbClr val="000000"/>
                </a:solidFill>
              </a:rPr>
              <a:t> </a:t>
            </a:r>
            <a:r>
              <a:rPr lang="en-US" dirty="0" err="1">
                <a:solidFill>
                  <a:srgbClr val="000000"/>
                </a:solidFill>
              </a:rPr>
              <a:t>tersebut</a:t>
            </a:r>
            <a:r>
              <a:rPr lang="en-US" dirty="0">
                <a:solidFill>
                  <a:srgbClr val="000000"/>
                </a:solidFill>
              </a:rPr>
              <a:t> True </a:t>
            </a:r>
            <a:r>
              <a:rPr lang="en-US" dirty="0" err="1">
                <a:solidFill>
                  <a:srgbClr val="000000"/>
                </a:solidFill>
              </a:rPr>
              <a:t>maka</a:t>
            </a:r>
            <a:r>
              <a:rPr lang="en-US" dirty="0">
                <a:solidFill>
                  <a:srgbClr val="000000"/>
                </a:solidFill>
              </a:rPr>
              <a:t> statements </a:t>
            </a:r>
            <a:r>
              <a:rPr lang="en-US" dirty="0" err="1">
                <a:solidFill>
                  <a:srgbClr val="000000"/>
                </a:solidFill>
              </a:rPr>
              <a:t>dilakukan</a:t>
            </a:r>
            <a:r>
              <a:rPr lang="en-US" dirty="0">
                <a:solidFill>
                  <a:srgbClr val="000000"/>
                </a:solidFill>
              </a:rPr>
              <a:t> </a:t>
            </a:r>
            <a:r>
              <a:rPr lang="en-US" dirty="0" err="1">
                <a:solidFill>
                  <a:srgbClr val="000000"/>
                </a:solidFill>
              </a:rPr>
              <a:t>jika</a:t>
            </a:r>
            <a:r>
              <a:rPr lang="en-US" dirty="0">
                <a:solidFill>
                  <a:srgbClr val="000000"/>
                </a:solidFill>
              </a:rPr>
              <a:t> </a:t>
            </a:r>
            <a:r>
              <a:rPr lang="en-US" dirty="0" err="1">
                <a:solidFill>
                  <a:srgbClr val="000000"/>
                </a:solidFill>
              </a:rPr>
              <a:t>tidak</a:t>
            </a:r>
            <a:r>
              <a:rPr lang="en-US" dirty="0">
                <a:solidFill>
                  <a:srgbClr val="000000"/>
                </a:solidFill>
              </a:rPr>
              <a:t> </a:t>
            </a:r>
            <a:r>
              <a:rPr lang="en-US" dirty="0" err="1">
                <a:solidFill>
                  <a:srgbClr val="000000"/>
                </a:solidFill>
              </a:rPr>
              <a:t>maka</a:t>
            </a:r>
            <a:r>
              <a:rPr lang="en-US" dirty="0">
                <a:solidFill>
                  <a:srgbClr val="000000"/>
                </a:solidFill>
              </a:rPr>
              <a:t> </a:t>
            </a:r>
            <a:r>
              <a:rPr lang="en-US" dirty="0" err="1">
                <a:solidFill>
                  <a:srgbClr val="000000"/>
                </a:solidFill>
              </a:rPr>
              <a:t>eksekusi</a:t>
            </a:r>
            <a:r>
              <a:rPr lang="en-US" dirty="0">
                <a:solidFill>
                  <a:srgbClr val="000000"/>
                </a:solidFill>
              </a:rPr>
              <a:t> </a:t>
            </a:r>
            <a:r>
              <a:rPr lang="en-US" dirty="0" err="1">
                <a:solidFill>
                  <a:srgbClr val="000000"/>
                </a:solidFill>
              </a:rPr>
              <a:t>langsung</a:t>
            </a:r>
            <a:r>
              <a:rPr lang="en-US" dirty="0">
                <a:solidFill>
                  <a:srgbClr val="000000"/>
                </a:solidFill>
              </a:rPr>
              <a:t> </a:t>
            </a:r>
            <a:r>
              <a:rPr lang="en-US" dirty="0" err="1">
                <a:solidFill>
                  <a:srgbClr val="000000"/>
                </a:solidFill>
              </a:rPr>
              <a:t>ke</a:t>
            </a:r>
            <a:r>
              <a:rPr lang="en-US" dirty="0">
                <a:solidFill>
                  <a:srgbClr val="000000"/>
                </a:solidFill>
              </a:rPr>
              <a:t> </a:t>
            </a:r>
            <a:r>
              <a:rPr lang="en-US" dirty="0" err="1">
                <a:solidFill>
                  <a:srgbClr val="000000"/>
                </a:solidFill>
              </a:rPr>
              <a:t>perintah</a:t>
            </a:r>
            <a:r>
              <a:rPr lang="en-US" dirty="0">
                <a:solidFill>
                  <a:srgbClr val="000000"/>
                </a:solidFill>
              </a:rPr>
              <a:t> </a:t>
            </a:r>
            <a:r>
              <a:rPr lang="en-US" dirty="0" err="1">
                <a:solidFill>
                  <a:srgbClr val="000000"/>
                </a:solidFill>
              </a:rPr>
              <a:t>setelah</a:t>
            </a:r>
            <a:r>
              <a:rPr lang="en-US" dirty="0">
                <a:solidFill>
                  <a:srgbClr val="000000"/>
                </a:solidFill>
              </a:rPr>
              <a:t> tana “}”.</a:t>
            </a:r>
          </a:p>
          <a:p>
            <a:pPr marL="137700">
              <a:buClr>
                <a:srgbClr val="000000"/>
              </a:buClr>
            </a:pPr>
            <a:r>
              <a:rPr lang="en-US" dirty="0" err="1">
                <a:solidFill>
                  <a:srgbClr val="000000"/>
                </a:solidFill>
                <a:latin typeface="Courier New" panose="02070309020205020404" pitchFamily="49" charset="0"/>
                <a:cs typeface="Courier New" panose="02070309020205020404" pitchFamily="49" charset="0"/>
              </a:rPr>
              <a:t>Contoh</a:t>
            </a:r>
            <a:r>
              <a:rPr lang="en-US" dirty="0">
                <a:solidFill>
                  <a:srgbClr val="000000"/>
                </a:solidFill>
                <a:latin typeface="Courier New" panose="02070309020205020404" pitchFamily="49" charset="0"/>
                <a:cs typeface="Courier New" panose="02070309020205020404" pitchFamily="49" charset="0"/>
              </a:rPr>
              <a:t>: </a:t>
            </a:r>
          </a:p>
          <a:p>
            <a:pPr marL="531812" lvl="1" indent="0">
              <a:buClr>
                <a:srgbClr val="000000"/>
              </a:buClr>
              <a:buFont typeface="Arial"/>
              <a:buNone/>
            </a:pPr>
            <a:r>
              <a:rPr lang="en-US" b="1" dirty="0">
                <a:solidFill>
                  <a:srgbClr val="000000"/>
                </a:solidFill>
                <a:latin typeface="Courier New" panose="02070309020205020404" pitchFamily="49" charset="0"/>
                <a:cs typeface="Courier New" panose="02070309020205020404" pitchFamily="49" charset="0"/>
              </a:rPr>
              <a:t>&lt;?php</a:t>
            </a:r>
          </a:p>
          <a:p>
            <a:pPr marL="531812" lvl="1" indent="0">
              <a:buClr>
                <a:srgbClr val="000000"/>
              </a:buClr>
              <a:buFont typeface="Arial"/>
              <a:buNone/>
            </a:pPr>
            <a:r>
              <a:rPr lang="en-US" dirty="0">
                <a:solidFill>
                  <a:srgbClr val="5555FF"/>
                </a:solidFill>
                <a:latin typeface="Courier New" panose="02070309020205020404" pitchFamily="49" charset="0"/>
                <a:cs typeface="Courier New" panose="02070309020205020404" pitchFamily="49" charset="0"/>
              </a:rPr>
              <a:t>	$</a:t>
            </a:r>
            <a:r>
              <a:rPr lang="en-US" dirty="0" err="1">
                <a:solidFill>
                  <a:srgbClr val="5555FF"/>
                </a:solidFill>
                <a:latin typeface="Courier New" panose="02070309020205020404" pitchFamily="49" charset="0"/>
                <a:cs typeface="Courier New" panose="02070309020205020404" pitchFamily="49" charset="0"/>
              </a:rPr>
              <a:t>usia</a:t>
            </a:r>
            <a:r>
              <a:rPr lang="en-US" dirty="0">
                <a:solidFill>
                  <a:srgbClr val="000000"/>
                </a:solidFill>
                <a:latin typeface="Courier New" panose="02070309020205020404" pitchFamily="49" charset="0"/>
                <a:cs typeface="Courier New" panose="02070309020205020404" pitchFamily="49" charset="0"/>
              </a:rPr>
              <a:t> = </a:t>
            </a:r>
            <a:r>
              <a:rPr lang="en-US" dirty="0">
                <a:solidFill>
                  <a:srgbClr val="B08000"/>
                </a:solidFill>
                <a:latin typeface="Courier New" panose="02070309020205020404" pitchFamily="49" charset="0"/>
                <a:cs typeface="Courier New" panose="02070309020205020404" pitchFamily="49" charset="0"/>
              </a:rPr>
              <a:t>30</a:t>
            </a:r>
            <a:r>
              <a:rPr lang="en-US" dirty="0">
                <a:solidFill>
                  <a:srgbClr val="006E28"/>
                </a:solidFill>
                <a:latin typeface="Courier New" panose="02070309020205020404" pitchFamily="49" charset="0"/>
                <a:cs typeface="Courier New" panose="02070309020205020404" pitchFamily="49" charset="0"/>
              </a:rPr>
              <a:t>;</a:t>
            </a:r>
          </a:p>
          <a:p>
            <a:pPr marL="531812" lvl="1" indent="0">
              <a:buClr>
                <a:srgbClr val="000000"/>
              </a:buClr>
              <a:buFont typeface="Arial"/>
              <a:buNone/>
            </a:pPr>
            <a:r>
              <a:rPr lang="en-US" dirty="0">
                <a:solidFill>
                  <a:srgbClr val="A1A100"/>
                </a:solidFill>
                <a:latin typeface="Courier New" panose="02070309020205020404" pitchFamily="49" charset="0"/>
                <a:cs typeface="Courier New" panose="02070309020205020404" pitchFamily="49" charset="0"/>
              </a:rPr>
              <a:t>	if</a:t>
            </a:r>
            <a:r>
              <a:rPr lang="en-US" dirty="0">
                <a:solidFill>
                  <a:srgbClr val="006E28"/>
                </a:solidFill>
                <a:latin typeface="Courier New" panose="02070309020205020404" pitchFamily="49" charset="0"/>
                <a:cs typeface="Courier New" panose="02070309020205020404" pitchFamily="49" charset="0"/>
              </a:rPr>
              <a:t>(</a:t>
            </a:r>
            <a:r>
              <a:rPr lang="en-US" dirty="0">
                <a:solidFill>
                  <a:srgbClr val="5555FF"/>
                </a:solidFill>
                <a:latin typeface="Courier New" panose="02070309020205020404" pitchFamily="49" charset="0"/>
                <a:cs typeface="Courier New" panose="02070309020205020404" pitchFamily="49" charset="0"/>
              </a:rPr>
              <a:t>$</a:t>
            </a:r>
            <a:r>
              <a:rPr lang="en-US" dirty="0" err="1">
                <a:solidFill>
                  <a:srgbClr val="5555FF"/>
                </a:solidFill>
                <a:latin typeface="Courier New" panose="02070309020205020404" pitchFamily="49" charset="0"/>
                <a:cs typeface="Courier New" panose="02070309020205020404" pitchFamily="49" charset="0"/>
              </a:rPr>
              <a:t>usia</a:t>
            </a:r>
            <a:r>
              <a:rPr lang="en-US" dirty="0">
                <a:solidFill>
                  <a:srgbClr val="000000"/>
                </a:solidFill>
                <a:latin typeface="Courier New" panose="02070309020205020404" pitchFamily="49" charset="0"/>
                <a:cs typeface="Courier New" panose="02070309020205020404" pitchFamily="49" charset="0"/>
              </a:rPr>
              <a:t> &gt; </a:t>
            </a:r>
            <a:r>
              <a:rPr lang="en-US" dirty="0">
                <a:solidFill>
                  <a:srgbClr val="B08000"/>
                </a:solidFill>
                <a:latin typeface="Courier New" panose="02070309020205020404" pitchFamily="49" charset="0"/>
                <a:cs typeface="Courier New" panose="02070309020205020404" pitchFamily="49" charset="0"/>
              </a:rPr>
              <a:t>29</a:t>
            </a:r>
            <a:r>
              <a:rPr lang="en-US" dirty="0">
                <a:solidFill>
                  <a:srgbClr val="006E28"/>
                </a:solidFill>
                <a:latin typeface="Courier New" panose="02070309020205020404" pitchFamily="49" charset="0"/>
                <a:cs typeface="Courier New" panose="02070309020205020404" pitchFamily="49" charset="0"/>
              </a:rPr>
              <a:t>)</a:t>
            </a:r>
            <a:endParaRPr lang="en-US" dirty="0">
              <a:solidFill>
                <a:srgbClr val="000000"/>
              </a:solidFill>
              <a:latin typeface="Courier New" panose="02070309020205020404" pitchFamily="49" charset="0"/>
              <a:cs typeface="Courier New" panose="02070309020205020404" pitchFamily="49" charset="0"/>
            </a:endParaRPr>
          </a:p>
          <a:p>
            <a:pPr marL="531812" lvl="1" inden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a:t>
            </a:r>
            <a:r>
              <a:rPr lang="en-US" dirty="0">
                <a:solidFill>
                  <a:srgbClr val="52188B"/>
                </a:solidFill>
                <a:latin typeface="Courier New" panose="02070309020205020404" pitchFamily="49" charset="0"/>
                <a:cs typeface="Courier New" panose="02070309020205020404" pitchFamily="49" charset="0"/>
              </a:rPr>
              <a:t>echo</a:t>
            </a:r>
            <a:r>
              <a:rPr lang="en-US" dirty="0">
                <a:solidFill>
                  <a:srgbClr val="000000"/>
                </a:solidFill>
                <a:latin typeface="Courier New" panose="02070309020205020404" pitchFamily="49" charset="0"/>
                <a:cs typeface="Courier New" panose="02070309020205020404" pitchFamily="49" charset="0"/>
              </a:rPr>
              <a:t> </a:t>
            </a:r>
            <a:r>
              <a:rPr lang="en-US" dirty="0">
                <a:solidFill>
                  <a:srgbClr val="BF0303"/>
                </a:solidFill>
                <a:latin typeface="Courier New" panose="02070309020205020404" pitchFamily="49" charset="0"/>
                <a:cs typeface="Courier New" panose="02070309020205020404" pitchFamily="49" charset="0"/>
              </a:rPr>
              <a:t>“</a:t>
            </a:r>
            <a:r>
              <a:rPr lang="en-US" dirty="0" err="1">
                <a:solidFill>
                  <a:srgbClr val="BF0303"/>
                </a:solidFill>
                <a:latin typeface="Courier New" panose="02070309020205020404" pitchFamily="49" charset="0"/>
                <a:cs typeface="Courier New" panose="02070309020205020404" pitchFamily="49" charset="0"/>
              </a:rPr>
              <a:t>Maaf</a:t>
            </a:r>
            <a:r>
              <a:rPr lang="en-US" dirty="0">
                <a:solidFill>
                  <a:srgbClr val="BF0303"/>
                </a:solidFill>
                <a:latin typeface="Courier New" panose="02070309020205020404" pitchFamily="49" charset="0"/>
                <a:cs typeface="Courier New" panose="02070309020205020404" pitchFamily="49" charset="0"/>
              </a:rPr>
              <a:t> … Anda </a:t>
            </a:r>
            <a:r>
              <a:rPr lang="en-US" dirty="0" err="1">
                <a:solidFill>
                  <a:srgbClr val="BF0303"/>
                </a:solidFill>
                <a:latin typeface="Courier New" panose="02070309020205020404" pitchFamily="49" charset="0"/>
                <a:cs typeface="Courier New" panose="02070309020205020404" pitchFamily="49" charset="0"/>
              </a:rPr>
              <a:t>tidak</a:t>
            </a:r>
            <a:r>
              <a:rPr lang="en-US" dirty="0">
                <a:solidFill>
                  <a:srgbClr val="BF0303"/>
                </a:solidFill>
                <a:latin typeface="Courier New" panose="02070309020205020404" pitchFamily="49" charset="0"/>
                <a:cs typeface="Courier New" panose="02070309020205020404" pitchFamily="49" charset="0"/>
              </a:rPr>
              <a:t> </a:t>
            </a:r>
            <a:r>
              <a:rPr lang="en-US" dirty="0" err="1">
                <a:solidFill>
                  <a:srgbClr val="BF0303"/>
                </a:solidFill>
                <a:latin typeface="Courier New" panose="02070309020205020404" pitchFamily="49" charset="0"/>
                <a:cs typeface="Courier New" panose="02070309020205020404" pitchFamily="49" charset="0"/>
              </a:rPr>
              <a:t>memenuhi</a:t>
            </a:r>
            <a:r>
              <a:rPr lang="en-US" dirty="0">
                <a:solidFill>
                  <a:srgbClr val="BF0303"/>
                </a:solidFill>
                <a:latin typeface="Courier New" panose="02070309020205020404" pitchFamily="49" charset="0"/>
                <a:cs typeface="Courier New" panose="02070309020205020404" pitchFamily="49" charset="0"/>
              </a:rPr>
              <a:t> </a:t>
            </a:r>
            <a:r>
              <a:rPr lang="en-US" dirty="0" err="1">
                <a:solidFill>
                  <a:srgbClr val="BF0303"/>
                </a:solidFill>
                <a:latin typeface="Courier New" panose="02070309020205020404" pitchFamily="49" charset="0"/>
                <a:cs typeface="Courier New" panose="02070309020205020404" pitchFamily="49" charset="0"/>
              </a:rPr>
              <a:t>Syarat</a:t>
            </a:r>
            <a:r>
              <a:rPr lang="en-US" dirty="0">
                <a:solidFill>
                  <a:srgbClr val="BF0303"/>
                </a:solidFill>
                <a:latin typeface="Courier New" panose="02070309020205020404" pitchFamily="49" charset="0"/>
                <a:cs typeface="Courier New" panose="02070309020205020404" pitchFamily="49" charset="0"/>
              </a:rPr>
              <a:t>"</a:t>
            </a:r>
            <a:r>
              <a:rPr lang="en-US" dirty="0">
                <a:solidFill>
                  <a:srgbClr val="006E28"/>
                </a:solidFill>
                <a:latin typeface="Courier New" panose="02070309020205020404" pitchFamily="49" charset="0"/>
                <a:cs typeface="Courier New" panose="02070309020205020404" pitchFamily="49" charset="0"/>
              </a:rPr>
              <a:t>;</a:t>
            </a:r>
            <a:endParaRPr lang="en-US" dirty="0">
              <a:solidFill>
                <a:srgbClr val="000000"/>
              </a:solidFill>
              <a:latin typeface="Courier New" panose="02070309020205020404" pitchFamily="49" charset="0"/>
              <a:cs typeface="Courier New" panose="02070309020205020404" pitchFamily="49" charset="0"/>
            </a:endParaRPr>
          </a:p>
          <a:p>
            <a:pPr marL="531812" lvl="1" indent="0">
              <a:buClr>
                <a:srgbClr val="000000"/>
              </a:buClr>
              <a:buFont typeface="Arial"/>
              <a:buNone/>
            </a:pPr>
            <a:r>
              <a:rPr lang="en-US" b="1" dirty="0">
                <a:solidFill>
                  <a:srgbClr val="000000"/>
                </a:solidFill>
                <a:latin typeface="Courier New" panose="02070309020205020404" pitchFamily="49" charset="0"/>
                <a:cs typeface="Courier New" panose="02070309020205020404" pitchFamily="49" charset="0"/>
              </a:rPr>
              <a:t>?&gt;</a:t>
            </a:r>
          </a:p>
          <a:p>
            <a:pPr marL="0" indent="0">
              <a:buClr>
                <a:srgbClr val="000000"/>
              </a:buClr>
              <a:buFont typeface="Arial"/>
              <a:buNone/>
            </a:pPr>
            <a:r>
              <a:rPr lang="en-US" b="1"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Bagaimana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jika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variabel</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usia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diganti</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dengan</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nilai</a:t>
            </a:r>
            <a:r>
              <a:rPr lang="en-US" dirty="0">
                <a:solidFill>
                  <a:srgbClr val="000000"/>
                </a:solidFill>
                <a:latin typeface="Courier New" panose="02070309020205020404" pitchFamily="49" charset="0"/>
                <a:cs typeface="Courier New" panose="02070309020205020404" pitchFamily="49" charset="0"/>
              </a:rPr>
              <a:t> 25?</a:t>
            </a:r>
          </a:p>
          <a:p>
            <a:pPr marL="285750" indent="-285750">
              <a:buClr>
                <a:srgbClr val="000000"/>
              </a:buClr>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504735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Struktur</a:t>
            </a:r>
            <a:r>
              <a:rPr lang="en-GB" dirty="0"/>
              <a:t> </a:t>
            </a:r>
            <a:r>
              <a:rPr lang="en-US" dirty="0" err="1">
                <a:solidFill>
                  <a:schemeClr val="tx1"/>
                </a:solidFill>
              </a:rPr>
              <a:t>Percabangan</a:t>
            </a:r>
            <a:r>
              <a:rPr lang="en-US" dirty="0">
                <a:solidFill>
                  <a:schemeClr val="tx1"/>
                </a:solidFill>
              </a:rPr>
              <a:t>: if - else</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7"/>
            <a:ext cx="8846182" cy="3968751"/>
          </a:xfrm>
          <a:prstGeom prst="rect">
            <a:avLst/>
          </a:prstGeom>
          <a:noFill/>
          <a:ln>
            <a:noFill/>
          </a:ln>
        </p:spPr>
        <p:txBody>
          <a:bodyPr spcFirstLastPara="1" wrap="square" lIns="91425" tIns="45700" rIns="91425" bIns="45700" anchor="t" anchorCtr="0">
            <a:normAutofit fontScale="77500" lnSpcReduction="20000"/>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342900" indent="-342900" algn="just">
              <a:lnSpc>
                <a:spcPct val="150000"/>
              </a:lnSpc>
              <a:buClr>
                <a:srgbClr val="000000"/>
              </a:buClr>
              <a:buSzPct val="45000"/>
              <a:buFont typeface="Arial" panose="020B0604020202020204" pitchFamily="34" charset="0"/>
              <a:buChar char="•"/>
            </a:pPr>
            <a:r>
              <a:rPr lang="en-US" sz="2600" dirty="0">
                <a:solidFill>
                  <a:srgbClr val="000000"/>
                </a:solidFill>
              </a:rPr>
              <a:t>Format: </a:t>
            </a:r>
          </a:p>
          <a:p>
            <a:pPr marL="582612" lvl="1" indent="0">
              <a:buClr>
                <a:srgbClr val="000000"/>
              </a:buClr>
              <a:buSzPct val="45000"/>
              <a:buFont typeface="Arial"/>
              <a:buNone/>
            </a:pPr>
            <a:r>
              <a:rPr lang="en-US" sz="2200" b="1" dirty="0">
                <a:solidFill>
                  <a:srgbClr val="A1A100"/>
                </a:solidFill>
                <a:latin typeface="Courier New" panose="02070309020205020404" pitchFamily="49" charset="0"/>
                <a:cs typeface="Courier New" panose="02070309020205020404" pitchFamily="49" charset="0"/>
              </a:rPr>
              <a:t>if</a:t>
            </a:r>
            <a:r>
              <a:rPr lang="en-US" sz="2200" dirty="0">
                <a:solidFill>
                  <a:srgbClr val="006E28"/>
                </a:solidFill>
                <a:latin typeface="Courier New" panose="02070309020205020404" pitchFamily="49" charset="0"/>
                <a:cs typeface="Courier New" panose="02070309020205020404" pitchFamily="49" charset="0"/>
              </a:rPr>
              <a:t>(</a:t>
            </a:r>
            <a:r>
              <a:rPr lang="en-US" sz="2200" i="1" dirty="0" err="1">
                <a:solidFill>
                  <a:srgbClr val="000000"/>
                </a:solidFill>
                <a:latin typeface="Courier New" panose="02070309020205020404" pitchFamily="49" charset="0"/>
                <a:cs typeface="Courier New" panose="02070309020205020404" pitchFamily="49" charset="0"/>
              </a:rPr>
              <a:t>ekspresi_logika</a:t>
            </a:r>
            <a:r>
              <a:rPr lang="en-US" sz="2200" dirty="0">
                <a:solidFill>
                  <a:srgbClr val="006E28"/>
                </a:solidFill>
                <a:latin typeface="Courier New" panose="02070309020205020404" pitchFamily="49" charset="0"/>
                <a:cs typeface="Courier New" panose="02070309020205020404" pitchFamily="49" charset="0"/>
              </a:rPr>
              <a:t>)</a:t>
            </a:r>
            <a:r>
              <a:rPr lang="en-US" sz="2200" dirty="0">
                <a:solidFill>
                  <a:srgbClr val="000000"/>
                </a:solidFill>
                <a:latin typeface="Courier New" panose="02070309020205020404" pitchFamily="49" charset="0"/>
                <a:cs typeface="Courier New" panose="02070309020205020404" pitchFamily="49" charset="0"/>
              </a:rPr>
              <a:t>{</a:t>
            </a:r>
          </a:p>
          <a:p>
            <a:pPr marL="531812" lvl="1" indent="0">
              <a:buClr>
                <a:srgbClr val="000000"/>
              </a:buClr>
              <a:buFont typeface="Arial"/>
              <a:buNone/>
            </a:pPr>
            <a:r>
              <a:rPr lang="en-US" sz="2200" dirty="0">
                <a:solidFill>
                  <a:srgbClr val="000000"/>
                </a:solidFill>
                <a:latin typeface="Courier New" panose="02070309020205020404" pitchFamily="49" charset="0"/>
                <a:cs typeface="Courier New" panose="02070309020205020404" pitchFamily="49" charset="0"/>
              </a:rPr>
              <a:t>   statements1</a:t>
            </a:r>
          </a:p>
          <a:p>
            <a:pPr marL="531812" lvl="1" indent="0">
              <a:buClr>
                <a:srgbClr val="000000"/>
              </a:buClr>
              <a:buFont typeface="Arial"/>
              <a:buNone/>
            </a:pPr>
            <a:r>
              <a:rPr lang="en-US" sz="2200" dirty="0">
                <a:solidFill>
                  <a:srgbClr val="000000"/>
                </a:solidFill>
                <a:latin typeface="Courier New" panose="02070309020205020404" pitchFamily="49" charset="0"/>
                <a:cs typeface="Courier New" panose="02070309020205020404" pitchFamily="49" charset="0"/>
              </a:rPr>
              <a:t>   ...</a:t>
            </a:r>
          </a:p>
          <a:p>
            <a:pPr marL="582612" lvl="1" indent="0">
              <a:buClr>
                <a:srgbClr val="000000"/>
              </a:buClr>
              <a:buFont typeface="Arial"/>
              <a:buNone/>
            </a:pPr>
            <a:r>
              <a:rPr lang="en-US" sz="2200" dirty="0">
                <a:solidFill>
                  <a:srgbClr val="000000"/>
                </a:solidFill>
                <a:latin typeface="Courier New" panose="02070309020205020404" pitchFamily="49" charset="0"/>
                <a:cs typeface="Courier New" panose="02070309020205020404" pitchFamily="49" charset="0"/>
              </a:rPr>
              <a:t>} </a:t>
            </a:r>
            <a:r>
              <a:rPr lang="en-US" sz="2200" b="1" dirty="0">
                <a:solidFill>
                  <a:srgbClr val="A1A100"/>
                </a:solidFill>
                <a:latin typeface="Courier New" panose="02070309020205020404" pitchFamily="49" charset="0"/>
                <a:cs typeface="Courier New" panose="02070309020205020404" pitchFamily="49" charset="0"/>
              </a:rPr>
              <a:t>else</a:t>
            </a:r>
            <a:r>
              <a:rPr lang="en-US" sz="2200" dirty="0">
                <a:solidFill>
                  <a:srgbClr val="000000"/>
                </a:solidFill>
                <a:latin typeface="Courier New" panose="02070309020205020404" pitchFamily="49" charset="0"/>
                <a:cs typeface="Courier New" panose="02070309020205020404" pitchFamily="49" charset="0"/>
              </a:rPr>
              <a:t> {</a:t>
            </a:r>
          </a:p>
          <a:p>
            <a:pPr marL="531812" lvl="1" indent="0">
              <a:buClr>
                <a:srgbClr val="000000"/>
              </a:buClr>
              <a:buFont typeface="Arial"/>
              <a:buNone/>
            </a:pPr>
            <a:r>
              <a:rPr lang="en-US" sz="2200" dirty="0">
                <a:solidFill>
                  <a:srgbClr val="000000"/>
                </a:solidFill>
                <a:latin typeface="Courier New" panose="02070309020205020404" pitchFamily="49" charset="0"/>
                <a:cs typeface="Courier New" panose="02070309020205020404" pitchFamily="49" charset="0"/>
              </a:rPr>
              <a:t>   statements2</a:t>
            </a:r>
          </a:p>
          <a:p>
            <a:pPr marL="531812" lvl="1" indent="0">
              <a:buClr>
                <a:srgbClr val="000000"/>
              </a:buClr>
              <a:buFont typeface="Arial"/>
              <a:buNone/>
            </a:pPr>
            <a:r>
              <a:rPr lang="en-US" sz="2200" dirty="0">
                <a:solidFill>
                  <a:srgbClr val="000000"/>
                </a:solidFill>
                <a:latin typeface="Courier New" panose="02070309020205020404" pitchFamily="49" charset="0"/>
                <a:cs typeface="Courier New" panose="02070309020205020404" pitchFamily="49" charset="0"/>
              </a:rPr>
              <a:t>   ...</a:t>
            </a:r>
          </a:p>
          <a:p>
            <a:pPr marL="582612" lvl="1" indent="0">
              <a:lnSpc>
                <a:spcPct val="150000"/>
              </a:lnSpc>
              <a:buClr>
                <a:srgbClr val="000000"/>
              </a:buClr>
              <a:buFont typeface="Arial"/>
              <a:buNone/>
            </a:pPr>
            <a:r>
              <a:rPr lang="en-US" sz="2200" dirty="0">
                <a:solidFill>
                  <a:srgbClr val="000000"/>
                </a:solidFill>
                <a:latin typeface="Courier New" panose="02070309020205020404" pitchFamily="49" charset="0"/>
                <a:cs typeface="Courier New" panose="02070309020205020404" pitchFamily="49" charset="0"/>
              </a:rPr>
              <a:t>}</a:t>
            </a:r>
            <a:endParaRPr lang="en-US" sz="2200" dirty="0">
              <a:solidFill>
                <a:srgbClr val="000000"/>
              </a:solidFill>
            </a:endParaRPr>
          </a:p>
          <a:p>
            <a:pPr marL="342900" indent="-342900" algn="just">
              <a:lnSpc>
                <a:spcPct val="150000"/>
              </a:lnSpc>
              <a:buClr>
                <a:srgbClr val="000000"/>
              </a:buClr>
              <a:buSzPct val="45000"/>
              <a:buFont typeface="Arial" panose="020B0604020202020204" pitchFamily="34" charset="0"/>
              <a:buChar char="•"/>
            </a:pPr>
            <a:r>
              <a:rPr lang="en-US" sz="2600" dirty="0">
                <a:solidFill>
                  <a:srgbClr val="000000"/>
                </a:solidFill>
              </a:rPr>
              <a:t>IF – ELSE </a:t>
            </a:r>
            <a:r>
              <a:rPr lang="en-US" sz="2600" dirty="0" err="1">
                <a:solidFill>
                  <a:srgbClr val="000000"/>
                </a:solidFill>
              </a:rPr>
              <a:t>membuat</a:t>
            </a:r>
            <a:r>
              <a:rPr lang="en-US" sz="2600" dirty="0">
                <a:solidFill>
                  <a:srgbClr val="000000"/>
                </a:solidFill>
              </a:rPr>
              <a:t> </a:t>
            </a:r>
            <a:r>
              <a:rPr lang="en-US" sz="2600" dirty="0" err="1">
                <a:solidFill>
                  <a:srgbClr val="000000"/>
                </a:solidFill>
              </a:rPr>
              <a:t>percabangan</a:t>
            </a:r>
            <a:r>
              <a:rPr lang="en-US" sz="2600" dirty="0">
                <a:solidFill>
                  <a:srgbClr val="000000"/>
                </a:solidFill>
              </a:rPr>
              <a:t> </a:t>
            </a:r>
            <a:r>
              <a:rPr lang="en-US" sz="2600" dirty="0" err="1">
                <a:solidFill>
                  <a:srgbClr val="000000"/>
                </a:solidFill>
              </a:rPr>
              <a:t>dengan</a:t>
            </a:r>
            <a:r>
              <a:rPr lang="en-US" sz="2600" dirty="0">
                <a:solidFill>
                  <a:srgbClr val="000000"/>
                </a:solidFill>
              </a:rPr>
              <a:t> 2 </a:t>
            </a:r>
            <a:r>
              <a:rPr lang="en-US" sz="2600" dirty="0" err="1">
                <a:solidFill>
                  <a:srgbClr val="000000"/>
                </a:solidFill>
              </a:rPr>
              <a:t>alternatif</a:t>
            </a:r>
            <a:r>
              <a:rPr lang="en-US" sz="2600" dirty="0">
                <a:solidFill>
                  <a:srgbClr val="000000"/>
                </a:solidFill>
              </a:rPr>
              <a:t>. Ketika </a:t>
            </a:r>
            <a:r>
              <a:rPr lang="en-US" sz="2600" dirty="0" err="1">
                <a:solidFill>
                  <a:srgbClr val="000000"/>
                </a:solidFill>
              </a:rPr>
              <a:t>kondisi</a:t>
            </a:r>
            <a:r>
              <a:rPr lang="en-US" sz="2600" dirty="0">
                <a:solidFill>
                  <a:srgbClr val="000000"/>
                </a:solidFill>
              </a:rPr>
              <a:t> IF </a:t>
            </a:r>
            <a:r>
              <a:rPr lang="en-US" sz="2600" dirty="0" err="1">
                <a:solidFill>
                  <a:srgbClr val="000000"/>
                </a:solidFill>
              </a:rPr>
              <a:t>tidak</a:t>
            </a:r>
            <a:r>
              <a:rPr lang="en-US" sz="2600" dirty="0">
                <a:solidFill>
                  <a:srgbClr val="000000"/>
                </a:solidFill>
              </a:rPr>
              <a:t> </a:t>
            </a:r>
            <a:r>
              <a:rPr lang="en-US" sz="2600" dirty="0" err="1">
                <a:solidFill>
                  <a:srgbClr val="000000"/>
                </a:solidFill>
              </a:rPr>
              <a:t>terpenuhi</a:t>
            </a:r>
            <a:r>
              <a:rPr lang="en-US" sz="2600" dirty="0">
                <a:solidFill>
                  <a:srgbClr val="000000"/>
                </a:solidFill>
              </a:rPr>
              <a:t> (</a:t>
            </a:r>
            <a:r>
              <a:rPr lang="en-US" sz="2600" dirty="0" err="1">
                <a:solidFill>
                  <a:srgbClr val="000000"/>
                </a:solidFill>
              </a:rPr>
              <a:t>ekspresi</a:t>
            </a:r>
            <a:r>
              <a:rPr lang="en-US" sz="2600" dirty="0">
                <a:solidFill>
                  <a:srgbClr val="000000"/>
                </a:solidFill>
              </a:rPr>
              <a:t> IF </a:t>
            </a:r>
            <a:r>
              <a:rPr lang="en-US" sz="2600" dirty="0" err="1">
                <a:solidFill>
                  <a:srgbClr val="000000"/>
                </a:solidFill>
              </a:rPr>
              <a:t>menghasilkan</a:t>
            </a:r>
            <a:r>
              <a:rPr lang="en-US" sz="2600" dirty="0">
                <a:solidFill>
                  <a:srgbClr val="000000"/>
                </a:solidFill>
              </a:rPr>
              <a:t> </a:t>
            </a:r>
            <a:r>
              <a:rPr lang="en-US" sz="2600" dirty="0" err="1">
                <a:solidFill>
                  <a:srgbClr val="000000"/>
                </a:solidFill>
              </a:rPr>
              <a:t>nilai</a:t>
            </a:r>
            <a:r>
              <a:rPr lang="en-US" sz="2600" dirty="0">
                <a:solidFill>
                  <a:srgbClr val="000000"/>
                </a:solidFill>
              </a:rPr>
              <a:t> FALSE) </a:t>
            </a:r>
            <a:r>
              <a:rPr lang="en-US" sz="2600" dirty="0" err="1">
                <a:solidFill>
                  <a:srgbClr val="000000"/>
                </a:solidFill>
              </a:rPr>
              <a:t>maka</a:t>
            </a:r>
            <a:r>
              <a:rPr lang="en-US" sz="2600" dirty="0">
                <a:solidFill>
                  <a:srgbClr val="000000"/>
                </a:solidFill>
              </a:rPr>
              <a:t> </a:t>
            </a:r>
            <a:r>
              <a:rPr lang="en-US" sz="2600" dirty="0" err="1">
                <a:solidFill>
                  <a:srgbClr val="000000"/>
                </a:solidFill>
              </a:rPr>
              <a:t>pernyataan</a:t>
            </a:r>
            <a:r>
              <a:rPr lang="en-US" sz="2600" dirty="0">
                <a:solidFill>
                  <a:srgbClr val="000000"/>
                </a:solidFill>
              </a:rPr>
              <a:t> pada </a:t>
            </a:r>
            <a:r>
              <a:rPr lang="en-US" sz="2600" dirty="0" err="1">
                <a:solidFill>
                  <a:srgbClr val="000000"/>
                </a:solidFill>
              </a:rPr>
              <a:t>bagian</a:t>
            </a:r>
            <a:r>
              <a:rPr lang="en-US" sz="2600" dirty="0">
                <a:solidFill>
                  <a:srgbClr val="000000"/>
                </a:solidFill>
              </a:rPr>
              <a:t> else yang </a:t>
            </a:r>
            <a:r>
              <a:rPr lang="en-US" sz="2600" dirty="0" err="1">
                <a:solidFill>
                  <a:srgbClr val="000000"/>
                </a:solidFill>
              </a:rPr>
              <a:t>akan</a:t>
            </a:r>
            <a:r>
              <a:rPr lang="en-US" sz="2600" dirty="0">
                <a:solidFill>
                  <a:srgbClr val="000000"/>
                </a:solidFill>
              </a:rPr>
              <a:t> </a:t>
            </a:r>
            <a:r>
              <a:rPr lang="en-US" sz="2600" dirty="0" err="1">
                <a:solidFill>
                  <a:srgbClr val="000000"/>
                </a:solidFill>
              </a:rPr>
              <a:t>dijalankan</a:t>
            </a:r>
            <a:endParaRPr lang="en-US" sz="2600" dirty="0">
              <a:solidFill>
                <a:srgbClr val="000000"/>
              </a:solidFill>
            </a:endParaRPr>
          </a:p>
          <a:p>
            <a:pPr marL="817562" lvl="1" indent="-285750">
              <a:buClr>
                <a:srgbClr val="000000"/>
              </a:buClr>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17822457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5" name="TextBox 4"/>
          <p:cNvSpPr txBox="1"/>
          <p:nvPr/>
        </p:nvSpPr>
        <p:spPr>
          <a:xfrm>
            <a:off x="660701" y="841027"/>
            <a:ext cx="5942321" cy="3162404"/>
          </a:xfrm>
          <a:prstGeom prst="rect">
            <a:avLst/>
          </a:prstGeom>
          <a:noFill/>
          <a:ln>
            <a:noFill/>
          </a:ln>
        </p:spPr>
        <p:txBody>
          <a:bodyPr wrap="square" rtlCol="0">
            <a:spAutoFit/>
          </a:bodyPr>
          <a:lstStyle/>
          <a:p>
            <a:pPr marL="480600" indent="-342900">
              <a:buFont typeface="Arial" panose="020B0604020202020204" pitchFamily="34" charset="0"/>
              <a:buChar char="•"/>
            </a:pPr>
            <a:r>
              <a:rPr lang="en-US" sz="2000" dirty="0" err="1">
                <a:latin typeface="Overlock" panose="02000506030000020004" pitchFamily="2" charset="0"/>
                <a:cs typeface="Calibri"/>
                <a:sym typeface="Calibri"/>
              </a:rPr>
              <a:t>Contoh</a:t>
            </a:r>
            <a:r>
              <a:rPr lang="en-US" sz="2000" dirty="0">
                <a:latin typeface="Overlock" panose="02000506030000020004" pitchFamily="2" charset="0"/>
                <a:cs typeface="Calibri"/>
                <a:sym typeface="Calibri"/>
              </a:rPr>
              <a:t>:</a:t>
            </a:r>
          </a:p>
          <a:p>
            <a:pPr marL="137700"/>
            <a:endParaRPr lang="en-US" sz="2100" b="1" dirty="0">
              <a:latin typeface="Arial" panose="020B0604020202020204" pitchFamily="34" charset="0"/>
              <a:cs typeface="Arial" panose="020B0604020202020204" pitchFamily="34" charset="0"/>
            </a:endParaRPr>
          </a:p>
          <a:p>
            <a:pPr marL="137700" lvl="2">
              <a:lnSpc>
                <a:spcPct val="150000"/>
              </a:lnSpc>
            </a:pPr>
            <a:r>
              <a:rPr lang="en-US" sz="1500" b="1" dirty="0">
                <a:latin typeface="Courier New" panose="02070309020205020404" pitchFamily="49" charset="0"/>
                <a:cs typeface="Courier New" panose="02070309020205020404" pitchFamily="49" charset="0"/>
              </a:rPr>
              <a:t>&lt;?</a:t>
            </a:r>
            <a:r>
              <a:rPr lang="en-US" sz="1500" b="1" dirty="0" err="1">
                <a:latin typeface="Courier New" panose="02070309020205020404" pitchFamily="49" charset="0"/>
                <a:cs typeface="Courier New" panose="02070309020205020404" pitchFamily="49" charset="0"/>
              </a:rPr>
              <a:t>php</a:t>
            </a:r>
            <a:endParaRPr lang="en-US" sz="1500" b="1" dirty="0">
              <a:latin typeface="Courier New" panose="02070309020205020404" pitchFamily="49" charset="0"/>
              <a:cs typeface="Courier New" panose="02070309020205020404" pitchFamily="49" charset="0"/>
            </a:endParaRPr>
          </a:p>
          <a:p>
            <a:pPr marL="137700" lvl="2"/>
            <a:endParaRPr lang="en-US" sz="1500" dirty="0">
              <a:latin typeface="Courier New" panose="02070309020205020404" pitchFamily="49" charset="0"/>
              <a:cs typeface="Courier New" panose="02070309020205020404" pitchFamily="49" charset="0"/>
            </a:endParaRPr>
          </a:p>
          <a:p>
            <a:pPr marL="137700" lvl="2"/>
            <a:r>
              <a:rPr lang="en-US" sz="1500" dirty="0">
                <a:solidFill>
                  <a:srgbClr val="5555FF"/>
                </a:solidFill>
                <a:latin typeface="Courier New" panose="02070309020205020404" pitchFamily="49" charset="0"/>
                <a:cs typeface="Courier New" panose="02070309020205020404" pitchFamily="49" charset="0"/>
              </a:rPr>
              <a:t>	$</a:t>
            </a:r>
            <a:r>
              <a:rPr lang="en-US" sz="1500" dirty="0" err="1">
                <a:solidFill>
                  <a:srgbClr val="5555FF"/>
                </a:solidFill>
                <a:latin typeface="Courier New" panose="02070309020205020404" pitchFamily="49" charset="0"/>
                <a:cs typeface="Courier New" panose="02070309020205020404" pitchFamily="49" charset="0"/>
              </a:rPr>
              <a:t>nilai</a:t>
            </a:r>
            <a:r>
              <a:rPr lang="en-US" sz="1500" dirty="0">
                <a:latin typeface="Courier New" panose="02070309020205020404" pitchFamily="49" charset="0"/>
                <a:cs typeface="Courier New" panose="02070309020205020404" pitchFamily="49" charset="0"/>
              </a:rPr>
              <a:t> = </a:t>
            </a:r>
            <a:r>
              <a:rPr lang="en-US" sz="1500" dirty="0">
                <a:solidFill>
                  <a:srgbClr val="B08000"/>
                </a:solidFill>
                <a:latin typeface="Courier New" panose="02070309020205020404" pitchFamily="49" charset="0"/>
                <a:cs typeface="Courier New" panose="02070309020205020404" pitchFamily="49" charset="0"/>
              </a:rPr>
              <a:t>80</a:t>
            </a:r>
            <a:r>
              <a:rPr lang="en-US" sz="1500" dirty="0">
                <a:solidFill>
                  <a:srgbClr val="006E28"/>
                </a:solidFill>
                <a:latin typeface="Courier New" panose="02070309020205020404" pitchFamily="49" charset="0"/>
                <a:cs typeface="Courier New" panose="02070309020205020404" pitchFamily="49" charset="0"/>
              </a:rPr>
              <a:t>;</a:t>
            </a:r>
            <a:endParaRPr lang="en-US" sz="1500" dirty="0">
              <a:latin typeface="Courier New" panose="02070309020205020404" pitchFamily="49" charset="0"/>
              <a:cs typeface="Courier New" panose="02070309020205020404" pitchFamily="49" charset="0"/>
            </a:endParaRPr>
          </a:p>
          <a:p>
            <a:pPr marL="137700" lvl="2"/>
            <a:r>
              <a:rPr lang="en-US" sz="1500" dirty="0">
                <a:solidFill>
                  <a:srgbClr val="A1A100"/>
                </a:solidFill>
                <a:latin typeface="Courier New" panose="02070309020205020404" pitchFamily="49" charset="0"/>
                <a:cs typeface="Courier New" panose="02070309020205020404" pitchFamily="49" charset="0"/>
              </a:rPr>
              <a:t>	if</a:t>
            </a:r>
            <a:r>
              <a:rPr lang="en-US" sz="1500" dirty="0">
                <a:solidFill>
                  <a:srgbClr val="006E28"/>
                </a:solidFill>
                <a:latin typeface="Courier New" panose="02070309020205020404" pitchFamily="49" charset="0"/>
                <a:cs typeface="Courier New" panose="02070309020205020404" pitchFamily="49" charset="0"/>
              </a:rPr>
              <a:t>(</a:t>
            </a:r>
            <a:r>
              <a:rPr lang="en-US" sz="1500" dirty="0">
                <a:solidFill>
                  <a:srgbClr val="5555FF"/>
                </a:solidFill>
                <a:latin typeface="Courier New" panose="02070309020205020404" pitchFamily="49" charset="0"/>
                <a:cs typeface="Courier New" panose="02070309020205020404" pitchFamily="49" charset="0"/>
              </a:rPr>
              <a:t>$</a:t>
            </a:r>
            <a:r>
              <a:rPr lang="en-US" sz="1500" dirty="0" err="1">
                <a:solidFill>
                  <a:srgbClr val="5555FF"/>
                </a:solidFill>
                <a:latin typeface="Courier New" panose="02070309020205020404" pitchFamily="49" charset="0"/>
                <a:cs typeface="Courier New" panose="02070309020205020404" pitchFamily="49" charset="0"/>
              </a:rPr>
              <a:t>nilai</a:t>
            </a:r>
            <a:r>
              <a:rPr lang="en-US" sz="1500" dirty="0">
                <a:latin typeface="Courier New" panose="02070309020205020404" pitchFamily="49" charset="0"/>
                <a:cs typeface="Courier New" panose="02070309020205020404" pitchFamily="49" charset="0"/>
              </a:rPr>
              <a:t> &gt;= </a:t>
            </a:r>
            <a:r>
              <a:rPr lang="en-US" sz="1500" dirty="0">
                <a:solidFill>
                  <a:srgbClr val="B08000"/>
                </a:solidFill>
                <a:latin typeface="Courier New" panose="02070309020205020404" pitchFamily="49" charset="0"/>
                <a:cs typeface="Courier New" panose="02070309020205020404" pitchFamily="49" charset="0"/>
              </a:rPr>
              <a:t>60</a:t>
            </a:r>
            <a:r>
              <a:rPr lang="en-US" sz="1500" dirty="0">
                <a:solidFill>
                  <a:srgbClr val="006E28"/>
                </a:solidFill>
                <a:latin typeface="Courier New" panose="02070309020205020404" pitchFamily="49" charset="0"/>
                <a:cs typeface="Courier New" panose="02070309020205020404" pitchFamily="49" charset="0"/>
              </a:rPr>
              <a:t>)</a:t>
            </a:r>
            <a:r>
              <a:rPr lang="en-US" sz="1500" dirty="0">
                <a:latin typeface="Courier New" panose="02070309020205020404" pitchFamily="49" charset="0"/>
                <a:cs typeface="Courier New" panose="02070309020205020404" pitchFamily="49" charset="0"/>
              </a:rPr>
              <a:t>{</a:t>
            </a:r>
          </a:p>
          <a:p>
            <a:pPr marL="137700" lvl="2"/>
            <a:r>
              <a:rPr lang="en-US" sz="1500" dirty="0">
                <a:latin typeface="Courier New" panose="02070309020205020404" pitchFamily="49" charset="0"/>
                <a:cs typeface="Courier New" panose="02070309020205020404" pitchFamily="49" charset="0"/>
              </a:rPr>
              <a:t>   	</a:t>
            </a:r>
            <a:r>
              <a:rPr lang="en-US" sz="1500" dirty="0">
                <a:solidFill>
                  <a:srgbClr val="52188B"/>
                </a:solidFill>
                <a:latin typeface="Courier New" panose="02070309020205020404" pitchFamily="49" charset="0"/>
                <a:cs typeface="Courier New" panose="02070309020205020404" pitchFamily="49" charset="0"/>
              </a:rPr>
              <a:t>echo</a:t>
            </a:r>
            <a:r>
              <a:rPr lang="en-US" sz="1500" dirty="0">
                <a:latin typeface="Courier New" panose="02070309020205020404" pitchFamily="49" charset="0"/>
                <a:cs typeface="Courier New" panose="02070309020205020404" pitchFamily="49" charset="0"/>
              </a:rPr>
              <a:t> </a:t>
            </a:r>
            <a:r>
              <a:rPr lang="en-US" sz="1500" dirty="0">
                <a:solidFill>
                  <a:srgbClr val="BF0303"/>
                </a:solidFill>
                <a:latin typeface="Courier New" panose="02070309020205020404" pitchFamily="49" charset="0"/>
                <a:cs typeface="Courier New" panose="02070309020205020404" pitchFamily="49" charset="0"/>
              </a:rPr>
              <a:t>"</a:t>
            </a:r>
            <a:r>
              <a:rPr lang="en-US" sz="1500" dirty="0" err="1">
                <a:solidFill>
                  <a:srgbClr val="BF0303"/>
                </a:solidFill>
                <a:latin typeface="Courier New" panose="02070309020205020404" pitchFamily="49" charset="0"/>
                <a:cs typeface="Courier New" panose="02070309020205020404" pitchFamily="49" charset="0"/>
              </a:rPr>
              <a:t>Selamat</a:t>
            </a:r>
            <a:r>
              <a:rPr lang="en-US" sz="1500" dirty="0">
                <a:solidFill>
                  <a:srgbClr val="BF0303"/>
                </a:solidFill>
                <a:latin typeface="Courier New" panose="02070309020205020404" pitchFamily="49" charset="0"/>
                <a:cs typeface="Courier New" panose="02070309020205020404" pitchFamily="49" charset="0"/>
              </a:rPr>
              <a:t> </a:t>
            </a:r>
            <a:r>
              <a:rPr lang="en-US" sz="1500" dirty="0" err="1">
                <a:solidFill>
                  <a:srgbClr val="BF0303"/>
                </a:solidFill>
                <a:latin typeface="Courier New" panose="02070309020205020404" pitchFamily="49" charset="0"/>
                <a:cs typeface="Courier New" panose="02070309020205020404" pitchFamily="49" charset="0"/>
              </a:rPr>
              <a:t>anda</a:t>
            </a:r>
            <a:r>
              <a:rPr lang="en-US" sz="1500" dirty="0">
                <a:solidFill>
                  <a:srgbClr val="BF0303"/>
                </a:solidFill>
                <a:latin typeface="Courier New" panose="02070309020205020404" pitchFamily="49" charset="0"/>
                <a:cs typeface="Courier New" panose="02070309020205020404" pitchFamily="49" charset="0"/>
              </a:rPr>
              <a:t> lulus!"</a:t>
            </a:r>
            <a:r>
              <a:rPr lang="en-US" sz="1500" dirty="0">
                <a:solidFill>
                  <a:srgbClr val="006E28"/>
                </a:solidFill>
                <a:latin typeface="Courier New" panose="02070309020205020404" pitchFamily="49" charset="0"/>
                <a:cs typeface="Courier New" panose="02070309020205020404" pitchFamily="49" charset="0"/>
              </a:rPr>
              <a:t>;</a:t>
            </a:r>
          </a:p>
          <a:p>
            <a:pPr marL="137700" lvl="2"/>
            <a:r>
              <a:rPr lang="en-US" sz="1500" dirty="0">
                <a:latin typeface="Courier New" panose="02070309020205020404" pitchFamily="49" charset="0"/>
                <a:cs typeface="Courier New" panose="02070309020205020404" pitchFamily="49" charset="0"/>
              </a:rPr>
              <a:t>	} </a:t>
            </a:r>
            <a:r>
              <a:rPr lang="en-US" sz="1500" dirty="0">
                <a:solidFill>
                  <a:srgbClr val="A1A100"/>
                </a:solidFill>
                <a:latin typeface="Courier New" panose="02070309020205020404" pitchFamily="49" charset="0"/>
                <a:cs typeface="Courier New" panose="02070309020205020404" pitchFamily="49" charset="0"/>
              </a:rPr>
              <a:t>else</a:t>
            </a:r>
            <a:r>
              <a:rPr lang="en-US" sz="1500" dirty="0">
                <a:latin typeface="Courier New" panose="02070309020205020404" pitchFamily="49" charset="0"/>
                <a:cs typeface="Courier New" panose="02070309020205020404" pitchFamily="49" charset="0"/>
              </a:rPr>
              <a:t> {</a:t>
            </a:r>
          </a:p>
          <a:p>
            <a:pPr marL="137700" lvl="2"/>
            <a:r>
              <a:rPr lang="en-US" sz="1500" dirty="0">
                <a:latin typeface="Courier New" panose="02070309020205020404" pitchFamily="49" charset="0"/>
                <a:cs typeface="Courier New" panose="02070309020205020404" pitchFamily="49" charset="0"/>
              </a:rPr>
              <a:t>   	</a:t>
            </a:r>
            <a:r>
              <a:rPr lang="en-US" sz="1500" dirty="0">
                <a:solidFill>
                  <a:srgbClr val="52188B"/>
                </a:solidFill>
                <a:latin typeface="Courier New" panose="02070309020205020404" pitchFamily="49" charset="0"/>
                <a:cs typeface="Courier New" panose="02070309020205020404" pitchFamily="49" charset="0"/>
              </a:rPr>
              <a:t>echo</a:t>
            </a:r>
            <a:r>
              <a:rPr lang="en-US" sz="1500" dirty="0">
                <a:latin typeface="Courier New" panose="02070309020205020404" pitchFamily="49" charset="0"/>
                <a:cs typeface="Courier New" panose="02070309020205020404" pitchFamily="49" charset="0"/>
              </a:rPr>
              <a:t> </a:t>
            </a:r>
            <a:r>
              <a:rPr lang="en-US" sz="1500" dirty="0">
                <a:solidFill>
                  <a:srgbClr val="BF0303"/>
                </a:solidFill>
                <a:latin typeface="Courier New" panose="02070309020205020404" pitchFamily="49" charset="0"/>
                <a:cs typeface="Courier New" panose="02070309020205020404" pitchFamily="49" charset="0"/>
              </a:rPr>
              <a:t>"</a:t>
            </a:r>
            <a:r>
              <a:rPr lang="en-US" sz="1500" dirty="0" err="1">
                <a:solidFill>
                  <a:srgbClr val="BF0303"/>
                </a:solidFill>
                <a:latin typeface="Courier New" panose="02070309020205020404" pitchFamily="49" charset="0"/>
                <a:cs typeface="Courier New" panose="02070309020205020404" pitchFamily="49" charset="0"/>
              </a:rPr>
              <a:t>Coba</a:t>
            </a:r>
            <a:r>
              <a:rPr lang="en-US" sz="1500" dirty="0">
                <a:solidFill>
                  <a:srgbClr val="BF0303"/>
                </a:solidFill>
                <a:latin typeface="Courier New" panose="02070309020205020404" pitchFamily="49" charset="0"/>
                <a:cs typeface="Courier New" panose="02070309020205020404" pitchFamily="49" charset="0"/>
              </a:rPr>
              <a:t> </a:t>
            </a:r>
            <a:r>
              <a:rPr lang="en-US" sz="1500" dirty="0" err="1">
                <a:solidFill>
                  <a:srgbClr val="BF0303"/>
                </a:solidFill>
                <a:latin typeface="Courier New" panose="02070309020205020404" pitchFamily="49" charset="0"/>
                <a:cs typeface="Courier New" panose="02070309020205020404" pitchFamily="49" charset="0"/>
              </a:rPr>
              <a:t>lagi</a:t>
            </a:r>
            <a:r>
              <a:rPr lang="en-US" sz="1500" dirty="0">
                <a:solidFill>
                  <a:srgbClr val="BF0303"/>
                </a:solidFill>
                <a:latin typeface="Courier New" panose="02070309020205020404" pitchFamily="49" charset="0"/>
                <a:cs typeface="Courier New" panose="02070309020205020404" pitchFamily="49" charset="0"/>
              </a:rPr>
              <a:t> semester </a:t>
            </a:r>
            <a:r>
              <a:rPr lang="en-US" sz="1500" dirty="0" err="1">
                <a:solidFill>
                  <a:srgbClr val="BF0303"/>
                </a:solidFill>
                <a:latin typeface="Courier New" panose="02070309020205020404" pitchFamily="49" charset="0"/>
                <a:cs typeface="Courier New" panose="02070309020205020404" pitchFamily="49" charset="0"/>
              </a:rPr>
              <a:t>depan</a:t>
            </a:r>
            <a:r>
              <a:rPr lang="en-US" sz="1500" dirty="0">
                <a:solidFill>
                  <a:srgbClr val="BF0303"/>
                </a:solidFill>
                <a:latin typeface="Courier New" panose="02070309020205020404" pitchFamily="49" charset="0"/>
                <a:cs typeface="Courier New" panose="02070309020205020404" pitchFamily="49" charset="0"/>
              </a:rPr>
              <a:t>."</a:t>
            </a:r>
            <a:r>
              <a:rPr lang="en-US" sz="1500" dirty="0">
                <a:solidFill>
                  <a:srgbClr val="006E28"/>
                </a:solidFill>
                <a:latin typeface="Courier New" panose="02070309020205020404" pitchFamily="49" charset="0"/>
                <a:cs typeface="Courier New" panose="02070309020205020404" pitchFamily="49" charset="0"/>
              </a:rPr>
              <a:t>;</a:t>
            </a:r>
          </a:p>
          <a:p>
            <a:pPr marL="137700" lvl="2"/>
            <a:endParaRPr lang="en-US" sz="1500" dirty="0">
              <a:solidFill>
                <a:srgbClr val="006E28"/>
              </a:solidFill>
              <a:latin typeface="Courier New" panose="02070309020205020404" pitchFamily="49" charset="0"/>
              <a:cs typeface="Courier New" panose="02070309020205020404" pitchFamily="49" charset="0"/>
            </a:endParaRPr>
          </a:p>
          <a:p>
            <a:pPr marL="137700" lvl="2"/>
            <a:r>
              <a:rPr lang="en-US" sz="1500" dirty="0">
                <a:latin typeface="Courier New" panose="02070309020205020404" pitchFamily="49" charset="0"/>
                <a:cs typeface="Courier New" panose="02070309020205020404" pitchFamily="49" charset="0"/>
              </a:rPr>
              <a:t>	}</a:t>
            </a:r>
          </a:p>
          <a:p>
            <a:pPr marL="137700" lvl="2" algn="just"/>
            <a:r>
              <a:rPr lang="en-US" sz="1500" b="1" dirty="0">
                <a:latin typeface="Courier New" panose="02070309020205020404" pitchFamily="49" charset="0"/>
                <a:cs typeface="Courier New" panose="02070309020205020404" pitchFamily="49" charset="0"/>
              </a:rPr>
              <a:t>?&gt;</a:t>
            </a:r>
          </a:p>
        </p:txBody>
      </p:sp>
    </p:spTree>
    <p:extLst>
      <p:ext uri="{BB962C8B-B14F-4D97-AF65-F5344CB8AC3E}">
        <p14:creationId xmlns:p14="http://schemas.microsoft.com/office/powerpoint/2010/main" val="20253288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Struktur</a:t>
            </a:r>
            <a:r>
              <a:rPr lang="en-GB" dirty="0"/>
              <a:t> </a:t>
            </a:r>
            <a:r>
              <a:rPr lang="en-US" dirty="0" err="1">
                <a:solidFill>
                  <a:schemeClr val="tx1"/>
                </a:solidFill>
              </a:rPr>
              <a:t>Percabangan</a:t>
            </a:r>
            <a:r>
              <a:rPr lang="en-US" dirty="0">
                <a:solidFill>
                  <a:schemeClr val="tx1"/>
                </a:solidFill>
              </a:rPr>
              <a:t>: if - elseif - else</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a:solidFill>
                  <a:srgbClr val="000000"/>
                </a:solidFill>
              </a:rPr>
              <a:t>Jika </a:t>
            </a:r>
            <a:r>
              <a:rPr lang="en-US" dirty="0" err="1">
                <a:solidFill>
                  <a:srgbClr val="000000"/>
                </a:solidFill>
              </a:rPr>
              <a:t>lebih</a:t>
            </a:r>
            <a:r>
              <a:rPr lang="en-US" dirty="0">
                <a:solidFill>
                  <a:srgbClr val="000000"/>
                </a:solidFill>
              </a:rPr>
              <a:t> </a:t>
            </a:r>
            <a:r>
              <a:rPr lang="en-US" dirty="0" err="1">
                <a:solidFill>
                  <a:srgbClr val="000000"/>
                </a:solidFill>
              </a:rPr>
              <a:t>dari</a:t>
            </a:r>
            <a:r>
              <a:rPr lang="en-US" dirty="0">
                <a:solidFill>
                  <a:srgbClr val="000000"/>
                </a:solidFill>
              </a:rPr>
              <a:t> </a:t>
            </a:r>
            <a:r>
              <a:rPr lang="en-US" dirty="0" err="1">
                <a:solidFill>
                  <a:srgbClr val="000000"/>
                </a:solidFill>
              </a:rPr>
              <a:t>dua</a:t>
            </a:r>
            <a:r>
              <a:rPr lang="en-US" dirty="0">
                <a:solidFill>
                  <a:srgbClr val="000000"/>
                </a:solidFill>
              </a:rPr>
              <a:t> </a:t>
            </a:r>
            <a:r>
              <a:rPr lang="en-US" dirty="0" err="1">
                <a:solidFill>
                  <a:srgbClr val="000000"/>
                </a:solidFill>
              </a:rPr>
              <a:t>alternatif</a:t>
            </a:r>
            <a:endParaRPr lang="en-US" dirty="0">
              <a:solidFill>
                <a:srgbClr val="000000"/>
              </a:solidFill>
            </a:endParaRPr>
          </a:p>
          <a:p>
            <a:pPr marL="285750" indent="-285750">
              <a:buClr>
                <a:srgbClr val="000000"/>
              </a:buClr>
              <a:buFont typeface="Arial" panose="020B0604020202020204" pitchFamily="34" charset="0"/>
              <a:buChar char="•"/>
            </a:pPr>
            <a:r>
              <a:rPr lang="en-US" dirty="0">
                <a:solidFill>
                  <a:srgbClr val="000000"/>
                </a:solidFill>
              </a:rPr>
              <a:t>Format:</a:t>
            </a:r>
          </a:p>
          <a:p>
            <a:pPr marL="582612" lvl="1" indent="0" eaLnBrk="0" hangingPunc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&lt;?php</a:t>
            </a:r>
          </a:p>
          <a:p>
            <a:pPr marL="582612" lvl="1" indent="0" eaLnBrk="0" hangingPunc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if (</a:t>
            </a:r>
            <a:r>
              <a:rPr lang="en-US" dirty="0" err="1">
                <a:solidFill>
                  <a:srgbClr val="000000"/>
                </a:solidFill>
                <a:latin typeface="Courier New" panose="02070309020205020404" pitchFamily="49" charset="0"/>
                <a:cs typeface="Courier New" panose="02070309020205020404" pitchFamily="49" charset="0"/>
              </a:rPr>
              <a:t>ekspresiA</a:t>
            </a:r>
            <a:r>
              <a:rPr lang="en-US" dirty="0">
                <a:solidFill>
                  <a:srgbClr val="000000"/>
                </a:solidFill>
                <a:latin typeface="Courier New" panose="02070309020205020404" pitchFamily="49" charset="0"/>
                <a:cs typeface="Courier New" panose="02070309020205020404" pitchFamily="49" charset="0"/>
              </a:rPr>
              <a:t>) {</a:t>
            </a:r>
          </a:p>
          <a:p>
            <a:pPr marL="582612" lvl="1" indent="0" eaLnBrk="0" hangingPunc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statement1;</a:t>
            </a:r>
          </a:p>
          <a:p>
            <a:pPr marL="582612" lvl="1" indent="0" eaLnBrk="0" hangingPunc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 elseif (</a:t>
            </a:r>
            <a:r>
              <a:rPr lang="en-US" dirty="0" err="1">
                <a:solidFill>
                  <a:srgbClr val="000000"/>
                </a:solidFill>
                <a:latin typeface="Courier New" panose="02070309020205020404" pitchFamily="49" charset="0"/>
                <a:cs typeface="Courier New" panose="02070309020205020404" pitchFamily="49" charset="0"/>
              </a:rPr>
              <a:t>ekspresiB</a:t>
            </a:r>
            <a:r>
              <a:rPr lang="en-US" dirty="0">
                <a:solidFill>
                  <a:srgbClr val="000000"/>
                </a:solidFill>
                <a:latin typeface="Courier New" panose="02070309020205020404" pitchFamily="49" charset="0"/>
                <a:cs typeface="Courier New" panose="02070309020205020404" pitchFamily="49" charset="0"/>
              </a:rPr>
              <a:t>) {</a:t>
            </a:r>
          </a:p>
          <a:p>
            <a:pPr marL="582612" lvl="1" indent="0" eaLnBrk="0" hangingPunc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statement2;</a:t>
            </a:r>
          </a:p>
          <a:p>
            <a:pPr marL="582612" lvl="1" indent="0" eaLnBrk="0" hangingPunc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 else {</a:t>
            </a:r>
          </a:p>
          <a:p>
            <a:pPr marL="582612" lvl="1" indent="0" eaLnBrk="0" hangingPunc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statement3;</a:t>
            </a:r>
          </a:p>
          <a:p>
            <a:pPr marL="582612" lvl="1" indent="0" eaLnBrk="0" hangingPunc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a:t>
            </a:r>
          </a:p>
          <a:p>
            <a:pPr marL="582612" lvl="1" indent="0" eaLnBrk="0" hangingPunct="0">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?&gt;</a:t>
            </a:r>
            <a:endParaRPr lang="en-US" dirty="0">
              <a:solidFill>
                <a:srgbClr val="000000"/>
              </a:solidFill>
            </a:endParaRPr>
          </a:p>
        </p:txBody>
      </p:sp>
    </p:spTree>
    <p:extLst>
      <p:ext uri="{BB962C8B-B14F-4D97-AF65-F5344CB8AC3E}">
        <p14:creationId xmlns:p14="http://schemas.microsoft.com/office/powerpoint/2010/main" val="17490437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b="0" dirty="0" err="1"/>
              <a:t>Contoh</a:t>
            </a:r>
            <a:r>
              <a:rPr lang="en-US" sz="2000" b="0" dirty="0"/>
              <a:t>: </a:t>
            </a:r>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fontScale="25000" lnSpcReduction="20000"/>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Clr>
                <a:srgbClr val="000000"/>
              </a:buClr>
              <a:buFont typeface="Arial"/>
              <a:buNone/>
            </a:pPr>
            <a:r>
              <a:rPr lang="en-US" sz="4800" b="1" dirty="0">
                <a:solidFill>
                  <a:srgbClr val="000000"/>
                </a:solidFill>
                <a:latin typeface="Courier New" panose="02070309020205020404" pitchFamily="49" charset="0"/>
                <a:cs typeface="Courier New" panose="02070309020205020404" pitchFamily="49" charset="0"/>
              </a:rPr>
              <a:t>&lt;?php</a:t>
            </a:r>
            <a:endParaRPr lang="en-US" sz="4800" dirty="0">
              <a:solidFill>
                <a:srgbClr val="000000"/>
              </a:solidFill>
              <a:latin typeface="Courier New" panose="02070309020205020404" pitchFamily="49" charset="0"/>
              <a:cs typeface="Courier New" panose="02070309020205020404" pitchFamily="49" charset="0"/>
            </a:endParaRPr>
          </a:p>
          <a:p>
            <a:pPr marL="0" indent="0">
              <a:buClr>
                <a:srgbClr val="000000"/>
              </a:buClr>
              <a:buFont typeface="Arial"/>
              <a:buNone/>
            </a:pPr>
            <a:r>
              <a:rPr lang="en-US" sz="4800" dirty="0">
                <a:solidFill>
                  <a:srgbClr val="5555FF"/>
                </a:solidFill>
                <a:latin typeface="Courier New" panose="02070309020205020404" pitchFamily="49" charset="0"/>
                <a:cs typeface="Courier New" panose="02070309020205020404" pitchFamily="49" charset="0"/>
              </a:rPr>
              <a:t>$</a:t>
            </a:r>
            <a:r>
              <a:rPr lang="en-US" sz="4800" dirty="0" err="1">
                <a:solidFill>
                  <a:srgbClr val="5555FF"/>
                </a:solidFill>
                <a:latin typeface="Courier New" panose="02070309020205020404" pitchFamily="49" charset="0"/>
                <a:cs typeface="Courier New" panose="02070309020205020404" pitchFamily="49" charset="0"/>
              </a:rPr>
              <a:t>nilai</a:t>
            </a:r>
            <a:r>
              <a:rPr lang="en-US" sz="4800" dirty="0">
                <a:solidFill>
                  <a:srgbClr val="000000"/>
                </a:solidFill>
                <a:latin typeface="Courier New" panose="02070309020205020404" pitchFamily="49" charset="0"/>
                <a:cs typeface="Courier New" panose="02070309020205020404" pitchFamily="49" charset="0"/>
              </a:rPr>
              <a:t> = </a:t>
            </a:r>
            <a:r>
              <a:rPr lang="en-US" sz="4800" dirty="0">
                <a:solidFill>
                  <a:srgbClr val="B08000"/>
                </a:solidFill>
                <a:latin typeface="Courier New" panose="02070309020205020404" pitchFamily="49" charset="0"/>
                <a:cs typeface="Courier New" panose="02070309020205020404" pitchFamily="49" charset="0"/>
              </a:rPr>
              <a:t>80</a:t>
            </a:r>
            <a:r>
              <a:rPr lang="en-US" sz="4800" dirty="0">
                <a:solidFill>
                  <a:srgbClr val="006E28"/>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A1A100"/>
                </a:solidFill>
                <a:latin typeface="Courier New" panose="02070309020205020404" pitchFamily="49" charset="0"/>
                <a:cs typeface="Courier New" panose="02070309020205020404" pitchFamily="49" charset="0"/>
              </a:rPr>
              <a:t>if</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5555FF"/>
                </a:solidFill>
                <a:latin typeface="Courier New" panose="02070309020205020404" pitchFamily="49" charset="0"/>
                <a:cs typeface="Courier New" panose="02070309020205020404" pitchFamily="49" charset="0"/>
              </a:rPr>
              <a:t>$</a:t>
            </a:r>
            <a:r>
              <a:rPr lang="en-US" sz="4800" dirty="0" err="1">
                <a:solidFill>
                  <a:srgbClr val="5555FF"/>
                </a:solidFill>
                <a:latin typeface="Courier New" panose="02070309020205020404" pitchFamily="49" charset="0"/>
                <a:cs typeface="Courier New" panose="02070309020205020404" pitchFamily="49" charset="0"/>
              </a:rPr>
              <a:t>nilai</a:t>
            </a:r>
            <a:r>
              <a:rPr lang="en-US" sz="4800" dirty="0">
                <a:solidFill>
                  <a:srgbClr val="000000"/>
                </a:solidFill>
                <a:latin typeface="Courier New" panose="02070309020205020404" pitchFamily="49" charset="0"/>
                <a:cs typeface="Courier New" panose="02070309020205020404" pitchFamily="49" charset="0"/>
              </a:rPr>
              <a:t> &gt;= </a:t>
            </a:r>
            <a:r>
              <a:rPr lang="en-US" sz="4800" dirty="0">
                <a:solidFill>
                  <a:srgbClr val="B08000"/>
                </a:solidFill>
                <a:latin typeface="Courier New" panose="02070309020205020404" pitchFamily="49" charset="0"/>
                <a:cs typeface="Courier New" panose="02070309020205020404" pitchFamily="49" charset="0"/>
              </a:rPr>
              <a:t>85</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000000"/>
                </a:solidFill>
                <a:latin typeface="Courier New" panose="02070309020205020404" pitchFamily="49" charset="0"/>
                <a:cs typeface="Courier New" panose="02070309020205020404" pitchFamily="49" charset="0"/>
              </a:rPr>
              <a:t> &amp;&amp; </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5555FF"/>
                </a:solidFill>
                <a:latin typeface="Courier New" panose="02070309020205020404" pitchFamily="49" charset="0"/>
                <a:cs typeface="Courier New" panose="02070309020205020404" pitchFamily="49" charset="0"/>
              </a:rPr>
              <a:t>$</a:t>
            </a:r>
            <a:r>
              <a:rPr lang="en-US" sz="4800" dirty="0" err="1">
                <a:solidFill>
                  <a:srgbClr val="5555FF"/>
                </a:solidFill>
                <a:latin typeface="Courier New" panose="02070309020205020404" pitchFamily="49" charset="0"/>
                <a:cs typeface="Courier New" panose="02070309020205020404" pitchFamily="49" charset="0"/>
              </a:rPr>
              <a:t>nilai</a:t>
            </a:r>
            <a:r>
              <a:rPr lang="en-US" sz="4800" dirty="0">
                <a:solidFill>
                  <a:srgbClr val="000000"/>
                </a:solidFill>
                <a:latin typeface="Courier New" panose="02070309020205020404" pitchFamily="49" charset="0"/>
                <a:cs typeface="Courier New" panose="02070309020205020404" pitchFamily="49" charset="0"/>
              </a:rPr>
              <a:t> &lt;= </a:t>
            </a:r>
            <a:r>
              <a:rPr lang="en-US" sz="4800" dirty="0">
                <a:solidFill>
                  <a:srgbClr val="B08000"/>
                </a:solidFill>
                <a:latin typeface="Courier New" panose="02070309020205020404" pitchFamily="49" charset="0"/>
                <a:cs typeface="Courier New" panose="02070309020205020404" pitchFamily="49" charset="0"/>
              </a:rPr>
              <a:t>100</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000000"/>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5555FF"/>
                </a:solidFill>
                <a:latin typeface="Courier New" panose="02070309020205020404" pitchFamily="49" charset="0"/>
                <a:cs typeface="Courier New" panose="02070309020205020404" pitchFamily="49" charset="0"/>
              </a:rPr>
              <a:t>$index</a:t>
            </a:r>
            <a:r>
              <a:rPr lang="en-US" sz="4800" dirty="0">
                <a:solidFill>
                  <a:srgbClr val="000000"/>
                </a:solidFill>
                <a:latin typeface="Courier New" panose="02070309020205020404" pitchFamily="49" charset="0"/>
                <a:cs typeface="Courier New" panose="02070309020205020404" pitchFamily="49" charset="0"/>
              </a:rPr>
              <a:t> = </a:t>
            </a:r>
            <a:r>
              <a:rPr lang="en-US" sz="4800" dirty="0">
                <a:solidFill>
                  <a:srgbClr val="BF0303"/>
                </a:solidFill>
                <a:latin typeface="Courier New" panose="02070309020205020404" pitchFamily="49" charset="0"/>
                <a:cs typeface="Courier New" panose="02070309020205020404" pitchFamily="49" charset="0"/>
              </a:rPr>
              <a:t>"A"</a:t>
            </a:r>
            <a:r>
              <a:rPr lang="en-US" sz="4800" dirty="0">
                <a:solidFill>
                  <a:srgbClr val="006E28"/>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A1A100"/>
                </a:solidFill>
                <a:latin typeface="Courier New" panose="02070309020205020404" pitchFamily="49" charset="0"/>
                <a:cs typeface="Courier New" panose="02070309020205020404" pitchFamily="49" charset="0"/>
              </a:rPr>
              <a:t>elseif</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5555FF"/>
                </a:solidFill>
                <a:latin typeface="Courier New" panose="02070309020205020404" pitchFamily="49" charset="0"/>
                <a:cs typeface="Courier New" panose="02070309020205020404" pitchFamily="49" charset="0"/>
              </a:rPr>
              <a:t>$</a:t>
            </a:r>
            <a:r>
              <a:rPr lang="en-US" sz="4800" dirty="0" err="1">
                <a:solidFill>
                  <a:srgbClr val="5555FF"/>
                </a:solidFill>
                <a:latin typeface="Courier New" panose="02070309020205020404" pitchFamily="49" charset="0"/>
                <a:cs typeface="Courier New" panose="02070309020205020404" pitchFamily="49" charset="0"/>
              </a:rPr>
              <a:t>nilai</a:t>
            </a:r>
            <a:r>
              <a:rPr lang="en-US" sz="4800" dirty="0">
                <a:solidFill>
                  <a:srgbClr val="000000"/>
                </a:solidFill>
                <a:latin typeface="Courier New" panose="02070309020205020404" pitchFamily="49" charset="0"/>
                <a:cs typeface="Courier New" panose="02070309020205020404" pitchFamily="49" charset="0"/>
              </a:rPr>
              <a:t> &gt;= </a:t>
            </a:r>
            <a:r>
              <a:rPr lang="en-US" sz="4800" dirty="0">
                <a:solidFill>
                  <a:srgbClr val="B08000"/>
                </a:solidFill>
                <a:latin typeface="Courier New" panose="02070309020205020404" pitchFamily="49" charset="0"/>
                <a:cs typeface="Courier New" panose="02070309020205020404" pitchFamily="49" charset="0"/>
              </a:rPr>
              <a:t>70</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000000"/>
                </a:solidFill>
                <a:latin typeface="Courier New" panose="02070309020205020404" pitchFamily="49" charset="0"/>
                <a:cs typeface="Courier New" panose="02070309020205020404" pitchFamily="49" charset="0"/>
              </a:rPr>
              <a:t> {</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5555FF"/>
                </a:solidFill>
                <a:latin typeface="Courier New" panose="02070309020205020404" pitchFamily="49" charset="0"/>
                <a:cs typeface="Courier New" panose="02070309020205020404" pitchFamily="49" charset="0"/>
              </a:rPr>
              <a:t>$index</a:t>
            </a:r>
            <a:r>
              <a:rPr lang="en-US" sz="4800" dirty="0">
                <a:solidFill>
                  <a:srgbClr val="000000"/>
                </a:solidFill>
                <a:latin typeface="Courier New" panose="02070309020205020404" pitchFamily="49" charset="0"/>
                <a:cs typeface="Courier New" panose="02070309020205020404" pitchFamily="49" charset="0"/>
              </a:rPr>
              <a:t> = </a:t>
            </a:r>
            <a:r>
              <a:rPr lang="en-US" sz="4800" dirty="0">
                <a:solidFill>
                  <a:srgbClr val="BF0303"/>
                </a:solidFill>
                <a:latin typeface="Courier New" panose="02070309020205020404" pitchFamily="49" charset="0"/>
                <a:cs typeface="Courier New" panose="02070309020205020404" pitchFamily="49" charset="0"/>
              </a:rPr>
              <a:t>"B"</a:t>
            </a:r>
            <a:r>
              <a:rPr lang="en-US" sz="4800" dirty="0">
                <a:solidFill>
                  <a:srgbClr val="006E28"/>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A1A100"/>
                </a:solidFill>
                <a:latin typeface="Courier New" panose="02070309020205020404" pitchFamily="49" charset="0"/>
                <a:cs typeface="Courier New" panose="02070309020205020404" pitchFamily="49" charset="0"/>
              </a:rPr>
              <a:t>elseif</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5555FF"/>
                </a:solidFill>
                <a:latin typeface="Courier New" panose="02070309020205020404" pitchFamily="49" charset="0"/>
                <a:cs typeface="Courier New" panose="02070309020205020404" pitchFamily="49" charset="0"/>
              </a:rPr>
              <a:t>$</a:t>
            </a:r>
            <a:r>
              <a:rPr lang="en-US" sz="4800" dirty="0" err="1">
                <a:solidFill>
                  <a:srgbClr val="5555FF"/>
                </a:solidFill>
                <a:latin typeface="Courier New" panose="02070309020205020404" pitchFamily="49" charset="0"/>
                <a:cs typeface="Courier New" panose="02070309020205020404" pitchFamily="49" charset="0"/>
              </a:rPr>
              <a:t>nilai</a:t>
            </a:r>
            <a:r>
              <a:rPr lang="en-US" sz="4800" dirty="0">
                <a:solidFill>
                  <a:srgbClr val="000000"/>
                </a:solidFill>
                <a:latin typeface="Courier New" panose="02070309020205020404" pitchFamily="49" charset="0"/>
                <a:cs typeface="Courier New" panose="02070309020205020404" pitchFamily="49" charset="0"/>
              </a:rPr>
              <a:t> &gt;= </a:t>
            </a:r>
            <a:r>
              <a:rPr lang="en-US" sz="4800" dirty="0">
                <a:solidFill>
                  <a:srgbClr val="B08000"/>
                </a:solidFill>
                <a:latin typeface="Courier New" panose="02070309020205020404" pitchFamily="49" charset="0"/>
                <a:cs typeface="Courier New" panose="02070309020205020404" pitchFamily="49" charset="0"/>
              </a:rPr>
              <a:t>50</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000000"/>
                </a:solidFill>
                <a:latin typeface="Courier New" panose="02070309020205020404" pitchFamily="49" charset="0"/>
                <a:cs typeface="Courier New" panose="02070309020205020404" pitchFamily="49" charset="0"/>
              </a:rPr>
              <a:t> {</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5555FF"/>
                </a:solidFill>
                <a:latin typeface="Courier New" panose="02070309020205020404" pitchFamily="49" charset="0"/>
                <a:cs typeface="Courier New" panose="02070309020205020404" pitchFamily="49" charset="0"/>
              </a:rPr>
              <a:t>$index</a:t>
            </a:r>
            <a:r>
              <a:rPr lang="en-US" sz="4800" dirty="0">
                <a:solidFill>
                  <a:srgbClr val="000000"/>
                </a:solidFill>
                <a:latin typeface="Courier New" panose="02070309020205020404" pitchFamily="49" charset="0"/>
                <a:cs typeface="Courier New" panose="02070309020205020404" pitchFamily="49" charset="0"/>
              </a:rPr>
              <a:t> = </a:t>
            </a:r>
            <a:r>
              <a:rPr lang="en-US" sz="4800" dirty="0">
                <a:solidFill>
                  <a:srgbClr val="BF0303"/>
                </a:solidFill>
                <a:latin typeface="Courier New" panose="02070309020205020404" pitchFamily="49" charset="0"/>
                <a:cs typeface="Courier New" panose="02070309020205020404" pitchFamily="49" charset="0"/>
              </a:rPr>
              <a:t>"C"</a:t>
            </a:r>
            <a:r>
              <a:rPr lang="en-US" sz="4800" dirty="0">
                <a:solidFill>
                  <a:srgbClr val="006E28"/>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A1A100"/>
                </a:solidFill>
                <a:latin typeface="Courier New" panose="02070309020205020404" pitchFamily="49" charset="0"/>
                <a:cs typeface="Courier New" panose="02070309020205020404" pitchFamily="49" charset="0"/>
              </a:rPr>
              <a:t>elseif</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5555FF"/>
                </a:solidFill>
                <a:latin typeface="Courier New" panose="02070309020205020404" pitchFamily="49" charset="0"/>
                <a:cs typeface="Courier New" panose="02070309020205020404" pitchFamily="49" charset="0"/>
              </a:rPr>
              <a:t>$</a:t>
            </a:r>
            <a:r>
              <a:rPr lang="en-US" sz="4800" dirty="0" err="1">
                <a:solidFill>
                  <a:srgbClr val="5555FF"/>
                </a:solidFill>
                <a:latin typeface="Courier New" panose="02070309020205020404" pitchFamily="49" charset="0"/>
                <a:cs typeface="Courier New" panose="02070309020205020404" pitchFamily="49" charset="0"/>
              </a:rPr>
              <a:t>nilai</a:t>
            </a:r>
            <a:r>
              <a:rPr lang="en-US" sz="4800" dirty="0">
                <a:solidFill>
                  <a:srgbClr val="000000"/>
                </a:solidFill>
                <a:latin typeface="Courier New" panose="02070309020205020404" pitchFamily="49" charset="0"/>
                <a:cs typeface="Courier New" panose="02070309020205020404" pitchFamily="49" charset="0"/>
              </a:rPr>
              <a:t> &gt;= </a:t>
            </a:r>
            <a:r>
              <a:rPr lang="en-US" sz="4800" dirty="0">
                <a:solidFill>
                  <a:srgbClr val="B08000"/>
                </a:solidFill>
                <a:latin typeface="Courier New" panose="02070309020205020404" pitchFamily="49" charset="0"/>
                <a:cs typeface="Courier New" panose="02070309020205020404" pitchFamily="49" charset="0"/>
              </a:rPr>
              <a:t>30</a:t>
            </a:r>
            <a:r>
              <a:rPr lang="en-US" sz="4800" dirty="0">
                <a:solidFill>
                  <a:srgbClr val="006E28"/>
                </a:solidFill>
                <a:latin typeface="Courier New" panose="02070309020205020404" pitchFamily="49" charset="0"/>
                <a:cs typeface="Courier New" panose="02070309020205020404" pitchFamily="49" charset="0"/>
              </a:rPr>
              <a:t>)</a:t>
            </a:r>
            <a:r>
              <a:rPr lang="en-US" sz="4800" dirty="0">
                <a:solidFill>
                  <a:srgbClr val="000000"/>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5555FF"/>
                </a:solidFill>
                <a:latin typeface="Courier New" panose="02070309020205020404" pitchFamily="49" charset="0"/>
                <a:cs typeface="Courier New" panose="02070309020205020404" pitchFamily="49" charset="0"/>
              </a:rPr>
              <a:t>$index</a:t>
            </a:r>
            <a:r>
              <a:rPr lang="en-US" sz="4800" dirty="0">
                <a:solidFill>
                  <a:srgbClr val="000000"/>
                </a:solidFill>
                <a:latin typeface="Courier New" panose="02070309020205020404" pitchFamily="49" charset="0"/>
                <a:cs typeface="Courier New" panose="02070309020205020404" pitchFamily="49" charset="0"/>
              </a:rPr>
              <a:t> = </a:t>
            </a:r>
            <a:r>
              <a:rPr lang="en-US" sz="4800" dirty="0">
                <a:solidFill>
                  <a:srgbClr val="BF0303"/>
                </a:solidFill>
                <a:latin typeface="Courier New" panose="02070309020205020404" pitchFamily="49" charset="0"/>
                <a:cs typeface="Courier New" panose="02070309020205020404" pitchFamily="49" charset="0"/>
              </a:rPr>
              <a:t>"D"</a:t>
            </a:r>
            <a:r>
              <a:rPr lang="en-US" sz="4800" dirty="0">
                <a:solidFill>
                  <a:srgbClr val="006E28"/>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A1A100"/>
                </a:solidFill>
                <a:latin typeface="Courier New" panose="02070309020205020404" pitchFamily="49" charset="0"/>
                <a:cs typeface="Courier New" panose="02070309020205020404" pitchFamily="49" charset="0"/>
              </a:rPr>
              <a:t>else</a:t>
            </a:r>
            <a:r>
              <a:rPr lang="en-US" sz="4800" dirty="0">
                <a:solidFill>
                  <a:srgbClr val="000000"/>
                </a:solidFill>
                <a:latin typeface="Courier New" panose="02070309020205020404" pitchFamily="49" charset="0"/>
                <a:cs typeface="Courier New" panose="02070309020205020404" pitchFamily="49" charset="0"/>
              </a:rPr>
              <a:t> {</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5555FF"/>
                </a:solidFill>
                <a:latin typeface="Courier New" panose="02070309020205020404" pitchFamily="49" charset="0"/>
                <a:cs typeface="Courier New" panose="02070309020205020404" pitchFamily="49" charset="0"/>
              </a:rPr>
              <a:t>$index</a:t>
            </a:r>
            <a:r>
              <a:rPr lang="en-US" sz="4800" dirty="0">
                <a:solidFill>
                  <a:srgbClr val="000000"/>
                </a:solidFill>
                <a:latin typeface="Courier New" panose="02070309020205020404" pitchFamily="49" charset="0"/>
                <a:cs typeface="Courier New" panose="02070309020205020404" pitchFamily="49" charset="0"/>
              </a:rPr>
              <a:t> = </a:t>
            </a:r>
            <a:r>
              <a:rPr lang="en-US" sz="4800" dirty="0">
                <a:solidFill>
                  <a:srgbClr val="BF0303"/>
                </a:solidFill>
                <a:latin typeface="Courier New" panose="02070309020205020404" pitchFamily="49" charset="0"/>
                <a:cs typeface="Courier New" panose="02070309020205020404" pitchFamily="49" charset="0"/>
              </a:rPr>
              <a:t>"E"</a:t>
            </a:r>
            <a:r>
              <a:rPr lang="en-US" sz="4800" dirty="0">
                <a:solidFill>
                  <a:srgbClr val="006E28"/>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000000"/>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52188B"/>
                </a:solidFill>
                <a:latin typeface="Courier New" panose="02070309020205020404" pitchFamily="49" charset="0"/>
                <a:cs typeface="Courier New" panose="02070309020205020404" pitchFamily="49" charset="0"/>
              </a:rPr>
              <a:t>echo</a:t>
            </a: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BF0303"/>
                </a:solidFill>
                <a:latin typeface="Courier New" panose="02070309020205020404" pitchFamily="49" charset="0"/>
                <a:cs typeface="Courier New" panose="02070309020205020404" pitchFamily="49" charset="0"/>
              </a:rPr>
              <a:t>"Nilai </a:t>
            </a:r>
            <a:r>
              <a:rPr lang="en-US" sz="4800" dirty="0" err="1">
                <a:solidFill>
                  <a:srgbClr val="BF0303"/>
                </a:solidFill>
                <a:latin typeface="Courier New" panose="02070309020205020404" pitchFamily="49" charset="0"/>
                <a:cs typeface="Courier New" panose="02070309020205020404" pitchFamily="49" charset="0"/>
              </a:rPr>
              <a:t>anda</a:t>
            </a:r>
            <a:r>
              <a:rPr lang="en-US" sz="4800" dirty="0">
                <a:solidFill>
                  <a:srgbClr val="BF0303"/>
                </a:solidFill>
                <a:latin typeface="Courier New" panose="02070309020205020404" pitchFamily="49" charset="0"/>
                <a:cs typeface="Courier New" panose="02070309020205020404" pitchFamily="49" charset="0"/>
              </a:rPr>
              <a:t> </a:t>
            </a:r>
            <a:r>
              <a:rPr lang="en-US" sz="4800" dirty="0" err="1">
                <a:solidFill>
                  <a:srgbClr val="BF0303"/>
                </a:solidFill>
                <a:latin typeface="Courier New" panose="02070309020205020404" pitchFamily="49" charset="0"/>
                <a:cs typeface="Courier New" panose="02070309020205020404" pitchFamily="49" charset="0"/>
              </a:rPr>
              <a:t>adalah</a:t>
            </a:r>
            <a:r>
              <a:rPr lang="en-US" sz="4800" dirty="0">
                <a:solidFill>
                  <a:srgbClr val="BF0303"/>
                </a:solidFill>
                <a:latin typeface="Courier New" panose="02070309020205020404" pitchFamily="49" charset="0"/>
                <a:cs typeface="Courier New" panose="02070309020205020404" pitchFamily="49" charset="0"/>
              </a:rPr>
              <a:t> : "</a:t>
            </a:r>
            <a:r>
              <a:rPr lang="en-US" sz="4800" dirty="0">
                <a:solidFill>
                  <a:srgbClr val="000000"/>
                </a:solidFill>
                <a:latin typeface="Courier New" panose="02070309020205020404" pitchFamily="49" charset="0"/>
                <a:cs typeface="Courier New" panose="02070309020205020404" pitchFamily="49" charset="0"/>
              </a:rPr>
              <a:t>.</a:t>
            </a:r>
            <a:r>
              <a:rPr lang="en-US" sz="4800" dirty="0">
                <a:solidFill>
                  <a:srgbClr val="5555FF"/>
                </a:solidFill>
                <a:latin typeface="Courier New" panose="02070309020205020404" pitchFamily="49" charset="0"/>
                <a:cs typeface="Courier New" panose="02070309020205020404" pitchFamily="49" charset="0"/>
              </a:rPr>
              <a:t>$</a:t>
            </a:r>
            <a:r>
              <a:rPr lang="en-US" sz="4800" dirty="0" err="1">
                <a:solidFill>
                  <a:srgbClr val="5555FF"/>
                </a:solidFill>
                <a:latin typeface="Courier New" panose="02070309020205020404" pitchFamily="49" charset="0"/>
                <a:cs typeface="Courier New" panose="02070309020205020404" pitchFamily="49" charset="0"/>
              </a:rPr>
              <a:t>nilai</a:t>
            </a:r>
            <a:r>
              <a:rPr lang="en-US" sz="4800" dirty="0">
                <a:solidFill>
                  <a:srgbClr val="006E28"/>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52188B"/>
                </a:solidFill>
                <a:latin typeface="Courier New" panose="02070309020205020404" pitchFamily="49" charset="0"/>
                <a:cs typeface="Courier New" panose="02070309020205020404" pitchFamily="49" charset="0"/>
              </a:rPr>
              <a:t>echo</a:t>
            </a: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BF0303"/>
                </a:solidFill>
                <a:latin typeface="Courier New" panose="02070309020205020404" pitchFamily="49" charset="0"/>
                <a:cs typeface="Courier New" panose="02070309020205020404" pitchFamily="49" charset="0"/>
              </a:rPr>
              <a:t>"&lt;</a:t>
            </a:r>
            <a:r>
              <a:rPr lang="en-US" sz="4800" dirty="0" err="1">
                <a:solidFill>
                  <a:srgbClr val="BF0303"/>
                </a:solidFill>
                <a:latin typeface="Courier New" panose="02070309020205020404" pitchFamily="49" charset="0"/>
                <a:cs typeface="Courier New" panose="02070309020205020404" pitchFamily="49" charset="0"/>
              </a:rPr>
              <a:t>br</a:t>
            </a:r>
            <a:r>
              <a:rPr lang="en-US" sz="4800" dirty="0">
                <a:solidFill>
                  <a:srgbClr val="BF0303"/>
                </a:solidFill>
                <a:latin typeface="Courier New" panose="02070309020205020404" pitchFamily="49" charset="0"/>
                <a:cs typeface="Courier New" panose="02070309020205020404" pitchFamily="49" charset="0"/>
              </a:rPr>
              <a:t> /&gt;"</a:t>
            </a:r>
            <a:r>
              <a:rPr lang="en-US" sz="4800" dirty="0">
                <a:solidFill>
                  <a:srgbClr val="006E28"/>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dirty="0">
                <a:solidFill>
                  <a:srgbClr val="52188B"/>
                </a:solidFill>
                <a:latin typeface="Courier New" panose="02070309020205020404" pitchFamily="49" charset="0"/>
                <a:cs typeface="Courier New" panose="02070309020205020404" pitchFamily="49" charset="0"/>
              </a:rPr>
              <a:t>echo</a:t>
            </a:r>
            <a:r>
              <a:rPr lang="en-US" sz="4800" dirty="0">
                <a:solidFill>
                  <a:srgbClr val="000000"/>
                </a:solidFill>
                <a:latin typeface="Courier New" panose="02070309020205020404" pitchFamily="49" charset="0"/>
                <a:cs typeface="Courier New" panose="02070309020205020404" pitchFamily="49" charset="0"/>
              </a:rPr>
              <a:t> </a:t>
            </a:r>
            <a:r>
              <a:rPr lang="en-US" sz="4800" dirty="0">
                <a:solidFill>
                  <a:srgbClr val="BF0303"/>
                </a:solidFill>
                <a:latin typeface="Courier New" panose="02070309020205020404" pitchFamily="49" charset="0"/>
                <a:cs typeface="Courier New" panose="02070309020205020404" pitchFamily="49" charset="0"/>
              </a:rPr>
              <a:t>"</a:t>
            </a:r>
            <a:r>
              <a:rPr lang="en-US" sz="4800" dirty="0" err="1">
                <a:solidFill>
                  <a:srgbClr val="BF0303"/>
                </a:solidFill>
                <a:latin typeface="Courier New" panose="02070309020205020404" pitchFamily="49" charset="0"/>
                <a:cs typeface="Courier New" panose="02070309020205020404" pitchFamily="49" charset="0"/>
              </a:rPr>
              <a:t>Dengan</a:t>
            </a:r>
            <a:r>
              <a:rPr lang="en-US" sz="4800" dirty="0">
                <a:solidFill>
                  <a:srgbClr val="BF0303"/>
                </a:solidFill>
                <a:latin typeface="Courier New" panose="02070309020205020404" pitchFamily="49" charset="0"/>
                <a:cs typeface="Courier New" panose="02070309020205020404" pitchFamily="49" charset="0"/>
              </a:rPr>
              <a:t> index      : "</a:t>
            </a:r>
            <a:r>
              <a:rPr lang="en-US" sz="4800" dirty="0">
                <a:solidFill>
                  <a:srgbClr val="000000"/>
                </a:solidFill>
                <a:latin typeface="Courier New" panose="02070309020205020404" pitchFamily="49" charset="0"/>
                <a:cs typeface="Courier New" panose="02070309020205020404" pitchFamily="49" charset="0"/>
              </a:rPr>
              <a:t>.</a:t>
            </a:r>
            <a:r>
              <a:rPr lang="en-US" sz="4800" dirty="0">
                <a:solidFill>
                  <a:srgbClr val="5555FF"/>
                </a:solidFill>
                <a:latin typeface="Courier New" panose="02070309020205020404" pitchFamily="49" charset="0"/>
                <a:cs typeface="Courier New" panose="02070309020205020404" pitchFamily="49" charset="0"/>
              </a:rPr>
              <a:t>$index</a:t>
            </a:r>
            <a:r>
              <a:rPr lang="en-US" sz="4800" dirty="0">
                <a:solidFill>
                  <a:srgbClr val="006E28"/>
                </a:solidFill>
                <a:latin typeface="Courier New" panose="02070309020205020404" pitchFamily="49" charset="0"/>
                <a:cs typeface="Courier New" panose="02070309020205020404" pitchFamily="49" charset="0"/>
              </a:rPr>
              <a:t>;</a:t>
            </a:r>
          </a:p>
          <a:p>
            <a:pPr marL="0" indent="0">
              <a:buClr>
                <a:srgbClr val="000000"/>
              </a:buClr>
              <a:buFont typeface="Arial"/>
              <a:buNone/>
            </a:pPr>
            <a:r>
              <a:rPr lang="en-US" sz="4800" b="1" dirty="0">
                <a:solidFill>
                  <a:srgbClr val="000000"/>
                </a:solidFill>
                <a:latin typeface="Courier New" panose="02070309020205020404" pitchFamily="49" charset="0"/>
                <a:cs typeface="Courier New" panose="02070309020205020404" pitchFamily="49" charset="0"/>
              </a:rPr>
              <a:t>?&gt;</a:t>
            </a:r>
          </a:p>
          <a:p>
            <a:pPr marL="582612" lvl="1" indent="0" eaLnBrk="0" hangingPunct="0">
              <a:buClr>
                <a:srgbClr val="000000"/>
              </a:buClr>
              <a:buFont typeface="Arial"/>
              <a:buNone/>
            </a:pPr>
            <a:endParaRPr lang="en-US" dirty="0">
              <a:solidFill>
                <a:srgbClr val="000000"/>
              </a:solidFill>
            </a:endParaRPr>
          </a:p>
        </p:txBody>
      </p:sp>
    </p:spTree>
    <p:extLst>
      <p:ext uri="{BB962C8B-B14F-4D97-AF65-F5344CB8AC3E}">
        <p14:creationId xmlns:p14="http://schemas.microsoft.com/office/powerpoint/2010/main" val="3283639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Struktur</a:t>
            </a:r>
            <a:r>
              <a:rPr lang="en-GB" dirty="0"/>
              <a:t> </a:t>
            </a:r>
            <a:r>
              <a:rPr lang="en-US" dirty="0" err="1">
                <a:solidFill>
                  <a:schemeClr val="tx1"/>
                </a:solidFill>
              </a:rPr>
              <a:t>Percabangan</a:t>
            </a:r>
            <a:r>
              <a:rPr lang="en-US" dirty="0">
                <a:solidFill>
                  <a:schemeClr val="tx1"/>
                </a:solidFill>
              </a:rPr>
              <a:t>: switch</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4572000"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50000"/>
              </a:lnSpc>
              <a:buClr>
                <a:srgbClr val="000000"/>
              </a:buClr>
              <a:buSzPct val="45000"/>
              <a:buFont typeface="StarSymbol"/>
              <a:buChar char="●"/>
            </a:pPr>
            <a:r>
              <a:rPr lang="en-US" dirty="0" err="1">
                <a:solidFill>
                  <a:srgbClr val="000000"/>
                </a:solidFill>
              </a:rPr>
              <a:t>Bentuk</a:t>
            </a:r>
            <a:r>
              <a:rPr lang="en-US" dirty="0">
                <a:solidFill>
                  <a:srgbClr val="000000"/>
                </a:solidFill>
              </a:rPr>
              <a:t> </a:t>
            </a:r>
            <a:r>
              <a:rPr lang="en-US" dirty="0" err="1">
                <a:solidFill>
                  <a:srgbClr val="000000"/>
                </a:solidFill>
              </a:rPr>
              <a:t>alternatif</a:t>
            </a:r>
            <a:r>
              <a:rPr lang="en-US" dirty="0">
                <a:solidFill>
                  <a:srgbClr val="000000"/>
                </a:solidFill>
              </a:rPr>
              <a:t> </a:t>
            </a:r>
            <a:r>
              <a:rPr lang="en-US" dirty="0" err="1">
                <a:solidFill>
                  <a:srgbClr val="000000"/>
                </a:solidFill>
              </a:rPr>
              <a:t>dari</a:t>
            </a:r>
            <a:r>
              <a:rPr lang="en-US" dirty="0">
                <a:solidFill>
                  <a:srgbClr val="000000"/>
                </a:solidFill>
              </a:rPr>
              <a:t> if-elseif-else.</a:t>
            </a:r>
          </a:p>
          <a:p>
            <a:pPr algn="just">
              <a:lnSpc>
                <a:spcPct val="150000"/>
              </a:lnSpc>
              <a:buClr>
                <a:srgbClr val="000000"/>
              </a:buClr>
              <a:buSzPct val="45000"/>
              <a:buFont typeface="StarSymbol"/>
              <a:buChar char="●"/>
            </a:pPr>
            <a:r>
              <a:rPr lang="en-US" dirty="0">
                <a:solidFill>
                  <a:srgbClr val="000000"/>
                </a:solidFill>
              </a:rPr>
              <a:t> Ideal </a:t>
            </a:r>
            <a:r>
              <a:rPr lang="en-US" dirty="0" err="1">
                <a:solidFill>
                  <a:srgbClr val="000000"/>
                </a:solidFill>
              </a:rPr>
              <a:t>untuk</a:t>
            </a:r>
            <a:r>
              <a:rPr lang="en-US" dirty="0">
                <a:solidFill>
                  <a:srgbClr val="000000"/>
                </a:solidFill>
              </a:rPr>
              <a:t> </a:t>
            </a:r>
            <a:r>
              <a:rPr lang="en-US" dirty="0" err="1">
                <a:solidFill>
                  <a:srgbClr val="000000"/>
                </a:solidFill>
              </a:rPr>
              <a:t>membuat</a:t>
            </a:r>
            <a:r>
              <a:rPr lang="en-US" dirty="0">
                <a:solidFill>
                  <a:srgbClr val="000000"/>
                </a:solidFill>
              </a:rPr>
              <a:t> </a:t>
            </a:r>
            <a:r>
              <a:rPr lang="en-US" dirty="0" err="1">
                <a:solidFill>
                  <a:srgbClr val="000000"/>
                </a:solidFill>
              </a:rPr>
              <a:t>keputusan</a:t>
            </a:r>
            <a:r>
              <a:rPr lang="en-US" dirty="0">
                <a:solidFill>
                  <a:srgbClr val="000000"/>
                </a:solidFill>
              </a:rPr>
              <a:t> </a:t>
            </a:r>
            <a:r>
              <a:rPr lang="en-US" dirty="0" err="1">
                <a:solidFill>
                  <a:srgbClr val="000000"/>
                </a:solidFill>
              </a:rPr>
              <a:t>berdasarkan</a:t>
            </a:r>
            <a:r>
              <a:rPr lang="en-US" dirty="0">
                <a:solidFill>
                  <a:srgbClr val="000000"/>
                </a:solidFill>
              </a:rPr>
              <a:t> </a:t>
            </a:r>
            <a:r>
              <a:rPr lang="en-US" dirty="0" err="1">
                <a:solidFill>
                  <a:srgbClr val="000000"/>
                </a:solidFill>
              </a:rPr>
              <a:t>sejumlah</a:t>
            </a:r>
            <a:r>
              <a:rPr lang="en-US" dirty="0">
                <a:solidFill>
                  <a:srgbClr val="000000"/>
                </a:solidFill>
              </a:rPr>
              <a:t> </a:t>
            </a:r>
            <a:r>
              <a:rPr lang="en-US" dirty="0" err="1">
                <a:solidFill>
                  <a:srgbClr val="000000"/>
                </a:solidFill>
              </a:rPr>
              <a:t>kondisi</a:t>
            </a:r>
            <a:r>
              <a:rPr lang="en-US" dirty="0">
                <a:solidFill>
                  <a:srgbClr val="000000"/>
                </a:solidFill>
              </a:rPr>
              <a:t> </a:t>
            </a:r>
            <a:r>
              <a:rPr lang="en-US" dirty="0" err="1">
                <a:solidFill>
                  <a:srgbClr val="000000"/>
                </a:solidFill>
              </a:rPr>
              <a:t>dengan</a:t>
            </a:r>
            <a:r>
              <a:rPr lang="en-US" dirty="0">
                <a:solidFill>
                  <a:srgbClr val="000000"/>
                </a:solidFill>
              </a:rPr>
              <a:t> </a:t>
            </a:r>
            <a:r>
              <a:rPr lang="en-US" dirty="0" err="1">
                <a:solidFill>
                  <a:srgbClr val="000000"/>
                </a:solidFill>
              </a:rPr>
              <a:t>hanya</a:t>
            </a:r>
            <a:r>
              <a:rPr lang="en-US" dirty="0">
                <a:solidFill>
                  <a:srgbClr val="000000"/>
                </a:solidFill>
              </a:rPr>
              <a:t> </a:t>
            </a:r>
            <a:r>
              <a:rPr lang="en-US" dirty="0" err="1">
                <a:solidFill>
                  <a:srgbClr val="000000"/>
                </a:solidFill>
              </a:rPr>
              <a:t>membandingkan</a:t>
            </a:r>
            <a:r>
              <a:rPr lang="en-US" dirty="0">
                <a:solidFill>
                  <a:srgbClr val="000000"/>
                </a:solidFill>
              </a:rPr>
              <a:t> </a:t>
            </a:r>
            <a:r>
              <a:rPr lang="en-US" dirty="0" err="1">
                <a:solidFill>
                  <a:srgbClr val="000000"/>
                </a:solidFill>
              </a:rPr>
              <a:t>variabel</a:t>
            </a:r>
            <a:r>
              <a:rPr lang="en-US" dirty="0">
                <a:solidFill>
                  <a:srgbClr val="000000"/>
                </a:solidFill>
              </a:rPr>
              <a:t> </a:t>
            </a:r>
            <a:r>
              <a:rPr lang="en-US" dirty="0" err="1">
                <a:solidFill>
                  <a:srgbClr val="000000"/>
                </a:solidFill>
              </a:rPr>
              <a:t>tunggal</a:t>
            </a:r>
            <a:r>
              <a:rPr lang="en-US" dirty="0">
                <a:solidFill>
                  <a:srgbClr val="000000"/>
                </a:solidFill>
              </a:rPr>
              <a:t> </a:t>
            </a:r>
            <a:r>
              <a:rPr lang="en-US" dirty="0" err="1">
                <a:solidFill>
                  <a:srgbClr val="000000"/>
                </a:solidFill>
              </a:rPr>
              <a:t>dengan</a:t>
            </a:r>
            <a:r>
              <a:rPr lang="en-US" dirty="0">
                <a:solidFill>
                  <a:srgbClr val="000000"/>
                </a:solidFill>
              </a:rPr>
              <a:t> </a:t>
            </a:r>
            <a:r>
              <a:rPr lang="en-US" dirty="0" err="1">
                <a:solidFill>
                  <a:srgbClr val="000000"/>
                </a:solidFill>
              </a:rPr>
              <a:t>dengan</a:t>
            </a:r>
            <a:r>
              <a:rPr lang="en-US" dirty="0">
                <a:solidFill>
                  <a:srgbClr val="000000"/>
                </a:solidFill>
              </a:rPr>
              <a:t> </a:t>
            </a:r>
            <a:r>
              <a:rPr lang="en-US" dirty="0" err="1">
                <a:solidFill>
                  <a:srgbClr val="000000"/>
                </a:solidFill>
              </a:rPr>
              <a:t>beberapa</a:t>
            </a:r>
            <a:r>
              <a:rPr lang="en-US" dirty="0">
                <a:solidFill>
                  <a:srgbClr val="000000"/>
                </a:solidFill>
              </a:rPr>
              <a:t> </a:t>
            </a:r>
            <a:r>
              <a:rPr lang="en-US" dirty="0" err="1">
                <a:solidFill>
                  <a:srgbClr val="000000"/>
                </a:solidFill>
              </a:rPr>
              <a:t>kemungkinan</a:t>
            </a:r>
            <a:r>
              <a:rPr lang="en-US" dirty="0">
                <a:solidFill>
                  <a:srgbClr val="000000"/>
                </a:solidFill>
              </a:rPr>
              <a:t> </a:t>
            </a:r>
            <a:r>
              <a:rPr lang="en-US" dirty="0" err="1">
                <a:solidFill>
                  <a:srgbClr val="000000"/>
                </a:solidFill>
              </a:rPr>
              <a:t>nilai</a:t>
            </a:r>
            <a:r>
              <a:rPr lang="en-US" dirty="0">
                <a:solidFill>
                  <a:srgbClr val="000000"/>
                </a:solidFill>
              </a:rPr>
              <a:t>.</a:t>
            </a:r>
          </a:p>
          <a:p>
            <a:pPr marL="817562" lvl="1" indent="-285750">
              <a:buClr>
                <a:srgbClr val="000000"/>
              </a:buClr>
              <a:buFont typeface="Arial" panose="020B0604020202020204" pitchFamily="34" charset="0"/>
              <a:buChar char="•"/>
            </a:pPr>
            <a:endParaRPr lang="en-US" dirty="0">
              <a:solidFill>
                <a:srgbClr val="000000"/>
              </a:solidFill>
            </a:endParaRPr>
          </a:p>
        </p:txBody>
      </p:sp>
      <p:sp>
        <p:nvSpPr>
          <p:cNvPr id="3" name="Rectangle 2">
            <a:extLst>
              <a:ext uri="{FF2B5EF4-FFF2-40B4-BE49-F238E27FC236}">
                <a16:creationId xmlns:a16="http://schemas.microsoft.com/office/drawing/2014/main" id="{717B5915-D497-8944-971F-8994A526AE49}"/>
              </a:ext>
            </a:extLst>
          </p:cNvPr>
          <p:cNvSpPr/>
          <p:nvPr/>
        </p:nvSpPr>
        <p:spPr>
          <a:xfrm>
            <a:off x="5292968" y="990006"/>
            <a:ext cx="4572000" cy="3323987"/>
          </a:xfrm>
          <a:prstGeom prst="rect">
            <a:avLst/>
          </a:prstGeom>
        </p:spPr>
        <p:txBody>
          <a:bodyPr>
            <a:spAutoFit/>
          </a:bodyPr>
          <a:lstStyle/>
          <a:p>
            <a:pPr marL="423450" indent="-285750">
              <a:buFont typeface="Arial" panose="020B0604020202020204" pitchFamily="34" charset="0"/>
              <a:buChar char="•"/>
            </a:pPr>
            <a:r>
              <a:rPr lang="en-US" dirty="0">
                <a:latin typeface="Courier New" panose="02070309020205020404" pitchFamily="49" charset="0"/>
                <a:cs typeface="Courier New" panose="02070309020205020404" pitchFamily="49" charset="0"/>
              </a:rPr>
              <a:t>Format:</a:t>
            </a:r>
          </a:p>
          <a:p>
            <a:pPr marL="137700"/>
            <a:endParaRPr lang="en-US" dirty="0">
              <a:solidFill>
                <a:srgbClr val="A1A100"/>
              </a:solidFill>
              <a:latin typeface="Courier New" panose="02070309020205020404" pitchFamily="49" charset="0"/>
              <a:cs typeface="Courier New" panose="02070309020205020404" pitchFamily="49" charset="0"/>
            </a:endParaRPr>
          </a:p>
          <a:p>
            <a:pPr marL="137700" lvl="1"/>
            <a:r>
              <a:rPr lang="en-US" dirty="0">
                <a:solidFill>
                  <a:srgbClr val="A1A100"/>
                </a:solidFill>
                <a:latin typeface="Courier New" panose="02070309020205020404" pitchFamily="49" charset="0"/>
                <a:cs typeface="Courier New" panose="02070309020205020404" pitchFamily="49" charset="0"/>
              </a:rPr>
              <a:t>switch</a:t>
            </a:r>
            <a:r>
              <a:rPr lang="en-US" dirty="0">
                <a:solidFill>
                  <a:srgbClr val="006E28"/>
                </a:solidFill>
                <a:latin typeface="Courier New" panose="02070309020205020404" pitchFamily="49" charset="0"/>
                <a:cs typeface="Courier New" panose="02070309020205020404" pitchFamily="49" charset="0"/>
              </a:rPr>
              <a:t>(</a:t>
            </a:r>
            <a:r>
              <a:rPr lang="en-US" dirty="0">
                <a:solidFill>
                  <a:srgbClr val="5555FF"/>
                </a:solidFill>
                <a:latin typeface="Courier New" panose="02070309020205020404" pitchFamily="49" charset="0"/>
                <a:cs typeface="Courier New" panose="02070309020205020404" pitchFamily="49" charset="0"/>
              </a:rPr>
              <a:t>$variable</a:t>
            </a:r>
            <a:r>
              <a:rPr lang="en-US" dirty="0">
                <a:solidFill>
                  <a:srgbClr val="006E28"/>
                </a:solidFill>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case </a:t>
            </a:r>
            <a:r>
              <a:rPr lang="en-US" dirty="0">
                <a:latin typeface="Courier New" panose="02070309020205020404" pitchFamily="49" charset="0"/>
                <a:cs typeface="Courier New" panose="02070309020205020404" pitchFamily="49" charset="0"/>
              </a:rPr>
              <a:t>value_1</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 1</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dirty="0">
                <a:solidFill>
                  <a:srgbClr val="A1A100"/>
                </a:solidFill>
                <a:latin typeface="Courier New" panose="02070309020205020404" pitchFamily="49" charset="0"/>
                <a:cs typeface="Courier New" panose="02070309020205020404" pitchFamily="49" charset="0"/>
              </a:rPr>
              <a:t>break</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case </a:t>
            </a:r>
            <a:r>
              <a:rPr lang="en-US" dirty="0">
                <a:latin typeface="Courier New" panose="02070309020205020404" pitchFamily="49" charset="0"/>
                <a:cs typeface="Courier New" panose="02070309020205020404" pitchFamily="49" charset="0"/>
              </a:rPr>
              <a:t>value_2</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 2</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dirty="0">
                <a:solidFill>
                  <a:srgbClr val="A1A100"/>
                </a:solidFill>
                <a:latin typeface="Courier New" panose="02070309020205020404" pitchFamily="49" charset="0"/>
                <a:cs typeface="Courier New" panose="02070309020205020404" pitchFamily="49" charset="0"/>
              </a:rPr>
              <a:t>break</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case </a:t>
            </a:r>
            <a:r>
              <a:rPr lang="en-US" dirty="0">
                <a:latin typeface="Courier New" panose="02070309020205020404" pitchFamily="49" charset="0"/>
                <a:cs typeface="Courier New" panose="02070309020205020404" pitchFamily="49" charset="0"/>
              </a:rPr>
              <a:t>value_3</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 3</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dirty="0">
                <a:solidFill>
                  <a:srgbClr val="A1A100"/>
                </a:solidFill>
                <a:latin typeface="Courier New" panose="02070309020205020404" pitchFamily="49" charset="0"/>
                <a:cs typeface="Courier New" panose="02070309020205020404" pitchFamily="49" charset="0"/>
              </a:rPr>
              <a:t>break</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latin typeface="Courier New" panose="02070309020205020404" pitchFamily="49" charset="0"/>
                <a:cs typeface="Courier New" panose="02070309020205020404" pitchFamily="49" charset="0"/>
              </a:rPr>
              <a:t>   </a:t>
            </a:r>
            <a:r>
              <a:rPr lang="en-US" b="1" dirty="0">
                <a:latin typeface="Courier New" panose="02070309020205020404" pitchFamily="49" charset="0"/>
                <a:cs typeface="Courier New" panose="02070309020205020404" pitchFamily="49" charset="0"/>
              </a:rPr>
              <a:t>default:</a:t>
            </a:r>
          </a:p>
          <a:p>
            <a:pPr marL="137700" lvl="1"/>
            <a:r>
              <a:rPr lang="en-US" dirty="0">
                <a:latin typeface="Courier New" panose="02070309020205020404" pitchFamily="49" charset="0"/>
                <a:cs typeface="Courier New" panose="02070309020205020404" pitchFamily="49" charset="0"/>
              </a:rPr>
              <a:t>      </a:t>
            </a:r>
            <a:r>
              <a:rPr lang="en-US" i="1" dirty="0">
                <a:latin typeface="Courier New" panose="02070309020205020404" pitchFamily="49" charset="0"/>
                <a:cs typeface="Courier New" panose="02070309020205020404" pitchFamily="49" charset="0"/>
              </a:rPr>
              <a:t>statement 4</a:t>
            </a:r>
            <a:r>
              <a:rPr lang="en-US" dirty="0">
                <a:solidFill>
                  <a:srgbClr val="006E28"/>
                </a:solidFill>
                <a:latin typeface="Courier New" panose="02070309020205020404" pitchFamily="49" charset="0"/>
                <a:cs typeface="Courier New" panose="02070309020205020404" pitchFamily="49" charset="0"/>
              </a:rPr>
              <a:t>;</a:t>
            </a:r>
          </a:p>
          <a:p>
            <a:pPr marL="137700" lvl="1"/>
            <a:r>
              <a:rPr lang="en-US" dirty="0">
                <a:solidFill>
                  <a:srgbClr val="006E28"/>
                </a:solidFill>
                <a:latin typeface="Courier New" panose="02070309020205020404" pitchFamily="49" charset="0"/>
                <a:cs typeface="Courier New" panose="02070309020205020404" pitchFamily="49" charset="0"/>
              </a:rPr>
              <a:t>      </a:t>
            </a:r>
            <a:r>
              <a:rPr lang="en-US" dirty="0">
                <a:solidFill>
                  <a:srgbClr val="A1A100"/>
                </a:solidFill>
                <a:latin typeface="Courier New" panose="02070309020205020404" pitchFamily="49" charset="0"/>
                <a:cs typeface="Courier New" panose="02070309020205020404" pitchFamily="49" charset="0"/>
              </a:rPr>
              <a:t>break</a:t>
            </a:r>
            <a:r>
              <a:rPr lang="en-US" dirty="0">
                <a:solidFill>
                  <a:srgbClr val="006E28"/>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106454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2" name="TextBox 1"/>
          <p:cNvSpPr txBox="1"/>
          <p:nvPr/>
        </p:nvSpPr>
        <p:spPr>
          <a:xfrm>
            <a:off x="786571" y="1242329"/>
            <a:ext cx="5292588" cy="3785652"/>
          </a:xfrm>
          <a:prstGeom prst="rect">
            <a:avLst/>
          </a:prstGeom>
          <a:noFill/>
        </p:spPr>
        <p:txBody>
          <a:bodyPr wrap="square" rtlCol="0">
            <a:spAutoFit/>
          </a:bodyPr>
          <a:lstStyle/>
          <a:p>
            <a:pPr marL="137700"/>
            <a:r>
              <a:rPr lang="en-US" sz="1200" b="1" dirty="0">
                <a:latin typeface="Courier New" panose="02070309020205020404" pitchFamily="49" charset="0"/>
                <a:cs typeface="Courier New" panose="02070309020205020404" pitchFamily="49" charset="0"/>
              </a:rPr>
              <a:t>&lt;?</a:t>
            </a:r>
            <a:r>
              <a:rPr lang="en-US" sz="1200" b="1" dirty="0" err="1">
                <a:latin typeface="Courier New" panose="02070309020205020404" pitchFamily="49" charset="0"/>
                <a:cs typeface="Courier New" panose="02070309020205020404" pitchFamily="49" charset="0"/>
              </a:rPr>
              <a:t>php</a:t>
            </a:r>
            <a:endParaRPr lang="en-US" sz="1200" b="1" dirty="0">
              <a:latin typeface="Courier New" panose="02070309020205020404" pitchFamily="49" charset="0"/>
              <a:cs typeface="Courier New" panose="02070309020205020404" pitchFamily="49" charset="0"/>
            </a:endParaRPr>
          </a:p>
          <a:p>
            <a:pPr marL="137700"/>
            <a:r>
              <a:rPr lang="en-US" sz="1200" dirty="0">
                <a:solidFill>
                  <a:srgbClr val="5555FF"/>
                </a:solidFill>
                <a:latin typeface="Courier New" panose="02070309020205020404" pitchFamily="49" charset="0"/>
                <a:cs typeface="Courier New" panose="02070309020205020404" pitchFamily="49" charset="0"/>
              </a:rPr>
              <a:t>$</a:t>
            </a:r>
            <a:r>
              <a:rPr lang="en-US" sz="1200" dirty="0" err="1">
                <a:solidFill>
                  <a:srgbClr val="5555FF"/>
                </a:solidFill>
                <a:latin typeface="Courier New" panose="02070309020205020404" pitchFamily="49" charset="0"/>
                <a:cs typeface="Courier New" panose="02070309020205020404" pitchFamily="49" charset="0"/>
              </a:rPr>
              <a:t>plat_nomor</a:t>
            </a:r>
            <a:r>
              <a:rPr lang="en-US" sz="1200" dirty="0">
                <a:latin typeface="Courier New" panose="02070309020205020404" pitchFamily="49" charset="0"/>
                <a:cs typeface="Courier New" panose="02070309020205020404" pitchFamily="49" charset="0"/>
              </a:rPr>
              <a:t> = </a:t>
            </a:r>
            <a:r>
              <a:rPr lang="en-US" sz="1200" dirty="0">
                <a:solidFill>
                  <a:srgbClr val="BF0303"/>
                </a:solidFill>
                <a:latin typeface="Courier New" panose="02070309020205020404" pitchFamily="49" charset="0"/>
                <a:cs typeface="Courier New" panose="02070309020205020404" pitchFamily="49" charset="0"/>
              </a:rPr>
              <a:t>"AB"</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solidFill>
                  <a:srgbClr val="A1A100"/>
                </a:solidFill>
                <a:latin typeface="Courier New" panose="02070309020205020404" pitchFamily="49" charset="0"/>
                <a:cs typeface="Courier New" panose="02070309020205020404" pitchFamily="49" charset="0"/>
              </a:rPr>
              <a:t>switch</a:t>
            </a:r>
            <a:r>
              <a:rPr lang="en-US" sz="1200" dirty="0">
                <a:solidFill>
                  <a:srgbClr val="006E28"/>
                </a:solidFill>
                <a:latin typeface="Courier New" panose="02070309020205020404" pitchFamily="49" charset="0"/>
                <a:cs typeface="Courier New" panose="02070309020205020404" pitchFamily="49" charset="0"/>
              </a:rPr>
              <a:t>(</a:t>
            </a:r>
            <a:r>
              <a:rPr lang="en-US" sz="1200" dirty="0">
                <a:solidFill>
                  <a:srgbClr val="5555FF"/>
                </a:solidFill>
                <a:latin typeface="Courier New" panose="02070309020205020404" pitchFamily="49" charset="0"/>
                <a:cs typeface="Courier New" panose="02070309020205020404" pitchFamily="49" charset="0"/>
              </a:rPr>
              <a:t>$</a:t>
            </a:r>
            <a:r>
              <a:rPr lang="en-US" sz="1200" dirty="0" err="1">
                <a:solidFill>
                  <a:srgbClr val="5555FF"/>
                </a:solidFill>
                <a:latin typeface="Courier New" panose="02070309020205020404" pitchFamily="49" charset="0"/>
                <a:cs typeface="Courier New" panose="02070309020205020404" pitchFamily="49" charset="0"/>
              </a:rPr>
              <a:t>plat_nomor</a:t>
            </a:r>
            <a:r>
              <a:rPr lang="en-US" sz="1200" dirty="0">
                <a:solidFill>
                  <a:srgbClr val="006E28"/>
                </a:solidFill>
                <a:latin typeface="Courier New" panose="02070309020205020404" pitchFamily="49" charset="0"/>
                <a:cs typeface="Courier New" panose="02070309020205020404" pitchFamily="49" charset="0"/>
              </a:rPr>
              <a:t>)</a:t>
            </a:r>
            <a:r>
              <a:rPr lang="en-US" sz="1200" dirty="0">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case </a:t>
            </a:r>
            <a:r>
              <a:rPr lang="en-US" sz="1200" dirty="0">
                <a:solidFill>
                  <a:srgbClr val="BF0303"/>
                </a:solidFill>
                <a:latin typeface="Courier New" panose="02070309020205020404" pitchFamily="49" charset="0"/>
                <a:cs typeface="Courier New" panose="02070309020205020404" pitchFamily="49" charset="0"/>
              </a:rPr>
              <a:t>"AB"</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a:t>
            </a:r>
            <a:r>
              <a:rPr lang="en-US" sz="1200" dirty="0">
                <a:solidFill>
                  <a:srgbClr val="52188B"/>
                </a:solidFill>
                <a:latin typeface="Courier New" panose="02070309020205020404" pitchFamily="49" charset="0"/>
                <a:cs typeface="Courier New" panose="02070309020205020404" pitchFamily="49" charset="0"/>
              </a:rPr>
              <a:t>echo</a:t>
            </a:r>
            <a:r>
              <a:rPr lang="en-US" sz="1200" dirty="0">
                <a:latin typeface="Courier New" panose="02070309020205020404" pitchFamily="49" charset="0"/>
                <a:cs typeface="Courier New" panose="02070309020205020404" pitchFamily="49" charset="0"/>
              </a:rPr>
              <a:t> </a:t>
            </a:r>
            <a:r>
              <a:rPr lang="en-US" sz="1200" dirty="0">
                <a:solidFill>
                  <a:srgbClr val="BF0303"/>
                </a:solidFill>
                <a:latin typeface="Courier New" panose="02070309020205020404" pitchFamily="49" charset="0"/>
                <a:cs typeface="Courier New" panose="02070309020205020404" pitchFamily="49" charset="0"/>
              </a:rPr>
              <a:t>"Yogyakarta"</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a:t>
            </a:r>
            <a:r>
              <a:rPr lang="en-US" sz="1200" dirty="0">
                <a:solidFill>
                  <a:srgbClr val="A1A100"/>
                </a:solidFill>
                <a:latin typeface="Courier New" panose="02070309020205020404" pitchFamily="49" charset="0"/>
                <a:cs typeface="Courier New" panose="02070309020205020404" pitchFamily="49" charset="0"/>
              </a:rPr>
              <a:t>break</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case </a:t>
            </a:r>
            <a:r>
              <a:rPr lang="en-US" sz="1200" dirty="0">
                <a:solidFill>
                  <a:srgbClr val="BF0303"/>
                </a:solidFill>
                <a:latin typeface="Courier New" panose="02070309020205020404" pitchFamily="49" charset="0"/>
                <a:cs typeface="Courier New" panose="02070309020205020404" pitchFamily="49" charset="0"/>
              </a:rPr>
              <a:t>"AD"</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a:t>
            </a:r>
            <a:r>
              <a:rPr lang="en-US" sz="1200" dirty="0">
                <a:solidFill>
                  <a:srgbClr val="52188B"/>
                </a:solidFill>
                <a:latin typeface="Courier New" panose="02070309020205020404" pitchFamily="49" charset="0"/>
                <a:cs typeface="Courier New" panose="02070309020205020404" pitchFamily="49" charset="0"/>
              </a:rPr>
              <a:t>echo</a:t>
            </a:r>
            <a:r>
              <a:rPr lang="en-US" sz="1200" dirty="0">
                <a:latin typeface="Courier New" panose="02070309020205020404" pitchFamily="49" charset="0"/>
                <a:cs typeface="Courier New" panose="02070309020205020404" pitchFamily="49" charset="0"/>
              </a:rPr>
              <a:t> </a:t>
            </a:r>
            <a:r>
              <a:rPr lang="en-US" sz="1200" dirty="0">
                <a:solidFill>
                  <a:srgbClr val="BF0303"/>
                </a:solidFill>
                <a:latin typeface="Courier New" panose="02070309020205020404" pitchFamily="49" charset="0"/>
                <a:cs typeface="Courier New" panose="02070309020205020404" pitchFamily="49" charset="0"/>
              </a:rPr>
              <a:t>"Surakarta"</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a:t>
            </a:r>
            <a:r>
              <a:rPr lang="en-US" sz="1200" dirty="0">
                <a:solidFill>
                  <a:srgbClr val="A1A100"/>
                </a:solidFill>
                <a:latin typeface="Courier New" panose="02070309020205020404" pitchFamily="49" charset="0"/>
                <a:cs typeface="Courier New" panose="02070309020205020404" pitchFamily="49" charset="0"/>
              </a:rPr>
              <a:t>break</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case </a:t>
            </a:r>
            <a:r>
              <a:rPr lang="en-US" sz="1200" dirty="0">
                <a:solidFill>
                  <a:srgbClr val="BF0303"/>
                </a:solidFill>
                <a:latin typeface="Courier New" panose="02070309020205020404" pitchFamily="49" charset="0"/>
                <a:cs typeface="Courier New" panose="02070309020205020404" pitchFamily="49" charset="0"/>
              </a:rPr>
              <a:t>"BE"</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a:t>
            </a:r>
            <a:r>
              <a:rPr lang="en-US" sz="1200" dirty="0">
                <a:solidFill>
                  <a:srgbClr val="52188B"/>
                </a:solidFill>
                <a:latin typeface="Courier New" panose="02070309020205020404" pitchFamily="49" charset="0"/>
                <a:cs typeface="Courier New" panose="02070309020205020404" pitchFamily="49" charset="0"/>
              </a:rPr>
              <a:t>echo</a:t>
            </a:r>
            <a:r>
              <a:rPr lang="en-US" sz="1200" dirty="0">
                <a:latin typeface="Courier New" panose="02070309020205020404" pitchFamily="49" charset="0"/>
                <a:cs typeface="Courier New" panose="02070309020205020404" pitchFamily="49" charset="0"/>
              </a:rPr>
              <a:t> </a:t>
            </a:r>
            <a:r>
              <a:rPr lang="en-US" sz="1200" dirty="0">
                <a:solidFill>
                  <a:srgbClr val="BF0303"/>
                </a:solidFill>
                <a:latin typeface="Courier New" panose="02070309020205020404" pitchFamily="49" charset="0"/>
                <a:cs typeface="Courier New" panose="02070309020205020404" pitchFamily="49" charset="0"/>
              </a:rPr>
              <a:t>"Lampung"</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a:t>
            </a:r>
            <a:r>
              <a:rPr lang="en-US" sz="1200" dirty="0">
                <a:solidFill>
                  <a:srgbClr val="A1A100"/>
                </a:solidFill>
                <a:latin typeface="Courier New" panose="02070309020205020404" pitchFamily="49" charset="0"/>
                <a:cs typeface="Courier New" panose="02070309020205020404" pitchFamily="49" charset="0"/>
              </a:rPr>
              <a:t>break</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case </a:t>
            </a:r>
            <a:r>
              <a:rPr lang="en-US" sz="1200" dirty="0">
                <a:solidFill>
                  <a:srgbClr val="BF0303"/>
                </a:solidFill>
                <a:latin typeface="Courier New" panose="02070309020205020404" pitchFamily="49" charset="0"/>
                <a:cs typeface="Courier New" panose="02070309020205020404" pitchFamily="49" charset="0"/>
              </a:rPr>
              <a:t>"B"</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a:t>
            </a:r>
            <a:r>
              <a:rPr lang="en-US" sz="1200" dirty="0">
                <a:solidFill>
                  <a:srgbClr val="52188B"/>
                </a:solidFill>
                <a:latin typeface="Courier New" panose="02070309020205020404" pitchFamily="49" charset="0"/>
                <a:cs typeface="Courier New" panose="02070309020205020404" pitchFamily="49" charset="0"/>
              </a:rPr>
              <a:t>echo</a:t>
            </a:r>
            <a:r>
              <a:rPr lang="en-US" sz="1200" dirty="0">
                <a:latin typeface="Courier New" panose="02070309020205020404" pitchFamily="49" charset="0"/>
                <a:cs typeface="Courier New" panose="02070309020205020404" pitchFamily="49" charset="0"/>
              </a:rPr>
              <a:t> </a:t>
            </a:r>
            <a:r>
              <a:rPr lang="en-US" sz="1200" dirty="0">
                <a:solidFill>
                  <a:srgbClr val="BF0303"/>
                </a:solidFill>
                <a:latin typeface="Courier New" panose="02070309020205020404" pitchFamily="49" charset="0"/>
                <a:cs typeface="Courier New" panose="02070309020205020404" pitchFamily="49" charset="0"/>
              </a:rPr>
              <a:t>"Jakarta"</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a:t>
            </a:r>
            <a:r>
              <a:rPr lang="en-US" sz="1200" dirty="0">
                <a:solidFill>
                  <a:srgbClr val="A1A100"/>
                </a:solidFill>
                <a:latin typeface="Courier New" panose="02070309020205020404" pitchFamily="49" charset="0"/>
                <a:cs typeface="Courier New" panose="02070309020205020404" pitchFamily="49" charset="0"/>
              </a:rPr>
              <a:t>break</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default:</a:t>
            </a:r>
          </a:p>
          <a:p>
            <a:pPr marL="137700"/>
            <a:r>
              <a:rPr lang="en-US" sz="1200" dirty="0">
                <a:latin typeface="Courier New" panose="02070309020205020404" pitchFamily="49" charset="0"/>
                <a:cs typeface="Courier New" panose="02070309020205020404" pitchFamily="49" charset="0"/>
              </a:rPr>
              <a:t>      </a:t>
            </a:r>
            <a:r>
              <a:rPr lang="en-US" sz="1200" dirty="0">
                <a:solidFill>
                  <a:srgbClr val="52188B"/>
                </a:solidFill>
                <a:latin typeface="Courier New" panose="02070309020205020404" pitchFamily="49" charset="0"/>
                <a:cs typeface="Courier New" panose="02070309020205020404" pitchFamily="49" charset="0"/>
              </a:rPr>
              <a:t>echo</a:t>
            </a:r>
            <a:r>
              <a:rPr lang="en-US" sz="1200" dirty="0">
                <a:latin typeface="Courier New" panose="02070309020205020404" pitchFamily="49" charset="0"/>
                <a:cs typeface="Courier New" panose="02070309020205020404" pitchFamily="49" charset="0"/>
              </a:rPr>
              <a:t> </a:t>
            </a:r>
            <a:r>
              <a:rPr lang="en-US" sz="1200" dirty="0">
                <a:solidFill>
                  <a:srgbClr val="BF0303"/>
                </a:solidFill>
                <a:latin typeface="Courier New" panose="02070309020205020404" pitchFamily="49" charset="0"/>
                <a:cs typeface="Courier New" panose="02070309020205020404" pitchFamily="49" charset="0"/>
              </a:rPr>
              <a:t>"Plat </a:t>
            </a:r>
            <a:r>
              <a:rPr lang="en-US" sz="1200" dirty="0" err="1">
                <a:solidFill>
                  <a:srgbClr val="BF0303"/>
                </a:solidFill>
                <a:latin typeface="Courier New" panose="02070309020205020404" pitchFamily="49" charset="0"/>
                <a:cs typeface="Courier New" panose="02070309020205020404" pitchFamily="49" charset="0"/>
              </a:rPr>
              <a:t>kendaraan</a:t>
            </a:r>
            <a:r>
              <a:rPr lang="en-US" sz="1200" dirty="0">
                <a:solidFill>
                  <a:srgbClr val="BF0303"/>
                </a:solidFill>
                <a:latin typeface="Courier New" panose="02070309020205020404" pitchFamily="49" charset="0"/>
                <a:cs typeface="Courier New" panose="02070309020205020404" pitchFamily="49" charset="0"/>
              </a:rPr>
              <a:t> </a:t>
            </a:r>
            <a:r>
              <a:rPr lang="en-US" sz="1200" dirty="0" err="1">
                <a:solidFill>
                  <a:srgbClr val="BF0303"/>
                </a:solidFill>
                <a:latin typeface="Courier New" panose="02070309020205020404" pitchFamily="49" charset="0"/>
                <a:cs typeface="Courier New" panose="02070309020205020404" pitchFamily="49" charset="0"/>
              </a:rPr>
              <a:t>tidak</a:t>
            </a:r>
            <a:r>
              <a:rPr lang="en-US" sz="1200" dirty="0">
                <a:solidFill>
                  <a:srgbClr val="BF0303"/>
                </a:solidFill>
                <a:latin typeface="Courier New" panose="02070309020205020404" pitchFamily="49" charset="0"/>
                <a:cs typeface="Courier New" panose="02070309020205020404" pitchFamily="49" charset="0"/>
              </a:rPr>
              <a:t> </a:t>
            </a:r>
            <a:r>
              <a:rPr lang="en-US" sz="1200" dirty="0" err="1">
                <a:solidFill>
                  <a:srgbClr val="BF0303"/>
                </a:solidFill>
                <a:latin typeface="Courier New" panose="02070309020205020404" pitchFamily="49" charset="0"/>
                <a:cs typeface="Courier New" panose="02070309020205020404" pitchFamily="49" charset="0"/>
              </a:rPr>
              <a:t>diketahui</a:t>
            </a:r>
            <a:r>
              <a:rPr lang="en-US" sz="1200" dirty="0">
                <a:solidFill>
                  <a:srgbClr val="BF0303"/>
                </a:solidFill>
                <a:latin typeface="Courier New" panose="02070309020205020404" pitchFamily="49" charset="0"/>
                <a:cs typeface="Courier New" panose="02070309020205020404" pitchFamily="49" charset="0"/>
              </a:rPr>
              <a:t>."</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      </a:t>
            </a:r>
            <a:r>
              <a:rPr lang="en-US" sz="1200" dirty="0">
                <a:solidFill>
                  <a:srgbClr val="A1A100"/>
                </a:solidFill>
                <a:latin typeface="Courier New" panose="02070309020205020404" pitchFamily="49" charset="0"/>
                <a:cs typeface="Courier New" panose="02070309020205020404" pitchFamily="49" charset="0"/>
              </a:rPr>
              <a:t>break</a:t>
            </a:r>
            <a:r>
              <a:rPr lang="en-US" sz="1200" dirty="0">
                <a:solidFill>
                  <a:srgbClr val="006E28"/>
                </a:solidFill>
                <a:latin typeface="Courier New" panose="02070309020205020404" pitchFamily="49" charset="0"/>
                <a:cs typeface="Courier New" panose="02070309020205020404" pitchFamily="49" charset="0"/>
              </a:rPr>
              <a:t>;</a:t>
            </a:r>
          </a:p>
          <a:p>
            <a:pPr marL="137700"/>
            <a:r>
              <a:rPr lang="en-US" sz="1200" dirty="0">
                <a:latin typeface="Courier New" panose="02070309020205020404" pitchFamily="49" charset="0"/>
                <a:cs typeface="Courier New" panose="02070309020205020404" pitchFamily="49" charset="0"/>
              </a:rPr>
              <a:t>}</a:t>
            </a:r>
          </a:p>
          <a:p>
            <a:pPr marL="137700"/>
            <a:r>
              <a:rPr lang="en-US" sz="1200" b="1" dirty="0">
                <a:latin typeface="Courier New" panose="02070309020205020404" pitchFamily="49" charset="0"/>
                <a:cs typeface="Courier New" panose="02070309020205020404" pitchFamily="49" charset="0"/>
              </a:rPr>
              <a:t>?&gt;</a:t>
            </a:r>
          </a:p>
        </p:txBody>
      </p:sp>
      <p:sp>
        <p:nvSpPr>
          <p:cNvPr id="5" name="Title 1">
            <a:extLst>
              <a:ext uri="{FF2B5EF4-FFF2-40B4-BE49-F238E27FC236}">
                <a16:creationId xmlns:a16="http://schemas.microsoft.com/office/drawing/2014/main" id="{53E77425-AFF8-684D-8176-C52B95F36599}"/>
              </a:ext>
            </a:extLst>
          </p:cNvPr>
          <p:cNvSpPr>
            <a:spLocks noGrp="1"/>
          </p:cNvSpPr>
          <p:nvPr>
            <p:ph type="title"/>
          </p:nvPr>
        </p:nvSpPr>
        <p:spPr>
          <a:xfrm>
            <a:off x="187286" y="361741"/>
            <a:ext cx="8747394" cy="729486"/>
          </a:xfrm>
        </p:spPr>
        <p:txBody>
          <a:bodyPr/>
          <a:lstStyle/>
          <a:p>
            <a:r>
              <a:rPr lang="en-US" sz="2400" dirty="0" err="1">
                <a:ln>
                  <a:noFill/>
                </a:ln>
                <a:solidFill>
                  <a:schemeClr val="accent1">
                    <a:lumMod val="50000"/>
                  </a:schemeClr>
                </a:solidFill>
                <a:latin typeface="Overlock" panose="02000506030000020004" pitchFamily="2" charset="0"/>
              </a:rPr>
              <a:t>Contoh</a:t>
            </a:r>
            <a:r>
              <a:rPr lang="en-US" sz="2400" dirty="0">
                <a:ln>
                  <a:noFill/>
                </a:ln>
                <a:solidFill>
                  <a:schemeClr val="accent1">
                    <a:lumMod val="50000"/>
                  </a:schemeClr>
                </a:solidFill>
                <a:latin typeface="Overlock" panose="02000506030000020004" pitchFamily="2" charset="0"/>
              </a:rPr>
              <a:t>: </a:t>
            </a:r>
          </a:p>
        </p:txBody>
      </p:sp>
    </p:spTree>
    <p:extLst>
      <p:ext uri="{BB962C8B-B14F-4D97-AF65-F5344CB8AC3E}">
        <p14:creationId xmlns:p14="http://schemas.microsoft.com/office/powerpoint/2010/main" val="148575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Struktur</a:t>
            </a:r>
            <a:r>
              <a:rPr lang="en-GB" dirty="0"/>
              <a:t> </a:t>
            </a:r>
            <a:r>
              <a:rPr lang="en-GB" dirty="0" err="1"/>
              <a:t>Kontrol</a:t>
            </a:r>
            <a:r>
              <a:rPr lang="en-GB" dirty="0"/>
              <a:t> </a:t>
            </a:r>
            <a:r>
              <a:rPr lang="en-US" dirty="0" err="1">
                <a:solidFill>
                  <a:schemeClr val="tx1"/>
                </a:solidFill>
              </a:rPr>
              <a:t>Pengulangan</a:t>
            </a:r>
            <a:r>
              <a:rPr lang="en-US" dirty="0">
                <a:solidFill>
                  <a:schemeClr val="tx1"/>
                </a:solidFill>
              </a:rPr>
              <a:t> (</a:t>
            </a:r>
            <a:r>
              <a:rPr lang="en-US" dirty="0" err="1">
                <a:solidFill>
                  <a:schemeClr val="tx1"/>
                </a:solidFill>
              </a:rPr>
              <a:t>Iterasi</a:t>
            </a:r>
            <a:r>
              <a:rPr lang="en-US" dirty="0">
                <a:solidFill>
                  <a:schemeClr val="tx1"/>
                </a:solidFill>
              </a:rPr>
              <a:t>)</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err="1">
                <a:solidFill>
                  <a:srgbClr val="000000"/>
                </a:solidFill>
              </a:rPr>
              <a:t>Digunakan</a:t>
            </a:r>
            <a:r>
              <a:rPr lang="en-US" dirty="0">
                <a:solidFill>
                  <a:srgbClr val="000000"/>
                </a:solidFill>
              </a:rPr>
              <a:t> </a:t>
            </a:r>
            <a:r>
              <a:rPr lang="en-US" dirty="0" err="1">
                <a:solidFill>
                  <a:srgbClr val="000000"/>
                </a:solidFill>
              </a:rPr>
              <a:t>untuk</a:t>
            </a:r>
            <a:r>
              <a:rPr lang="en-US" dirty="0">
                <a:solidFill>
                  <a:srgbClr val="000000"/>
                </a:solidFill>
              </a:rPr>
              <a:t> </a:t>
            </a:r>
            <a:r>
              <a:rPr lang="en-US" dirty="0" err="1">
                <a:solidFill>
                  <a:srgbClr val="000000"/>
                </a:solidFill>
              </a:rPr>
              <a:t>mengulang</a:t>
            </a:r>
            <a:r>
              <a:rPr lang="en-US" dirty="0">
                <a:solidFill>
                  <a:srgbClr val="000000"/>
                </a:solidFill>
              </a:rPr>
              <a:t> </a:t>
            </a:r>
            <a:r>
              <a:rPr lang="en-US" dirty="0" err="1">
                <a:solidFill>
                  <a:srgbClr val="000000"/>
                </a:solidFill>
              </a:rPr>
              <a:t>satu</a:t>
            </a:r>
            <a:r>
              <a:rPr lang="en-US" dirty="0">
                <a:solidFill>
                  <a:srgbClr val="000000"/>
                </a:solidFill>
              </a:rPr>
              <a:t> </a:t>
            </a:r>
            <a:r>
              <a:rPr lang="en-US" dirty="0" err="1">
                <a:solidFill>
                  <a:srgbClr val="000000"/>
                </a:solidFill>
              </a:rPr>
              <a:t>atau</a:t>
            </a:r>
            <a:r>
              <a:rPr lang="en-US" dirty="0">
                <a:solidFill>
                  <a:srgbClr val="000000"/>
                </a:solidFill>
              </a:rPr>
              <a:t> </a:t>
            </a:r>
            <a:r>
              <a:rPr lang="en-US" dirty="0" err="1">
                <a:solidFill>
                  <a:srgbClr val="000000"/>
                </a:solidFill>
              </a:rPr>
              <a:t>beberapa</a:t>
            </a:r>
            <a:r>
              <a:rPr lang="en-US" dirty="0">
                <a:solidFill>
                  <a:srgbClr val="000000"/>
                </a:solidFill>
              </a:rPr>
              <a:t> baris </a:t>
            </a:r>
            <a:r>
              <a:rPr lang="en-US" dirty="0" err="1">
                <a:solidFill>
                  <a:srgbClr val="000000"/>
                </a:solidFill>
              </a:rPr>
              <a:t>perintah</a:t>
            </a:r>
            <a:r>
              <a:rPr lang="en-US" dirty="0">
                <a:solidFill>
                  <a:srgbClr val="000000"/>
                </a:solidFill>
              </a:rPr>
              <a:t> </a:t>
            </a:r>
            <a:r>
              <a:rPr lang="en-US" dirty="0" err="1">
                <a:solidFill>
                  <a:srgbClr val="000000"/>
                </a:solidFill>
              </a:rPr>
              <a:t>selama</a:t>
            </a:r>
            <a:r>
              <a:rPr lang="en-US" dirty="0">
                <a:solidFill>
                  <a:srgbClr val="000000"/>
                </a:solidFill>
              </a:rPr>
              <a:t> </a:t>
            </a:r>
            <a:r>
              <a:rPr lang="en-US" dirty="0" err="1">
                <a:solidFill>
                  <a:srgbClr val="000000"/>
                </a:solidFill>
              </a:rPr>
              <a:t>kondisi</a:t>
            </a:r>
            <a:r>
              <a:rPr lang="en-US" dirty="0">
                <a:solidFill>
                  <a:srgbClr val="000000"/>
                </a:solidFill>
              </a:rPr>
              <a:t> </a:t>
            </a:r>
            <a:r>
              <a:rPr lang="en-US" dirty="0" err="1">
                <a:solidFill>
                  <a:srgbClr val="000000"/>
                </a:solidFill>
              </a:rPr>
              <a:t>tertentu</a:t>
            </a:r>
            <a:r>
              <a:rPr lang="en-US" dirty="0">
                <a:solidFill>
                  <a:srgbClr val="000000"/>
                </a:solidFill>
              </a:rPr>
              <a:t> </a:t>
            </a:r>
            <a:r>
              <a:rPr lang="en-US" dirty="0" err="1">
                <a:solidFill>
                  <a:srgbClr val="000000"/>
                </a:solidFill>
              </a:rPr>
              <a:t>terpenuhi</a:t>
            </a:r>
            <a:endParaRPr lang="en-US" dirty="0">
              <a:solidFill>
                <a:srgbClr val="000000"/>
              </a:solidFill>
            </a:endParaRPr>
          </a:p>
          <a:p>
            <a:pPr algn="just">
              <a:buClr>
                <a:srgbClr val="000000"/>
              </a:buClr>
              <a:buSzPct val="45000"/>
              <a:buFont typeface="StarSymbol"/>
              <a:buChar char="●"/>
            </a:pPr>
            <a:r>
              <a:rPr lang="en-US" sz="2100" dirty="0" err="1">
                <a:solidFill>
                  <a:srgbClr val="000000"/>
                </a:solidFill>
              </a:rPr>
              <a:t>Bentuk</a:t>
            </a:r>
            <a:r>
              <a:rPr lang="en-US" sz="2100" dirty="0">
                <a:solidFill>
                  <a:srgbClr val="000000"/>
                </a:solidFill>
              </a:rPr>
              <a:t>:</a:t>
            </a:r>
          </a:p>
          <a:p>
            <a:pPr lvl="1" algn="just">
              <a:buClr>
                <a:srgbClr val="000000"/>
              </a:buClr>
              <a:buSzPct val="45000"/>
              <a:buFont typeface="StarSymbol"/>
              <a:buChar char="●"/>
            </a:pPr>
            <a:r>
              <a:rPr lang="en-US" sz="2100" dirty="0">
                <a:solidFill>
                  <a:srgbClr val="000000"/>
                </a:solidFill>
                <a:latin typeface="Courier New" panose="02070309020205020404" pitchFamily="49" charset="0"/>
                <a:cs typeface="Courier New" panose="02070309020205020404" pitchFamily="49" charset="0"/>
              </a:rPr>
              <a:t>for</a:t>
            </a:r>
          </a:p>
          <a:p>
            <a:pPr lvl="1" algn="just">
              <a:buClr>
                <a:srgbClr val="000000"/>
              </a:buClr>
              <a:buSzPct val="45000"/>
              <a:buFont typeface="StarSymbol"/>
              <a:buChar char="●"/>
            </a:pPr>
            <a:r>
              <a:rPr lang="en-US" sz="2100" dirty="0">
                <a:solidFill>
                  <a:srgbClr val="000000"/>
                </a:solidFill>
                <a:latin typeface="Courier New" panose="02070309020205020404" pitchFamily="49" charset="0"/>
                <a:cs typeface="Courier New" panose="02070309020205020404" pitchFamily="49" charset="0"/>
              </a:rPr>
              <a:t>while</a:t>
            </a:r>
          </a:p>
          <a:p>
            <a:pPr lvl="1" algn="just">
              <a:buClr>
                <a:srgbClr val="000000"/>
              </a:buClr>
              <a:buSzPct val="45000"/>
              <a:buFont typeface="StarSymbol"/>
              <a:buChar char="●"/>
            </a:pPr>
            <a:r>
              <a:rPr lang="en-US" sz="2100" dirty="0">
                <a:solidFill>
                  <a:srgbClr val="000000"/>
                </a:solidFill>
                <a:latin typeface="Courier New" panose="02070309020205020404" pitchFamily="49" charset="0"/>
                <a:cs typeface="Courier New" panose="02070309020205020404" pitchFamily="49" charset="0"/>
              </a:rPr>
              <a:t>do-while</a:t>
            </a:r>
          </a:p>
          <a:p>
            <a:pPr lvl="1" algn="just">
              <a:buClr>
                <a:srgbClr val="000000"/>
              </a:buClr>
              <a:buSzPct val="45000"/>
              <a:buFont typeface="StarSymbol"/>
              <a:buChar char="●"/>
            </a:pPr>
            <a:r>
              <a:rPr lang="en-US" sz="2100" dirty="0">
                <a:solidFill>
                  <a:srgbClr val="000000"/>
                </a:solidFill>
                <a:latin typeface="Courier New" panose="02070309020205020404" pitchFamily="49" charset="0"/>
                <a:cs typeface="Courier New" panose="02070309020205020404" pitchFamily="49" charset="0"/>
              </a:rPr>
              <a:t>foreach</a:t>
            </a:r>
          </a:p>
        </p:txBody>
      </p:sp>
    </p:spTree>
    <p:extLst>
      <p:ext uri="{BB962C8B-B14F-4D97-AF65-F5344CB8AC3E}">
        <p14:creationId xmlns:p14="http://schemas.microsoft.com/office/powerpoint/2010/main" val="3210167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12796C-F6A5-5148-B117-9A0EFABBB57B}"/>
              </a:ext>
            </a:extLst>
          </p:cNvPr>
          <p:cNvSpPr>
            <a:spLocks noGrp="1"/>
          </p:cNvSpPr>
          <p:nvPr>
            <p:ph idx="1"/>
          </p:nvPr>
        </p:nvSpPr>
        <p:spPr>
          <a:xfrm>
            <a:off x="575556" y="1383618"/>
            <a:ext cx="8113476" cy="3302682"/>
          </a:xfrm>
        </p:spPr>
        <p:txBody>
          <a:bodyPr/>
          <a:lstStyle/>
          <a:p>
            <a:pPr algn="just">
              <a:buFont typeface="Wingdings" panose="05000000000000000000" pitchFamily="2" charset="2"/>
              <a:buChar char="v"/>
            </a:pPr>
            <a:r>
              <a:rPr lang="en-US" dirty="0"/>
              <a:t>Single menu </a:t>
            </a:r>
            <a:r>
              <a:rPr lang="en-US" dirty="0" err="1"/>
              <a:t>ini</a:t>
            </a:r>
            <a:r>
              <a:rPr lang="en-US" dirty="0"/>
              <a:t> </a:t>
            </a:r>
            <a:r>
              <a:rPr lang="en-US" dirty="0" err="1"/>
              <a:t>perlu</a:t>
            </a:r>
            <a:r>
              <a:rPr lang="en-US" dirty="0"/>
              <a:t> users </a:t>
            </a:r>
            <a:r>
              <a:rPr lang="en-US" dirty="0" err="1"/>
              <a:t>untuk</a:t>
            </a:r>
            <a:r>
              <a:rPr lang="en-US" dirty="0"/>
              <a:t> </a:t>
            </a:r>
            <a:r>
              <a:rPr lang="en-US" dirty="0" err="1"/>
              <a:t>memilih</a:t>
            </a:r>
            <a:r>
              <a:rPr lang="en-US" dirty="0"/>
              <a:t> </a:t>
            </a:r>
            <a:r>
              <a:rPr lang="en-US" dirty="0" err="1"/>
              <a:t>antara</a:t>
            </a:r>
            <a:r>
              <a:rPr lang="en-US" dirty="0"/>
              <a:t> </a:t>
            </a:r>
            <a:r>
              <a:rPr lang="en-US" dirty="0" err="1"/>
              <a:t>satu</a:t>
            </a:r>
            <a:r>
              <a:rPr lang="en-US" dirty="0"/>
              <a:t> </a:t>
            </a:r>
            <a:r>
              <a:rPr lang="en-US" dirty="0" err="1"/>
              <a:t>atau</a:t>
            </a:r>
            <a:r>
              <a:rPr lang="en-US" dirty="0"/>
              <a:t> </a:t>
            </a:r>
            <a:r>
              <a:rPr lang="en-US" dirty="0" err="1"/>
              <a:t>lebih</a:t>
            </a:r>
            <a:r>
              <a:rPr lang="en-US" dirty="0"/>
              <a:t> item </a:t>
            </a:r>
            <a:r>
              <a:rPr lang="en-US" dirty="0" err="1"/>
              <a:t>atau</a:t>
            </a:r>
            <a:r>
              <a:rPr lang="en-US" dirty="0"/>
              <a:t> </a:t>
            </a:r>
            <a:r>
              <a:rPr lang="en-US" dirty="0" err="1"/>
              <a:t>memungkinkan</a:t>
            </a:r>
            <a:r>
              <a:rPr lang="en-US" dirty="0"/>
              <a:t> multiple selection. </a:t>
            </a:r>
            <a:r>
              <a:rPr lang="en-US" dirty="0" err="1"/>
              <a:t>Umumnya</a:t>
            </a:r>
            <a:r>
              <a:rPr lang="en-US" dirty="0"/>
              <a:t> menu </a:t>
            </a:r>
            <a:r>
              <a:rPr lang="en-US" dirty="0" err="1"/>
              <a:t>ini</a:t>
            </a:r>
            <a:r>
              <a:rPr lang="en-US" dirty="0"/>
              <a:t> </a:t>
            </a:r>
            <a:r>
              <a:rPr lang="en-US" dirty="0" err="1"/>
              <a:t>hadir</a:t>
            </a:r>
            <a:r>
              <a:rPr lang="en-US" dirty="0"/>
              <a:t> </a:t>
            </a:r>
            <a:r>
              <a:rPr lang="en-US" dirty="0" err="1"/>
              <a:t>tanpa</a:t>
            </a:r>
            <a:r>
              <a:rPr lang="en-US" dirty="0"/>
              <a:t> parameter </a:t>
            </a:r>
            <a:r>
              <a:rPr lang="en-US" dirty="0" err="1"/>
              <a:t>atau</a:t>
            </a:r>
            <a:r>
              <a:rPr lang="en-US" dirty="0"/>
              <a:t> </a:t>
            </a:r>
            <a:r>
              <a:rPr lang="en-US" dirty="0" err="1"/>
              <a:t>instruksi</a:t>
            </a:r>
            <a:r>
              <a:rPr lang="en-US" dirty="0"/>
              <a:t> </a:t>
            </a:r>
            <a:r>
              <a:rPr lang="en-US" dirty="0" err="1"/>
              <a:t>dengan</a:t>
            </a:r>
            <a:r>
              <a:rPr lang="en-US" dirty="0"/>
              <a:t> parameter </a:t>
            </a:r>
            <a:r>
              <a:rPr lang="en-US" dirty="0" err="1"/>
              <a:t>standar</a:t>
            </a:r>
            <a:r>
              <a:rPr lang="en-US" dirty="0"/>
              <a:t>.</a:t>
            </a:r>
          </a:p>
        </p:txBody>
      </p:sp>
      <p:sp>
        <p:nvSpPr>
          <p:cNvPr id="5"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Perancangan</a:t>
            </a:r>
            <a:r>
              <a:rPr lang="en-US" sz="1800" dirty="0">
                <a:solidFill>
                  <a:srgbClr val="000000"/>
                </a:solidFill>
              </a:rPr>
              <a:t> Menu – Single Menu				</a:t>
            </a:r>
          </a:p>
        </p:txBody>
      </p:sp>
    </p:spTree>
    <p:extLst>
      <p:ext uri="{BB962C8B-B14F-4D97-AF65-F5344CB8AC3E}">
        <p14:creationId xmlns:p14="http://schemas.microsoft.com/office/powerpoint/2010/main" val="35839834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Struktur</a:t>
            </a:r>
            <a:r>
              <a:rPr lang="en-GB" dirty="0"/>
              <a:t> </a:t>
            </a:r>
            <a:r>
              <a:rPr lang="en-GB" dirty="0" err="1"/>
              <a:t>Kontrol</a:t>
            </a:r>
            <a:r>
              <a:rPr lang="en-GB" dirty="0"/>
              <a:t> </a:t>
            </a:r>
            <a:r>
              <a:rPr lang="en-US" dirty="0" err="1">
                <a:solidFill>
                  <a:schemeClr val="tx1"/>
                </a:solidFill>
              </a:rPr>
              <a:t>Pengulangan</a:t>
            </a:r>
            <a:r>
              <a:rPr lang="en-US" dirty="0">
                <a:solidFill>
                  <a:schemeClr val="tx1"/>
                </a:solidFill>
              </a:rPr>
              <a:t> (</a:t>
            </a:r>
            <a:r>
              <a:rPr lang="en-US" dirty="0" err="1">
                <a:solidFill>
                  <a:schemeClr val="tx1"/>
                </a:solidFill>
              </a:rPr>
              <a:t>Iterasi</a:t>
            </a:r>
            <a:r>
              <a:rPr lang="en-US" dirty="0">
                <a:solidFill>
                  <a:schemeClr val="tx1"/>
                </a:solidFill>
              </a:rPr>
              <a:t>)</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err="1">
                <a:solidFill>
                  <a:srgbClr val="000000"/>
                </a:solidFill>
              </a:rPr>
              <a:t>Terdapat</a:t>
            </a:r>
            <a:r>
              <a:rPr lang="en-US" dirty="0">
                <a:solidFill>
                  <a:srgbClr val="000000"/>
                </a:solidFill>
              </a:rPr>
              <a:t> </a:t>
            </a:r>
            <a:r>
              <a:rPr lang="en-US" dirty="0" err="1">
                <a:solidFill>
                  <a:srgbClr val="000000"/>
                </a:solidFill>
              </a:rPr>
              <a:t>empat</a:t>
            </a:r>
            <a:r>
              <a:rPr lang="en-US" dirty="0">
                <a:solidFill>
                  <a:srgbClr val="000000"/>
                </a:solidFill>
              </a:rPr>
              <a:t> </a:t>
            </a:r>
            <a:r>
              <a:rPr lang="en-US" dirty="0" err="1">
                <a:solidFill>
                  <a:srgbClr val="000000"/>
                </a:solidFill>
              </a:rPr>
              <a:t>komponen</a:t>
            </a:r>
            <a:endParaRPr lang="en-US" dirty="0">
              <a:solidFill>
                <a:srgbClr val="000000"/>
              </a:solidFill>
            </a:endParaRPr>
          </a:p>
          <a:p>
            <a:pPr marL="685800" lvl="1" indent="-342900" algn="just">
              <a:buClr>
                <a:srgbClr val="000000"/>
              </a:buClr>
              <a:buSzPct val="45000"/>
              <a:buFont typeface="Arial" panose="020B0604020202020204" pitchFamily="34" charset="0"/>
              <a:buChar char="•"/>
            </a:pPr>
            <a:r>
              <a:rPr lang="en-US" sz="2000" i="1" dirty="0" err="1">
                <a:solidFill>
                  <a:srgbClr val="FF0000"/>
                </a:solidFill>
              </a:rPr>
              <a:t>inisialisasi</a:t>
            </a:r>
            <a:r>
              <a:rPr lang="en-US" sz="2000" i="1" dirty="0">
                <a:solidFill>
                  <a:srgbClr val="FF0000"/>
                </a:solidFill>
              </a:rPr>
              <a:t> </a:t>
            </a:r>
            <a:r>
              <a:rPr lang="en-US" sz="2000" i="1" dirty="0">
                <a:solidFill>
                  <a:srgbClr val="000000"/>
                </a:solidFill>
              </a:rPr>
              <a:t>: </a:t>
            </a:r>
            <a:r>
              <a:rPr lang="en-US" sz="2000" dirty="0" err="1">
                <a:solidFill>
                  <a:srgbClr val="000000"/>
                </a:solidFill>
              </a:rPr>
              <a:t>kondisi</a:t>
            </a:r>
            <a:r>
              <a:rPr lang="en-US" sz="2000" dirty="0">
                <a:solidFill>
                  <a:srgbClr val="000000"/>
                </a:solidFill>
              </a:rPr>
              <a:t> </a:t>
            </a:r>
            <a:r>
              <a:rPr lang="en-US" sz="2000" dirty="0" err="1">
                <a:solidFill>
                  <a:srgbClr val="000000"/>
                </a:solidFill>
              </a:rPr>
              <a:t>awal</a:t>
            </a:r>
            <a:r>
              <a:rPr lang="en-US" sz="2000" dirty="0">
                <a:solidFill>
                  <a:srgbClr val="000000"/>
                </a:solidFill>
              </a:rPr>
              <a:t> </a:t>
            </a:r>
            <a:r>
              <a:rPr lang="en-US" sz="2000" dirty="0" err="1">
                <a:solidFill>
                  <a:srgbClr val="000000"/>
                </a:solidFill>
              </a:rPr>
              <a:t>perulangan</a:t>
            </a:r>
            <a:r>
              <a:rPr lang="en-US" sz="2000" dirty="0">
                <a:solidFill>
                  <a:srgbClr val="000000"/>
                </a:solidFill>
              </a:rPr>
              <a:t>, </a:t>
            </a:r>
            <a:r>
              <a:rPr lang="en-US" sz="2000" dirty="0" err="1">
                <a:solidFill>
                  <a:srgbClr val="000000"/>
                </a:solidFill>
              </a:rPr>
              <a:t>inisialisasi</a:t>
            </a:r>
            <a:r>
              <a:rPr lang="en-US" sz="2000" dirty="0">
                <a:solidFill>
                  <a:srgbClr val="000000"/>
                </a:solidFill>
              </a:rPr>
              <a:t> (</a:t>
            </a:r>
            <a:r>
              <a:rPr lang="en-US" sz="2000" dirty="0" err="1">
                <a:solidFill>
                  <a:srgbClr val="000000"/>
                </a:solidFill>
              </a:rPr>
              <a:t>pemberian</a:t>
            </a:r>
            <a:r>
              <a:rPr lang="en-US" sz="2000" dirty="0">
                <a:solidFill>
                  <a:srgbClr val="000000"/>
                </a:solidFill>
              </a:rPr>
              <a:t> </a:t>
            </a:r>
            <a:r>
              <a:rPr lang="en-US" sz="2000" dirty="0" err="1">
                <a:solidFill>
                  <a:srgbClr val="000000"/>
                </a:solidFill>
              </a:rPr>
              <a:t>nilai</a:t>
            </a:r>
            <a:r>
              <a:rPr lang="en-US" sz="2000" dirty="0">
                <a:solidFill>
                  <a:srgbClr val="000000"/>
                </a:solidFill>
              </a:rPr>
              <a:t> </a:t>
            </a:r>
            <a:r>
              <a:rPr lang="en-US" sz="2000" dirty="0" err="1">
                <a:solidFill>
                  <a:srgbClr val="000000"/>
                </a:solidFill>
              </a:rPr>
              <a:t>awal</a:t>
            </a:r>
            <a:r>
              <a:rPr lang="en-US" sz="2000" dirty="0">
                <a:solidFill>
                  <a:srgbClr val="000000"/>
                </a:solidFill>
              </a:rPr>
              <a:t>) pada </a:t>
            </a:r>
            <a:r>
              <a:rPr lang="en-US" sz="2000" dirty="0" err="1">
                <a:solidFill>
                  <a:srgbClr val="000000"/>
                </a:solidFill>
              </a:rPr>
              <a:t>variabel</a:t>
            </a:r>
            <a:r>
              <a:rPr lang="en-US" sz="2000" dirty="0">
                <a:solidFill>
                  <a:srgbClr val="000000"/>
                </a:solidFill>
              </a:rPr>
              <a:t> counter</a:t>
            </a:r>
          </a:p>
          <a:p>
            <a:pPr marL="685800" lvl="1" indent="-342900" algn="just">
              <a:buClr>
                <a:srgbClr val="000000"/>
              </a:buClr>
              <a:buSzPct val="45000"/>
              <a:buFont typeface="Arial" panose="020B0604020202020204" pitchFamily="34" charset="0"/>
              <a:buChar char="•"/>
            </a:pPr>
            <a:r>
              <a:rPr lang="en-US" sz="2000" i="1" dirty="0">
                <a:solidFill>
                  <a:srgbClr val="FF0000"/>
                </a:solidFill>
              </a:rPr>
              <a:t>condition </a:t>
            </a:r>
            <a:r>
              <a:rPr lang="en-US" sz="2000" i="1" dirty="0">
                <a:solidFill>
                  <a:srgbClr val="000000"/>
                </a:solidFill>
              </a:rPr>
              <a:t>: </a:t>
            </a:r>
            <a:r>
              <a:rPr lang="en-US" sz="2000" dirty="0" err="1">
                <a:solidFill>
                  <a:srgbClr val="000000"/>
                </a:solidFill>
              </a:rPr>
              <a:t>kondisi</a:t>
            </a:r>
            <a:r>
              <a:rPr lang="en-US" sz="2000" dirty="0">
                <a:solidFill>
                  <a:srgbClr val="000000"/>
                </a:solidFill>
              </a:rPr>
              <a:t> yang </a:t>
            </a:r>
            <a:r>
              <a:rPr lang="en-US" sz="2000" dirty="0" err="1">
                <a:solidFill>
                  <a:srgbClr val="000000"/>
                </a:solidFill>
              </a:rPr>
              <a:t>harus</a:t>
            </a:r>
            <a:r>
              <a:rPr lang="en-US" sz="2000" dirty="0">
                <a:solidFill>
                  <a:srgbClr val="000000"/>
                </a:solidFill>
              </a:rPr>
              <a:t> </a:t>
            </a:r>
            <a:r>
              <a:rPr lang="en-US" sz="2000" dirty="0" err="1">
                <a:solidFill>
                  <a:srgbClr val="000000"/>
                </a:solidFill>
              </a:rPr>
              <a:t>dipenuhi</a:t>
            </a:r>
            <a:r>
              <a:rPr lang="en-US" sz="2000" dirty="0">
                <a:solidFill>
                  <a:srgbClr val="000000"/>
                </a:solidFill>
              </a:rPr>
              <a:t> agar </a:t>
            </a:r>
            <a:r>
              <a:rPr lang="en-US" sz="2000" dirty="0" err="1">
                <a:solidFill>
                  <a:srgbClr val="000000"/>
                </a:solidFill>
              </a:rPr>
              <a:t>perulangan</a:t>
            </a:r>
            <a:r>
              <a:rPr lang="en-US" sz="2000" dirty="0">
                <a:solidFill>
                  <a:srgbClr val="000000"/>
                </a:solidFill>
              </a:rPr>
              <a:t> </a:t>
            </a:r>
            <a:r>
              <a:rPr lang="en-US" sz="2000" dirty="0" err="1">
                <a:solidFill>
                  <a:srgbClr val="000000"/>
                </a:solidFill>
              </a:rPr>
              <a:t>dijalankan</a:t>
            </a:r>
            <a:endParaRPr lang="en-US" sz="2000" dirty="0">
              <a:solidFill>
                <a:srgbClr val="000000"/>
              </a:solidFill>
            </a:endParaRPr>
          </a:p>
          <a:p>
            <a:pPr marL="685800" lvl="1" indent="-342900" algn="just">
              <a:buClr>
                <a:srgbClr val="000000"/>
              </a:buClr>
              <a:buSzPct val="45000"/>
              <a:buFont typeface="Arial" panose="020B0604020202020204" pitchFamily="34" charset="0"/>
              <a:buChar char="•"/>
            </a:pPr>
            <a:r>
              <a:rPr lang="en-US" sz="2000" i="1" dirty="0">
                <a:solidFill>
                  <a:srgbClr val="FF0000"/>
                </a:solidFill>
              </a:rPr>
              <a:t>increment</a:t>
            </a:r>
            <a:r>
              <a:rPr lang="en-US" sz="2000" dirty="0">
                <a:solidFill>
                  <a:srgbClr val="000000"/>
                </a:solidFill>
              </a:rPr>
              <a:t> : </a:t>
            </a:r>
            <a:r>
              <a:rPr lang="en-US" sz="2000" dirty="0" err="1">
                <a:solidFill>
                  <a:srgbClr val="000000"/>
                </a:solidFill>
              </a:rPr>
              <a:t>bagian</a:t>
            </a:r>
            <a:r>
              <a:rPr lang="en-US" sz="2000" dirty="0">
                <a:solidFill>
                  <a:srgbClr val="000000"/>
                </a:solidFill>
              </a:rPr>
              <a:t> </a:t>
            </a:r>
            <a:r>
              <a:rPr lang="en-US" sz="2000" dirty="0" err="1">
                <a:solidFill>
                  <a:srgbClr val="000000"/>
                </a:solidFill>
              </a:rPr>
              <a:t>untuk</a:t>
            </a:r>
            <a:r>
              <a:rPr lang="en-US" sz="2000" dirty="0">
                <a:solidFill>
                  <a:srgbClr val="000000"/>
                </a:solidFill>
              </a:rPr>
              <a:t> </a:t>
            </a:r>
            <a:r>
              <a:rPr lang="en-US" sz="2000" dirty="0" err="1">
                <a:solidFill>
                  <a:srgbClr val="000000"/>
                </a:solidFill>
              </a:rPr>
              <a:t>memproses</a:t>
            </a:r>
            <a:r>
              <a:rPr lang="en-US" sz="2000" dirty="0">
                <a:solidFill>
                  <a:srgbClr val="000000"/>
                </a:solidFill>
              </a:rPr>
              <a:t> variable counter agar </a:t>
            </a:r>
            <a:r>
              <a:rPr lang="en-US" sz="2000" dirty="0" err="1">
                <a:solidFill>
                  <a:srgbClr val="000000"/>
                </a:solidFill>
              </a:rPr>
              <a:t>bisa</a:t>
            </a:r>
            <a:r>
              <a:rPr lang="en-US" sz="2000" dirty="0">
                <a:solidFill>
                  <a:srgbClr val="000000"/>
                </a:solidFill>
              </a:rPr>
              <a:t> </a:t>
            </a:r>
            <a:r>
              <a:rPr lang="en-US" sz="2000" dirty="0" err="1">
                <a:solidFill>
                  <a:srgbClr val="000000"/>
                </a:solidFill>
              </a:rPr>
              <a:t>memenuhi</a:t>
            </a:r>
            <a:r>
              <a:rPr lang="en-US" sz="2000" dirty="0">
                <a:solidFill>
                  <a:srgbClr val="000000"/>
                </a:solidFill>
              </a:rPr>
              <a:t> </a:t>
            </a:r>
            <a:r>
              <a:rPr lang="en-US" sz="2000" dirty="0" err="1">
                <a:solidFill>
                  <a:srgbClr val="000000"/>
                </a:solidFill>
              </a:rPr>
              <a:t>kondisi</a:t>
            </a:r>
            <a:r>
              <a:rPr lang="en-US" sz="2000" dirty="0">
                <a:solidFill>
                  <a:srgbClr val="000000"/>
                </a:solidFill>
              </a:rPr>
              <a:t> </a:t>
            </a:r>
            <a:r>
              <a:rPr lang="en-US" sz="2000" dirty="0" err="1">
                <a:solidFill>
                  <a:srgbClr val="000000"/>
                </a:solidFill>
              </a:rPr>
              <a:t>akhir</a:t>
            </a:r>
            <a:r>
              <a:rPr lang="en-US" sz="2000" dirty="0">
                <a:solidFill>
                  <a:srgbClr val="000000"/>
                </a:solidFill>
              </a:rPr>
              <a:t> </a:t>
            </a:r>
            <a:r>
              <a:rPr lang="en-US" sz="2000" dirty="0" err="1">
                <a:solidFill>
                  <a:srgbClr val="000000"/>
                </a:solidFill>
              </a:rPr>
              <a:t>perulangan</a:t>
            </a:r>
            <a:endParaRPr lang="en-US" sz="2000" i="1" dirty="0">
              <a:solidFill>
                <a:srgbClr val="000000"/>
              </a:solidFill>
            </a:endParaRPr>
          </a:p>
          <a:p>
            <a:pPr marL="685800" lvl="1" indent="-342900" algn="just">
              <a:buClr>
                <a:srgbClr val="000000"/>
              </a:buClr>
              <a:buSzPct val="45000"/>
              <a:buFont typeface="Arial" panose="020B0604020202020204" pitchFamily="34" charset="0"/>
              <a:buChar char="•"/>
            </a:pPr>
            <a:r>
              <a:rPr lang="en-US" sz="2000" i="1" dirty="0">
                <a:solidFill>
                  <a:srgbClr val="FF0000"/>
                </a:solidFill>
              </a:rPr>
              <a:t>statement</a:t>
            </a:r>
            <a:r>
              <a:rPr lang="en-US" sz="2000" i="1" dirty="0">
                <a:solidFill>
                  <a:srgbClr val="000000"/>
                </a:solidFill>
              </a:rPr>
              <a:t> : </a:t>
            </a:r>
            <a:r>
              <a:rPr lang="en-US" sz="2000" dirty="0">
                <a:solidFill>
                  <a:srgbClr val="000000"/>
                </a:solidFill>
              </a:rPr>
              <a:t>baris </a:t>
            </a:r>
            <a:r>
              <a:rPr lang="en-US" sz="2000" dirty="0" err="1">
                <a:solidFill>
                  <a:srgbClr val="000000"/>
                </a:solidFill>
              </a:rPr>
              <a:t>perintah</a:t>
            </a:r>
            <a:r>
              <a:rPr lang="en-US" sz="2000" dirty="0">
                <a:solidFill>
                  <a:srgbClr val="000000"/>
                </a:solidFill>
              </a:rPr>
              <a:t> yang </a:t>
            </a:r>
            <a:r>
              <a:rPr lang="en-US" sz="2000" dirty="0" err="1">
                <a:solidFill>
                  <a:srgbClr val="000000"/>
                </a:solidFill>
              </a:rPr>
              <a:t>akan</a:t>
            </a:r>
            <a:r>
              <a:rPr lang="en-US" sz="2000" dirty="0">
                <a:solidFill>
                  <a:srgbClr val="000000"/>
                </a:solidFill>
              </a:rPr>
              <a:t> </a:t>
            </a:r>
            <a:r>
              <a:rPr lang="en-US" sz="2000" dirty="0" err="1">
                <a:solidFill>
                  <a:srgbClr val="000000"/>
                </a:solidFill>
              </a:rPr>
              <a:t>diulang</a:t>
            </a:r>
            <a:endParaRPr lang="en-US" sz="2000" dirty="0">
              <a:solidFill>
                <a:srgbClr val="000000"/>
              </a:solidFill>
            </a:endParaRPr>
          </a:p>
        </p:txBody>
      </p:sp>
    </p:spTree>
    <p:extLst>
      <p:ext uri="{BB962C8B-B14F-4D97-AF65-F5344CB8AC3E}">
        <p14:creationId xmlns:p14="http://schemas.microsoft.com/office/powerpoint/2010/main" val="6734167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a:t>
            </a:r>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4163438"/>
          </a:xfrm>
          <a:prstGeom prst="rect">
            <a:avLst/>
          </a:prstGeom>
          <a:noFill/>
          <a:ln>
            <a:noFill/>
          </a:ln>
        </p:spPr>
        <p:txBody>
          <a:bodyPr spcFirstLastPara="1" wrap="square" lIns="91425" tIns="45700" rIns="91425" bIns="45700" anchor="t" anchorCtr="0">
            <a:normAutofit fontScale="92500" lnSpcReduction="10000"/>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50000"/>
              </a:lnSpc>
              <a:buClr>
                <a:srgbClr val="000000"/>
              </a:buClr>
              <a:buSzPct val="45000"/>
              <a:buFont typeface="StarSymbol"/>
              <a:buChar char="●"/>
            </a:pPr>
            <a:r>
              <a:rPr lang="en-US" dirty="0" err="1">
                <a:solidFill>
                  <a:srgbClr val="4F77BE">
                    <a:lumMod val="50000"/>
                  </a:srgbClr>
                </a:solidFill>
              </a:rPr>
              <a:t>Perulangannya</a:t>
            </a:r>
            <a:r>
              <a:rPr lang="en-US" dirty="0">
                <a:solidFill>
                  <a:srgbClr val="4F77BE">
                    <a:lumMod val="50000"/>
                  </a:srgbClr>
                </a:solidFill>
              </a:rPr>
              <a:t> (</a:t>
            </a:r>
            <a:r>
              <a:rPr lang="en-US" dirty="0" err="1">
                <a:solidFill>
                  <a:srgbClr val="4F77BE">
                    <a:lumMod val="50000"/>
                  </a:srgbClr>
                </a:solidFill>
              </a:rPr>
              <a:t>iterasi</a:t>
            </a:r>
            <a:r>
              <a:rPr lang="en-US" dirty="0">
                <a:solidFill>
                  <a:srgbClr val="4F77BE">
                    <a:lumMod val="50000"/>
                  </a:srgbClr>
                </a:solidFill>
              </a:rPr>
              <a:t>) </a:t>
            </a:r>
            <a:r>
              <a:rPr lang="en-US" dirty="0" err="1">
                <a:solidFill>
                  <a:srgbClr val="4F77BE">
                    <a:lumMod val="50000"/>
                  </a:srgbClr>
                </a:solidFill>
              </a:rPr>
              <a:t>telah</a:t>
            </a:r>
            <a:r>
              <a:rPr lang="en-US" dirty="0">
                <a:solidFill>
                  <a:srgbClr val="4F77BE">
                    <a:lumMod val="50000"/>
                  </a:srgbClr>
                </a:solidFill>
              </a:rPr>
              <a:t> </a:t>
            </a:r>
            <a:r>
              <a:rPr lang="en-US" dirty="0" err="1">
                <a:solidFill>
                  <a:srgbClr val="4F77BE">
                    <a:lumMod val="50000"/>
                  </a:srgbClr>
                </a:solidFill>
              </a:rPr>
              <a:t>ditentukan</a:t>
            </a:r>
            <a:r>
              <a:rPr lang="en-US" dirty="0">
                <a:solidFill>
                  <a:srgbClr val="4F77BE">
                    <a:lumMod val="50000"/>
                  </a:srgbClr>
                </a:solidFill>
              </a:rPr>
              <a:t> </a:t>
            </a:r>
            <a:r>
              <a:rPr lang="en-US" dirty="0" err="1">
                <a:solidFill>
                  <a:srgbClr val="4F77BE">
                    <a:lumMod val="50000"/>
                  </a:srgbClr>
                </a:solidFill>
              </a:rPr>
              <a:t>sejak</a:t>
            </a:r>
            <a:r>
              <a:rPr lang="en-US" dirty="0">
                <a:solidFill>
                  <a:srgbClr val="4F77BE">
                    <a:lumMod val="50000"/>
                  </a:srgbClr>
                </a:solidFill>
              </a:rPr>
              <a:t> </a:t>
            </a:r>
            <a:r>
              <a:rPr lang="en-US" dirty="0" err="1">
                <a:solidFill>
                  <a:srgbClr val="4F77BE">
                    <a:lumMod val="50000"/>
                  </a:srgbClr>
                </a:solidFill>
              </a:rPr>
              <a:t>awal</a:t>
            </a:r>
            <a:r>
              <a:rPr lang="en-US" dirty="0">
                <a:solidFill>
                  <a:srgbClr val="4F77BE">
                    <a:lumMod val="50000"/>
                  </a:srgbClr>
                </a:solidFill>
              </a:rPr>
              <a:t> </a:t>
            </a:r>
            <a:r>
              <a:rPr lang="en-US" dirty="0" err="1">
                <a:solidFill>
                  <a:srgbClr val="4F77BE">
                    <a:lumMod val="50000"/>
                  </a:srgbClr>
                </a:solidFill>
              </a:rPr>
              <a:t>pernyataan</a:t>
            </a:r>
            <a:r>
              <a:rPr lang="en-US" dirty="0">
                <a:solidFill>
                  <a:srgbClr val="4F77BE">
                    <a:lumMod val="50000"/>
                  </a:srgbClr>
                </a:solidFill>
              </a:rPr>
              <a:t>; </a:t>
            </a:r>
            <a:r>
              <a:rPr lang="en-US" dirty="0" err="1">
                <a:solidFill>
                  <a:srgbClr val="4F77BE">
                    <a:lumMod val="50000"/>
                  </a:srgbClr>
                </a:solidFill>
              </a:rPr>
              <a:t>sering</a:t>
            </a:r>
            <a:r>
              <a:rPr lang="en-US" dirty="0">
                <a:solidFill>
                  <a:srgbClr val="4F77BE">
                    <a:lumMod val="50000"/>
                  </a:srgbClr>
                </a:solidFill>
              </a:rPr>
              <a:t> </a:t>
            </a:r>
            <a:r>
              <a:rPr lang="en-US" dirty="0" err="1">
                <a:solidFill>
                  <a:srgbClr val="4F77BE">
                    <a:lumMod val="50000"/>
                  </a:srgbClr>
                </a:solidFill>
              </a:rPr>
              <a:t>disebut</a:t>
            </a:r>
            <a:r>
              <a:rPr lang="en-US" dirty="0">
                <a:solidFill>
                  <a:srgbClr val="4F77BE">
                    <a:lumMod val="50000"/>
                  </a:srgbClr>
                </a:solidFill>
              </a:rPr>
              <a:t> determinate loop</a:t>
            </a:r>
          </a:p>
          <a:p>
            <a:pPr marL="137700" algn="just">
              <a:buClr>
                <a:srgbClr val="000000"/>
              </a:buClr>
            </a:pPr>
            <a:r>
              <a:rPr lang="en-US" b="1" dirty="0">
                <a:solidFill>
                  <a:srgbClr val="4F77BE">
                    <a:lumMod val="50000"/>
                  </a:srgbClr>
                </a:solidFill>
              </a:rPr>
              <a:t>Format:</a:t>
            </a:r>
          </a:p>
          <a:p>
            <a:pPr marL="984250" lvl="2" indent="0" algn="just">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for (</a:t>
            </a:r>
            <a:r>
              <a:rPr lang="en-US" i="1" dirty="0" err="1">
                <a:solidFill>
                  <a:srgbClr val="000000"/>
                </a:solidFill>
                <a:latin typeface="Courier New" panose="02070309020205020404" pitchFamily="49" charset="0"/>
                <a:cs typeface="Courier New" panose="02070309020205020404" pitchFamily="49" charset="0"/>
              </a:rPr>
              <a:t>inisialisasi</a:t>
            </a:r>
            <a:r>
              <a:rPr lang="en-US" dirty="0">
                <a:solidFill>
                  <a:srgbClr val="000000"/>
                </a:solidFill>
                <a:latin typeface="Courier New" panose="02070309020205020404" pitchFamily="49" charset="0"/>
                <a:cs typeface="Courier New" panose="02070309020205020404" pitchFamily="49" charset="0"/>
              </a:rPr>
              <a:t>; </a:t>
            </a:r>
            <a:r>
              <a:rPr lang="en-US" i="1" dirty="0">
                <a:solidFill>
                  <a:srgbClr val="000000"/>
                </a:solidFill>
                <a:latin typeface="Courier New" panose="02070309020205020404" pitchFamily="49" charset="0"/>
                <a:cs typeface="Courier New" panose="02070309020205020404" pitchFamily="49" charset="0"/>
              </a:rPr>
              <a:t>condition</a:t>
            </a:r>
            <a:r>
              <a:rPr lang="en-US" dirty="0">
                <a:solidFill>
                  <a:srgbClr val="000000"/>
                </a:solidFill>
                <a:latin typeface="Courier New" panose="02070309020205020404" pitchFamily="49" charset="0"/>
                <a:cs typeface="Courier New" panose="02070309020205020404" pitchFamily="49" charset="0"/>
              </a:rPr>
              <a:t>; </a:t>
            </a:r>
            <a:r>
              <a:rPr lang="en-US" i="1" dirty="0">
                <a:solidFill>
                  <a:srgbClr val="000000"/>
                </a:solidFill>
                <a:latin typeface="Courier New" panose="02070309020205020404" pitchFamily="49" charset="0"/>
                <a:cs typeface="Courier New" panose="02070309020205020404" pitchFamily="49" charset="0"/>
              </a:rPr>
              <a:t>increment</a:t>
            </a:r>
            <a:r>
              <a:rPr lang="en-US" dirty="0">
                <a:solidFill>
                  <a:srgbClr val="000000"/>
                </a:solidFill>
                <a:latin typeface="Courier New" panose="02070309020205020404" pitchFamily="49" charset="0"/>
                <a:cs typeface="Courier New" panose="02070309020205020404" pitchFamily="49" charset="0"/>
              </a:rPr>
              <a:t>)</a:t>
            </a:r>
          </a:p>
          <a:p>
            <a:pPr marL="984250" lvl="2" indent="0" algn="just">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a:t>
            </a:r>
          </a:p>
          <a:p>
            <a:pPr marL="984250" lvl="2" indent="0" algn="just">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a:t>
            </a:r>
            <a:r>
              <a:rPr lang="en-US" i="1" dirty="0">
                <a:solidFill>
                  <a:srgbClr val="000000"/>
                </a:solidFill>
                <a:latin typeface="Courier New" panose="02070309020205020404" pitchFamily="49" charset="0"/>
                <a:cs typeface="Courier New" panose="02070309020205020404" pitchFamily="49" charset="0"/>
              </a:rPr>
              <a:t> statement;</a:t>
            </a:r>
            <a:endParaRPr lang="en-US" dirty="0">
              <a:solidFill>
                <a:srgbClr val="000000"/>
              </a:solidFill>
              <a:latin typeface="Courier New" panose="02070309020205020404" pitchFamily="49" charset="0"/>
              <a:cs typeface="Courier New" panose="02070309020205020404" pitchFamily="49" charset="0"/>
            </a:endParaRPr>
          </a:p>
          <a:p>
            <a:pPr marL="984250" lvl="2" indent="0" algn="just">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a:t>
            </a:r>
          </a:p>
          <a:p>
            <a:pPr marL="137700" algn="just">
              <a:buClr>
                <a:srgbClr val="000000"/>
              </a:buClr>
            </a:pPr>
            <a:r>
              <a:rPr lang="en-US" b="1" dirty="0" err="1">
                <a:solidFill>
                  <a:srgbClr val="4F77BE">
                    <a:lumMod val="50000"/>
                  </a:srgbClr>
                </a:solidFill>
              </a:rPr>
              <a:t>Contoh</a:t>
            </a:r>
            <a:r>
              <a:rPr lang="en-US" b="1" dirty="0">
                <a:solidFill>
                  <a:srgbClr val="4F77BE">
                    <a:lumMod val="50000"/>
                  </a:srgbClr>
                </a:solidFill>
              </a:rPr>
              <a:t>:</a:t>
            </a:r>
          </a:p>
          <a:p>
            <a:pPr marL="852075" lvl="2" indent="0">
              <a:buClr>
                <a:srgbClr val="000000"/>
              </a:buClr>
              <a:buFont typeface="Arial"/>
              <a:buNone/>
            </a:pPr>
            <a:r>
              <a:rPr lang="en-US" sz="1500" b="1" dirty="0">
                <a:solidFill>
                  <a:srgbClr val="000000"/>
                </a:solidFill>
                <a:latin typeface="Courier New" panose="02070309020205020404" pitchFamily="49" charset="0"/>
                <a:cs typeface="Courier New" panose="02070309020205020404" pitchFamily="49" charset="0"/>
              </a:rPr>
              <a:t>&lt;?php</a:t>
            </a:r>
          </a:p>
          <a:p>
            <a:pPr marL="852075" lvl="2" indent="0">
              <a:buClr>
                <a:srgbClr val="000000"/>
              </a:buClr>
              <a:buFont typeface="Arial"/>
              <a:buNone/>
            </a:pPr>
            <a:r>
              <a:rPr lang="en-US" sz="1500" dirty="0">
                <a:solidFill>
                  <a:srgbClr val="A1A100"/>
                </a:solidFill>
                <a:latin typeface="Courier New" panose="02070309020205020404" pitchFamily="49" charset="0"/>
                <a:cs typeface="Courier New" panose="02070309020205020404" pitchFamily="49" charset="0"/>
              </a:rPr>
              <a:t>for</a:t>
            </a:r>
            <a:r>
              <a:rPr lang="en-US" sz="1500" dirty="0">
                <a:solidFill>
                  <a:srgbClr val="006E28"/>
                </a:solidFill>
                <a:latin typeface="Courier New" panose="02070309020205020404" pitchFamily="49" charset="0"/>
                <a:cs typeface="Courier New" panose="02070309020205020404" pitchFamily="49" charset="0"/>
              </a:rPr>
              <a:t>(</a:t>
            </a:r>
            <a:r>
              <a:rPr lang="en-US" sz="1500" dirty="0">
                <a:solidFill>
                  <a:srgbClr val="5555FF"/>
                </a:solidFill>
                <a:latin typeface="Courier New" panose="02070309020205020404" pitchFamily="49" charset="0"/>
                <a:cs typeface="Courier New" panose="02070309020205020404" pitchFamily="49" charset="0"/>
              </a:rPr>
              <a:t>$</a:t>
            </a:r>
            <a:r>
              <a:rPr lang="en-US" sz="1500" dirty="0" err="1">
                <a:solidFill>
                  <a:srgbClr val="5555FF"/>
                </a:solidFill>
                <a:latin typeface="Courier New" panose="02070309020205020404" pitchFamily="49" charset="0"/>
                <a:cs typeface="Courier New" panose="02070309020205020404" pitchFamily="49" charset="0"/>
              </a:rPr>
              <a:t>i</a:t>
            </a:r>
            <a:r>
              <a:rPr lang="en-US" sz="1500" dirty="0">
                <a:solidFill>
                  <a:srgbClr val="000000"/>
                </a:solidFill>
                <a:latin typeface="Courier New" panose="02070309020205020404" pitchFamily="49" charset="0"/>
                <a:cs typeface="Courier New" panose="02070309020205020404" pitchFamily="49" charset="0"/>
              </a:rPr>
              <a:t>=</a:t>
            </a:r>
            <a:r>
              <a:rPr lang="en-US" sz="1500" dirty="0">
                <a:solidFill>
                  <a:srgbClr val="B08000"/>
                </a:solidFill>
                <a:latin typeface="Courier New" panose="02070309020205020404" pitchFamily="49" charset="0"/>
                <a:cs typeface="Courier New" panose="02070309020205020404" pitchFamily="49" charset="0"/>
              </a:rPr>
              <a:t>1</a:t>
            </a:r>
            <a:r>
              <a:rPr lang="en-US" sz="1500" dirty="0">
                <a:solidFill>
                  <a:srgbClr val="006E28"/>
                </a:solidFill>
                <a:latin typeface="Courier New" panose="02070309020205020404" pitchFamily="49" charset="0"/>
                <a:cs typeface="Courier New" panose="02070309020205020404" pitchFamily="49" charset="0"/>
              </a:rPr>
              <a:t>;</a:t>
            </a:r>
            <a:r>
              <a:rPr lang="en-US" sz="1500" dirty="0">
                <a:solidFill>
                  <a:srgbClr val="5555FF"/>
                </a:solidFill>
                <a:latin typeface="Courier New" panose="02070309020205020404" pitchFamily="49" charset="0"/>
                <a:cs typeface="Courier New" panose="02070309020205020404" pitchFamily="49" charset="0"/>
              </a:rPr>
              <a:t>$</a:t>
            </a:r>
            <a:r>
              <a:rPr lang="en-US" sz="1500" dirty="0" err="1">
                <a:solidFill>
                  <a:srgbClr val="5555FF"/>
                </a:solidFill>
                <a:latin typeface="Courier New" panose="02070309020205020404" pitchFamily="49" charset="0"/>
                <a:cs typeface="Courier New" panose="02070309020205020404" pitchFamily="49" charset="0"/>
              </a:rPr>
              <a:t>i</a:t>
            </a:r>
            <a:r>
              <a:rPr lang="en-US" sz="1500" dirty="0">
                <a:solidFill>
                  <a:srgbClr val="000000"/>
                </a:solidFill>
                <a:latin typeface="Courier New" panose="02070309020205020404" pitchFamily="49" charset="0"/>
                <a:cs typeface="Courier New" panose="02070309020205020404" pitchFamily="49" charset="0"/>
              </a:rPr>
              <a:t>&lt;=</a:t>
            </a:r>
            <a:r>
              <a:rPr lang="en-US" sz="1500" dirty="0">
                <a:solidFill>
                  <a:srgbClr val="B08000"/>
                </a:solidFill>
                <a:latin typeface="Courier New" panose="02070309020205020404" pitchFamily="49" charset="0"/>
                <a:cs typeface="Courier New" panose="02070309020205020404" pitchFamily="49" charset="0"/>
              </a:rPr>
              <a:t>10</a:t>
            </a:r>
            <a:r>
              <a:rPr lang="en-US" sz="1500" dirty="0">
                <a:solidFill>
                  <a:srgbClr val="006E28"/>
                </a:solidFill>
                <a:latin typeface="Courier New" panose="02070309020205020404" pitchFamily="49" charset="0"/>
                <a:cs typeface="Courier New" panose="02070309020205020404" pitchFamily="49" charset="0"/>
              </a:rPr>
              <a:t>;</a:t>
            </a:r>
            <a:r>
              <a:rPr lang="en-US" sz="1500" dirty="0">
                <a:solidFill>
                  <a:srgbClr val="5555FF"/>
                </a:solidFill>
                <a:latin typeface="Courier New" panose="02070309020205020404" pitchFamily="49" charset="0"/>
                <a:cs typeface="Courier New" panose="02070309020205020404" pitchFamily="49" charset="0"/>
              </a:rPr>
              <a:t>$</a:t>
            </a:r>
            <a:r>
              <a:rPr lang="en-US" sz="1500" dirty="0" err="1">
                <a:solidFill>
                  <a:srgbClr val="5555FF"/>
                </a:solidFill>
                <a:latin typeface="Courier New" panose="02070309020205020404" pitchFamily="49" charset="0"/>
                <a:cs typeface="Courier New" panose="02070309020205020404" pitchFamily="49" charset="0"/>
              </a:rPr>
              <a:t>i</a:t>
            </a:r>
            <a:r>
              <a:rPr lang="en-US" sz="1500" dirty="0">
                <a:solidFill>
                  <a:srgbClr val="000000"/>
                </a:solidFill>
                <a:latin typeface="Courier New" panose="02070309020205020404" pitchFamily="49" charset="0"/>
                <a:cs typeface="Courier New" panose="02070309020205020404" pitchFamily="49" charset="0"/>
              </a:rPr>
              <a:t>++</a:t>
            </a:r>
            <a:r>
              <a:rPr lang="en-US" sz="1500" dirty="0">
                <a:solidFill>
                  <a:srgbClr val="006E28"/>
                </a:solidFill>
                <a:latin typeface="Courier New" panose="02070309020205020404" pitchFamily="49" charset="0"/>
                <a:cs typeface="Courier New" panose="02070309020205020404" pitchFamily="49" charset="0"/>
              </a:rPr>
              <a:t>)</a:t>
            </a:r>
            <a:r>
              <a:rPr lang="en-US" sz="1500" dirty="0">
                <a:solidFill>
                  <a:srgbClr val="000000"/>
                </a:solidFill>
                <a:latin typeface="Courier New" panose="02070309020205020404" pitchFamily="49" charset="0"/>
                <a:cs typeface="Courier New" panose="02070309020205020404" pitchFamily="49" charset="0"/>
              </a:rPr>
              <a:t>{</a:t>
            </a:r>
          </a:p>
          <a:p>
            <a:pPr marL="852075" lvl="2" indent="0">
              <a:buClr>
                <a:srgbClr val="000000"/>
              </a:buClr>
              <a:buFont typeface="Arial"/>
              <a:buNone/>
            </a:pPr>
            <a:r>
              <a:rPr lang="en-US" sz="1500" dirty="0">
                <a:solidFill>
                  <a:srgbClr val="52188B"/>
                </a:solidFill>
                <a:latin typeface="Courier New" panose="02070309020205020404" pitchFamily="49" charset="0"/>
                <a:cs typeface="Courier New" panose="02070309020205020404" pitchFamily="49" charset="0"/>
              </a:rPr>
              <a:t>  echo</a:t>
            </a:r>
            <a:r>
              <a:rPr lang="en-US" sz="1500" dirty="0">
                <a:solidFill>
                  <a:srgbClr val="000000"/>
                </a:solidFill>
                <a:latin typeface="Courier New" panose="02070309020205020404" pitchFamily="49" charset="0"/>
                <a:cs typeface="Courier New" panose="02070309020205020404" pitchFamily="49" charset="0"/>
              </a:rPr>
              <a:t> </a:t>
            </a:r>
            <a:r>
              <a:rPr lang="en-US" sz="1500" dirty="0">
                <a:solidFill>
                  <a:srgbClr val="BF0303"/>
                </a:solidFill>
                <a:latin typeface="Courier New" panose="02070309020205020404" pitchFamily="49" charset="0"/>
                <a:cs typeface="Courier New" panose="02070309020205020404" pitchFamily="49" charset="0"/>
              </a:rPr>
              <a:t>"</a:t>
            </a:r>
            <a:r>
              <a:rPr lang="en-US" sz="1500" dirty="0" err="1">
                <a:solidFill>
                  <a:srgbClr val="BF0303"/>
                </a:solidFill>
                <a:latin typeface="Courier New" panose="02070309020205020404" pitchFamily="49" charset="0"/>
                <a:cs typeface="Courier New" panose="02070309020205020404" pitchFamily="49" charset="0"/>
              </a:rPr>
              <a:t>Perulangan</a:t>
            </a:r>
            <a:r>
              <a:rPr lang="en-US" sz="1500" dirty="0">
                <a:solidFill>
                  <a:srgbClr val="BF0303"/>
                </a:solidFill>
                <a:latin typeface="Courier New" panose="02070309020205020404" pitchFamily="49" charset="0"/>
                <a:cs typeface="Courier New" panose="02070309020205020404" pitchFamily="49" charset="0"/>
              </a:rPr>
              <a:t> </a:t>
            </a:r>
            <a:r>
              <a:rPr lang="en-US" sz="1500" dirty="0" err="1">
                <a:solidFill>
                  <a:srgbClr val="BF0303"/>
                </a:solidFill>
                <a:latin typeface="Courier New" panose="02070309020205020404" pitchFamily="49" charset="0"/>
                <a:cs typeface="Courier New" panose="02070309020205020404" pitchFamily="49" charset="0"/>
              </a:rPr>
              <a:t>ke</a:t>
            </a:r>
            <a:r>
              <a:rPr lang="en-US" sz="1500" dirty="0">
                <a:solidFill>
                  <a:srgbClr val="BF0303"/>
                </a:solidFill>
                <a:latin typeface="Courier New" panose="02070309020205020404" pitchFamily="49" charset="0"/>
                <a:cs typeface="Courier New" panose="02070309020205020404" pitchFamily="49" charset="0"/>
              </a:rPr>
              <a:t>-"</a:t>
            </a:r>
            <a:r>
              <a:rPr lang="en-US" sz="1500" dirty="0">
                <a:solidFill>
                  <a:srgbClr val="000000"/>
                </a:solidFill>
                <a:latin typeface="Courier New" panose="02070309020205020404" pitchFamily="49" charset="0"/>
                <a:cs typeface="Courier New" panose="02070309020205020404" pitchFamily="49" charset="0"/>
              </a:rPr>
              <a:t>.</a:t>
            </a:r>
            <a:r>
              <a:rPr lang="en-US" sz="1500" dirty="0">
                <a:solidFill>
                  <a:srgbClr val="5555FF"/>
                </a:solidFill>
                <a:latin typeface="Courier New" panose="02070309020205020404" pitchFamily="49" charset="0"/>
                <a:cs typeface="Courier New" panose="02070309020205020404" pitchFamily="49" charset="0"/>
              </a:rPr>
              <a:t>$</a:t>
            </a:r>
            <a:r>
              <a:rPr lang="en-US" sz="1500" dirty="0" err="1">
                <a:solidFill>
                  <a:srgbClr val="5555FF"/>
                </a:solidFill>
                <a:latin typeface="Courier New" panose="02070309020205020404" pitchFamily="49" charset="0"/>
                <a:cs typeface="Courier New" panose="02070309020205020404" pitchFamily="49" charset="0"/>
              </a:rPr>
              <a:t>i</a:t>
            </a:r>
            <a:r>
              <a:rPr lang="en-US" sz="1500" dirty="0">
                <a:solidFill>
                  <a:srgbClr val="000000"/>
                </a:solidFill>
                <a:latin typeface="Courier New" panose="02070309020205020404" pitchFamily="49" charset="0"/>
                <a:cs typeface="Courier New" panose="02070309020205020404" pitchFamily="49" charset="0"/>
              </a:rPr>
              <a:t>.</a:t>
            </a:r>
            <a:r>
              <a:rPr lang="en-US" sz="1500" dirty="0">
                <a:solidFill>
                  <a:srgbClr val="BF0303"/>
                </a:solidFill>
                <a:latin typeface="Courier New" panose="02070309020205020404" pitchFamily="49" charset="0"/>
                <a:cs typeface="Courier New" panose="02070309020205020404" pitchFamily="49" charset="0"/>
              </a:rPr>
              <a:t>"&lt;</a:t>
            </a:r>
            <a:r>
              <a:rPr lang="en-US" sz="1500" dirty="0" err="1">
                <a:solidFill>
                  <a:srgbClr val="BF0303"/>
                </a:solidFill>
                <a:latin typeface="Courier New" panose="02070309020205020404" pitchFamily="49" charset="0"/>
                <a:cs typeface="Courier New" panose="02070309020205020404" pitchFamily="49" charset="0"/>
              </a:rPr>
              <a:t>br</a:t>
            </a:r>
            <a:r>
              <a:rPr lang="en-US" sz="1500" dirty="0">
                <a:solidFill>
                  <a:srgbClr val="BF0303"/>
                </a:solidFill>
                <a:latin typeface="Courier New" panose="02070309020205020404" pitchFamily="49" charset="0"/>
                <a:cs typeface="Courier New" panose="02070309020205020404" pitchFamily="49" charset="0"/>
              </a:rPr>
              <a:t> /&gt;"</a:t>
            </a:r>
            <a:r>
              <a:rPr lang="en-US" sz="1500" dirty="0">
                <a:solidFill>
                  <a:srgbClr val="006E28"/>
                </a:solidFill>
                <a:latin typeface="Courier New" panose="02070309020205020404" pitchFamily="49" charset="0"/>
                <a:cs typeface="Courier New" panose="02070309020205020404" pitchFamily="49" charset="0"/>
              </a:rPr>
              <a:t>;</a:t>
            </a:r>
          </a:p>
          <a:p>
            <a:pPr marL="852075" lvl="2" indent="0">
              <a:buClr>
                <a:srgbClr val="000000"/>
              </a:buClr>
              <a:buFont typeface="Arial"/>
              <a:buNone/>
            </a:pPr>
            <a:r>
              <a:rPr lang="en-US" sz="1500" dirty="0">
                <a:solidFill>
                  <a:srgbClr val="000000"/>
                </a:solidFill>
                <a:latin typeface="Courier New" panose="02070309020205020404" pitchFamily="49" charset="0"/>
                <a:cs typeface="Courier New" panose="02070309020205020404" pitchFamily="49" charset="0"/>
              </a:rPr>
              <a:t>}</a:t>
            </a:r>
          </a:p>
          <a:p>
            <a:pPr marL="852075" lvl="2" indent="0">
              <a:buClr>
                <a:srgbClr val="000000"/>
              </a:buClr>
              <a:buFont typeface="Arial"/>
              <a:buNone/>
            </a:pPr>
            <a:r>
              <a:rPr lang="en-US" sz="1500" b="1" dirty="0">
                <a:solidFill>
                  <a:srgbClr val="000000"/>
                </a:solidFill>
                <a:latin typeface="Courier New" panose="02070309020205020404" pitchFamily="49" charset="0"/>
                <a:cs typeface="Courier New" panose="02070309020205020404" pitchFamily="49" charset="0"/>
              </a:rPr>
              <a:t>?&gt;</a:t>
            </a:r>
          </a:p>
          <a:p>
            <a:pPr marL="984250" lvl="2" indent="0" algn="just">
              <a:buClr>
                <a:srgbClr val="000000"/>
              </a:buClr>
              <a:buFont typeface="Arial"/>
              <a:buNone/>
            </a:pPr>
            <a:r>
              <a:rPr lang="en-US" dirty="0">
                <a:solidFill>
                  <a:srgbClr val="000000"/>
                </a:solidFill>
                <a:latin typeface="Courier New" panose="02070309020205020404" pitchFamily="49" charset="0"/>
                <a:cs typeface="Courier New" panose="02070309020205020404" pitchFamily="49" charset="0"/>
              </a:rPr>
              <a:t>	</a:t>
            </a:r>
          </a:p>
          <a:p>
            <a:pPr lvl="1" algn="just">
              <a:lnSpc>
                <a:spcPct val="150000"/>
              </a:lnSpc>
              <a:buClr>
                <a:srgbClr val="000000"/>
              </a:buClr>
              <a:buSzPct val="45000"/>
              <a:buFont typeface="StarSymbol"/>
              <a:buChar char="●"/>
            </a:pPr>
            <a:endParaRPr lang="en-US" b="1" dirty="0">
              <a:solidFill>
                <a:srgbClr val="4F77BE">
                  <a:lumMod val="50000"/>
                </a:srgbClr>
              </a:solidFill>
            </a:endParaRPr>
          </a:p>
        </p:txBody>
      </p:sp>
    </p:spTree>
    <p:extLst>
      <p:ext uri="{BB962C8B-B14F-4D97-AF65-F5344CB8AC3E}">
        <p14:creationId xmlns:p14="http://schemas.microsoft.com/office/powerpoint/2010/main" val="20081259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2" name="TextBox 1"/>
          <p:cNvSpPr txBox="1"/>
          <p:nvPr/>
        </p:nvSpPr>
        <p:spPr>
          <a:xfrm>
            <a:off x="547239" y="1916507"/>
            <a:ext cx="1998222" cy="584712"/>
          </a:xfrm>
          <a:prstGeom prst="rect">
            <a:avLst/>
          </a:prstGeom>
          <a:noFill/>
        </p:spPr>
        <p:txBody>
          <a:bodyPr wrap="square" rtlCol="0">
            <a:spAutoFit/>
          </a:bodyPr>
          <a:lstStyle/>
          <a:p>
            <a:pPr algn="just">
              <a:lnSpc>
                <a:spcPct val="150000"/>
              </a:lnSpc>
              <a:buSzPct val="45000"/>
              <a:buFont typeface="StarSymbol"/>
              <a:buChar char="●"/>
            </a:pPr>
            <a:r>
              <a:rPr lang="en-US" sz="2100" dirty="0">
                <a:latin typeface="Arial" pitchFamily="34"/>
                <a:cs typeface="Arial" pitchFamily="34"/>
              </a:rPr>
              <a:t> </a:t>
            </a:r>
            <a:r>
              <a:rPr lang="en-US" sz="2000" b="1" dirty="0">
                <a:solidFill>
                  <a:srgbClr val="4F77BE">
                    <a:lumMod val="50000"/>
                  </a:srgbClr>
                </a:solidFill>
                <a:latin typeface="Overlock" panose="02000506030000020004" pitchFamily="2" charset="0"/>
                <a:cs typeface="Calibri"/>
                <a:sym typeface="Calibri"/>
              </a:rPr>
              <a:t>Format</a:t>
            </a:r>
            <a:r>
              <a:rPr lang="en-US" sz="2400" b="1" dirty="0">
                <a:solidFill>
                  <a:srgbClr val="4F77BE">
                    <a:lumMod val="50000"/>
                  </a:srgbClr>
                </a:solidFill>
                <a:latin typeface="Overlock" panose="02000506030000020004" pitchFamily="2" charset="0"/>
                <a:cs typeface="Calibri"/>
                <a:sym typeface="Calibri"/>
              </a:rPr>
              <a:t>:</a:t>
            </a:r>
          </a:p>
        </p:txBody>
      </p:sp>
      <p:sp>
        <p:nvSpPr>
          <p:cNvPr id="5" name="TextBox 4"/>
          <p:cNvSpPr txBox="1"/>
          <p:nvPr/>
        </p:nvSpPr>
        <p:spPr>
          <a:xfrm>
            <a:off x="3495147" y="2708552"/>
            <a:ext cx="5540378" cy="2308324"/>
          </a:xfrm>
          <a:prstGeom prst="rect">
            <a:avLst/>
          </a:prstGeom>
          <a:noFill/>
          <a:ln>
            <a:solidFill>
              <a:schemeClr val="accent5">
                <a:lumMod val="50000"/>
              </a:schemeClr>
            </a:solidFill>
          </a:ln>
        </p:spPr>
        <p:txBody>
          <a:bodyPr wrap="square" rtlCol="0">
            <a:spAutoFit/>
          </a:bodyPr>
          <a:lstStyle/>
          <a:p>
            <a:pPr marL="137700"/>
            <a:r>
              <a:rPr lang="en-US" sz="1800" dirty="0">
                <a:latin typeface="Courier New" panose="02070309020205020404" pitchFamily="49" charset="0"/>
                <a:cs typeface="Courier New" panose="02070309020205020404" pitchFamily="49" charset="0"/>
              </a:rPr>
              <a:t>&lt;?</a:t>
            </a:r>
            <a:r>
              <a:rPr lang="en-US" sz="1800" dirty="0" err="1">
                <a:latin typeface="Courier New" panose="02070309020205020404" pitchFamily="49" charset="0"/>
                <a:cs typeface="Courier New" panose="02070309020205020404" pitchFamily="49" charset="0"/>
              </a:rPr>
              <a:t>php</a:t>
            </a:r>
            <a:endParaRPr lang="en-US" sz="1800" dirty="0">
              <a:latin typeface="Courier New" panose="02070309020205020404" pitchFamily="49" charset="0"/>
              <a:cs typeface="Courier New" panose="02070309020205020404" pitchFamily="49" charset="0"/>
            </a:endParaRPr>
          </a:p>
          <a:p>
            <a:pPr marL="137700"/>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=1;</a:t>
            </a:r>
          </a:p>
          <a:p>
            <a:pPr marL="137700"/>
            <a:r>
              <a:rPr lang="en-US" sz="1800" dirty="0">
                <a:latin typeface="Courier New" panose="02070309020205020404" pitchFamily="49" charset="0"/>
                <a:cs typeface="Courier New" panose="02070309020205020404" pitchFamily="49" charset="0"/>
              </a:rPr>
              <a:t>    while($</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&lt;=10){</a:t>
            </a:r>
          </a:p>
          <a:p>
            <a:pPr marL="137700"/>
            <a:r>
              <a:rPr lang="en-US" sz="1800" dirty="0">
                <a:latin typeface="Courier New" panose="02070309020205020404" pitchFamily="49" charset="0"/>
                <a:cs typeface="Courier New" panose="02070309020205020404" pitchFamily="49" charset="0"/>
              </a:rPr>
              <a:t>        echo "</a:t>
            </a:r>
            <a:r>
              <a:rPr lang="en-US" sz="1800" dirty="0" err="1">
                <a:latin typeface="Courier New" panose="02070309020205020404" pitchFamily="49" charset="0"/>
                <a:cs typeface="Courier New" panose="02070309020205020404" pitchFamily="49" charset="0"/>
              </a:rPr>
              <a:t>Perulangan</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ke</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."&lt;</a:t>
            </a:r>
            <a:r>
              <a:rPr lang="en-US" sz="1800" dirty="0" err="1">
                <a:latin typeface="Courier New" panose="02070309020205020404" pitchFamily="49" charset="0"/>
                <a:cs typeface="Courier New" panose="02070309020205020404" pitchFamily="49" charset="0"/>
              </a:rPr>
              <a:t>br</a:t>
            </a:r>
            <a:r>
              <a:rPr lang="en-US" sz="1800" dirty="0">
                <a:latin typeface="Courier New" panose="02070309020205020404" pitchFamily="49" charset="0"/>
                <a:cs typeface="Courier New" panose="02070309020205020404" pitchFamily="49" charset="0"/>
              </a:rPr>
              <a:t> /&gt;";</a:t>
            </a:r>
          </a:p>
          <a:p>
            <a:pPr marL="137700"/>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a:t>
            </a:r>
            <a:r>
              <a:rPr lang="en-US" sz="1800" dirty="0">
                <a:latin typeface="Courier New" panose="02070309020205020404" pitchFamily="49" charset="0"/>
                <a:cs typeface="Courier New" panose="02070309020205020404" pitchFamily="49" charset="0"/>
              </a:rPr>
              <a:t>++;</a:t>
            </a:r>
          </a:p>
          <a:p>
            <a:pPr marL="137700"/>
            <a:r>
              <a:rPr lang="en-US" sz="1800" dirty="0">
                <a:latin typeface="Courier New" panose="02070309020205020404" pitchFamily="49" charset="0"/>
                <a:cs typeface="Courier New" panose="02070309020205020404" pitchFamily="49" charset="0"/>
              </a:rPr>
              <a:t>    }</a:t>
            </a:r>
          </a:p>
          <a:p>
            <a:pPr marL="137700"/>
            <a:r>
              <a:rPr lang="en-US" sz="1800" dirty="0">
                <a:latin typeface="Courier New" panose="02070309020205020404" pitchFamily="49" charset="0"/>
                <a:cs typeface="Courier New" panose="02070309020205020404" pitchFamily="49" charset="0"/>
              </a:rPr>
              <a:t>?&gt;</a:t>
            </a:r>
          </a:p>
        </p:txBody>
      </p:sp>
      <p:sp>
        <p:nvSpPr>
          <p:cNvPr id="7" name="TextBox 6"/>
          <p:cNvSpPr txBox="1"/>
          <p:nvPr/>
        </p:nvSpPr>
        <p:spPr>
          <a:xfrm>
            <a:off x="3383868" y="1950266"/>
            <a:ext cx="2034737" cy="517193"/>
          </a:xfrm>
          <a:prstGeom prst="rect">
            <a:avLst/>
          </a:prstGeom>
          <a:noFill/>
        </p:spPr>
        <p:txBody>
          <a:bodyPr wrap="square" rtlCol="0">
            <a:spAutoFit/>
          </a:bodyPr>
          <a:lstStyle/>
          <a:p>
            <a:pPr algn="just">
              <a:lnSpc>
                <a:spcPct val="150000"/>
              </a:lnSpc>
              <a:buSzPct val="45000"/>
              <a:buFont typeface="StarSymbol"/>
              <a:buChar char="●"/>
            </a:pPr>
            <a:r>
              <a:rPr lang="en-US" sz="2100" dirty="0">
                <a:latin typeface="Arial" pitchFamily="34"/>
                <a:cs typeface="Arial" pitchFamily="34"/>
              </a:rPr>
              <a:t> </a:t>
            </a:r>
            <a:r>
              <a:rPr lang="en-US" sz="2000" b="1" dirty="0" err="1">
                <a:solidFill>
                  <a:srgbClr val="4F77BE">
                    <a:lumMod val="50000"/>
                  </a:srgbClr>
                </a:solidFill>
                <a:latin typeface="Overlock" panose="02000506030000020004" pitchFamily="2" charset="0"/>
                <a:cs typeface="Calibri"/>
              </a:rPr>
              <a:t>Contoh</a:t>
            </a:r>
            <a:r>
              <a:rPr lang="en-US" sz="2000" b="1" dirty="0">
                <a:solidFill>
                  <a:srgbClr val="4F77BE">
                    <a:lumMod val="50000"/>
                  </a:srgbClr>
                </a:solidFill>
                <a:latin typeface="Overlock" panose="02000506030000020004" pitchFamily="2" charset="0"/>
                <a:cs typeface="Calibri"/>
              </a:rPr>
              <a:t>:</a:t>
            </a:r>
          </a:p>
        </p:txBody>
      </p:sp>
      <p:sp>
        <p:nvSpPr>
          <p:cNvPr id="8" name="TextBox 7"/>
          <p:cNvSpPr txBox="1"/>
          <p:nvPr/>
        </p:nvSpPr>
        <p:spPr>
          <a:xfrm>
            <a:off x="547239" y="2718665"/>
            <a:ext cx="2836629" cy="2031325"/>
          </a:xfrm>
          <a:prstGeom prst="rect">
            <a:avLst/>
          </a:prstGeom>
          <a:noFill/>
          <a:ln>
            <a:solidFill>
              <a:schemeClr val="accent5">
                <a:lumMod val="50000"/>
              </a:schemeClr>
            </a:solidFill>
          </a:ln>
        </p:spPr>
        <p:txBody>
          <a:bodyPr wrap="square" rtlCol="0">
            <a:spAutoFit/>
          </a:bodyPr>
          <a:lstStyle/>
          <a:p>
            <a:pPr marL="137700"/>
            <a:r>
              <a:rPr lang="en-US" sz="1800" i="1" dirty="0" err="1">
                <a:latin typeface="Courier New" panose="02070309020205020404" pitchFamily="49" charset="0"/>
                <a:cs typeface="Courier New" panose="02070309020205020404" pitchFamily="49" charset="0"/>
              </a:rPr>
              <a:t>inisialisasi</a:t>
            </a:r>
            <a:r>
              <a:rPr lang="en-US" sz="1800" i="1" dirty="0">
                <a:latin typeface="Courier New" panose="02070309020205020404" pitchFamily="49" charset="0"/>
                <a:cs typeface="Courier New" panose="02070309020205020404" pitchFamily="49" charset="0"/>
              </a:rPr>
              <a:t>;</a:t>
            </a:r>
          </a:p>
          <a:p>
            <a:pPr marL="137700"/>
            <a:r>
              <a:rPr lang="en-US" sz="1800" dirty="0">
                <a:latin typeface="Courier New" panose="02070309020205020404" pitchFamily="49" charset="0"/>
                <a:cs typeface="Courier New" panose="02070309020205020404" pitchFamily="49" charset="0"/>
              </a:rPr>
              <a:t>while(</a:t>
            </a:r>
            <a:r>
              <a:rPr lang="en-US" sz="1800" i="1" dirty="0">
                <a:latin typeface="Courier New" panose="02070309020205020404" pitchFamily="49" charset="0"/>
                <a:cs typeface="Courier New" panose="02070309020205020404" pitchFamily="49" charset="0"/>
              </a:rPr>
              <a:t>condition</a:t>
            </a:r>
            <a:r>
              <a:rPr lang="en-US" sz="1800" dirty="0">
                <a:latin typeface="Courier New" panose="02070309020205020404" pitchFamily="49" charset="0"/>
                <a:cs typeface="Courier New" panose="02070309020205020404" pitchFamily="49" charset="0"/>
              </a:rPr>
              <a:t>)</a:t>
            </a:r>
          </a:p>
          <a:p>
            <a:pPr marL="137700"/>
            <a:r>
              <a:rPr lang="en-US" sz="1800" dirty="0">
                <a:latin typeface="Courier New" panose="02070309020205020404" pitchFamily="49" charset="0"/>
                <a:cs typeface="Courier New" panose="02070309020205020404" pitchFamily="49" charset="0"/>
              </a:rPr>
              <a:t>{</a:t>
            </a:r>
          </a:p>
          <a:p>
            <a:pPr marL="137700"/>
            <a:r>
              <a:rPr lang="en-US" sz="1800" dirty="0">
                <a:latin typeface="Courier New" panose="02070309020205020404" pitchFamily="49" charset="0"/>
                <a:cs typeface="Courier New" panose="02070309020205020404" pitchFamily="49" charset="0"/>
              </a:rPr>
              <a:t>	</a:t>
            </a:r>
            <a:r>
              <a:rPr lang="en-US" sz="1800" i="1" dirty="0">
                <a:latin typeface="Courier New" panose="02070309020205020404" pitchFamily="49" charset="0"/>
                <a:cs typeface="Courier New" panose="02070309020205020404" pitchFamily="49" charset="0"/>
              </a:rPr>
              <a:t>statement;</a:t>
            </a:r>
          </a:p>
          <a:p>
            <a:pPr marL="137700"/>
            <a:r>
              <a:rPr lang="en-US" sz="1800" i="1" dirty="0">
                <a:latin typeface="Courier New" panose="02070309020205020404" pitchFamily="49" charset="0"/>
                <a:cs typeface="Courier New" panose="02070309020205020404" pitchFamily="49" charset="0"/>
              </a:rPr>
              <a:t>	</a:t>
            </a:r>
            <a:r>
              <a:rPr lang="en-US" sz="1800" dirty="0">
                <a:latin typeface="Courier New" panose="02070309020205020404" pitchFamily="49" charset="0"/>
                <a:cs typeface="Courier New" panose="02070309020205020404" pitchFamily="49" charset="0"/>
              </a:rPr>
              <a:t>...</a:t>
            </a:r>
          </a:p>
          <a:p>
            <a:pPr marL="137700"/>
            <a:r>
              <a:rPr lang="en-US" sz="1800" dirty="0">
                <a:latin typeface="Courier New" panose="02070309020205020404" pitchFamily="49" charset="0"/>
                <a:cs typeface="Courier New" panose="02070309020205020404" pitchFamily="49" charset="0"/>
              </a:rPr>
              <a:t>	</a:t>
            </a:r>
            <a:r>
              <a:rPr lang="en-US" sz="1800" i="1" dirty="0">
                <a:latin typeface="Courier New" panose="02070309020205020404" pitchFamily="49" charset="0"/>
                <a:cs typeface="Courier New" panose="02070309020205020404" pitchFamily="49" charset="0"/>
              </a:rPr>
              <a:t>increment;</a:t>
            </a:r>
            <a:endParaRPr lang="en-US" sz="1800" dirty="0">
              <a:latin typeface="Courier New" panose="02070309020205020404" pitchFamily="49" charset="0"/>
              <a:cs typeface="Courier New" panose="02070309020205020404" pitchFamily="49" charset="0"/>
            </a:endParaRPr>
          </a:p>
          <a:p>
            <a:pPr marL="137700"/>
            <a:r>
              <a:rPr lang="en-US" sz="1800" dirty="0">
                <a:latin typeface="Courier New" panose="02070309020205020404" pitchFamily="49" charset="0"/>
                <a:cs typeface="Courier New" panose="02070309020205020404" pitchFamily="49" charset="0"/>
              </a:rPr>
              <a:t>}</a:t>
            </a:r>
          </a:p>
        </p:txBody>
      </p:sp>
      <p:sp>
        <p:nvSpPr>
          <p:cNvPr id="9" name="Title 1">
            <a:extLst>
              <a:ext uri="{FF2B5EF4-FFF2-40B4-BE49-F238E27FC236}">
                <a16:creationId xmlns:a16="http://schemas.microsoft.com/office/drawing/2014/main" id="{7B079368-A503-0F4C-98C5-1CCF5410AAC9}"/>
              </a:ext>
            </a:extLst>
          </p:cNvPr>
          <p:cNvSpPr>
            <a:spLocks noGrp="1"/>
          </p:cNvSpPr>
          <p:nvPr>
            <p:ph type="title"/>
          </p:nvPr>
        </p:nvSpPr>
        <p:spPr>
          <a:xfrm>
            <a:off x="198303" y="321378"/>
            <a:ext cx="8747394" cy="729486"/>
          </a:xfrm>
        </p:spPr>
        <p:txBody>
          <a:bodyPr/>
          <a:lstStyle/>
          <a:p>
            <a:r>
              <a:rPr lang="en-US" sz="2400" dirty="0">
                <a:ln>
                  <a:noFill/>
                </a:ln>
                <a:solidFill>
                  <a:schemeClr val="accent1">
                    <a:lumMod val="50000"/>
                  </a:schemeClr>
                </a:solidFill>
                <a:latin typeface="Overlock" panose="02000506030000020004" pitchFamily="2" charset="0"/>
              </a:rPr>
              <a:t>While Loop</a:t>
            </a:r>
          </a:p>
        </p:txBody>
      </p:sp>
      <p:sp>
        <p:nvSpPr>
          <p:cNvPr id="11" name="Text Placeholder 4">
            <a:extLst>
              <a:ext uri="{FF2B5EF4-FFF2-40B4-BE49-F238E27FC236}">
                <a16:creationId xmlns:a16="http://schemas.microsoft.com/office/drawing/2014/main" id="{03D3BFE5-A553-EF4B-896F-ED6AA16B184C}"/>
              </a:ext>
            </a:extLst>
          </p:cNvPr>
          <p:cNvSpPr txBox="1">
            <a:spLocks/>
          </p:cNvSpPr>
          <p:nvPr/>
        </p:nvSpPr>
        <p:spPr>
          <a:xfrm>
            <a:off x="209320" y="813008"/>
            <a:ext cx="8846182" cy="41634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50000"/>
              </a:lnSpc>
              <a:buClr>
                <a:srgbClr val="000000"/>
              </a:buClr>
              <a:buSzPct val="45000"/>
              <a:buFont typeface="StarSymbol"/>
              <a:buChar char="●"/>
            </a:pPr>
            <a:r>
              <a:rPr lang="en-US" dirty="0" err="1">
                <a:solidFill>
                  <a:srgbClr val="4F77BE">
                    <a:lumMod val="50000"/>
                  </a:srgbClr>
                </a:solidFill>
              </a:rPr>
              <a:t>Perulangan</a:t>
            </a:r>
            <a:r>
              <a:rPr lang="en-US" dirty="0">
                <a:solidFill>
                  <a:srgbClr val="4F77BE">
                    <a:lumMod val="50000"/>
                  </a:srgbClr>
                </a:solidFill>
              </a:rPr>
              <a:t> </a:t>
            </a:r>
            <a:r>
              <a:rPr lang="en-US" dirty="0" err="1">
                <a:solidFill>
                  <a:srgbClr val="4F77BE">
                    <a:lumMod val="50000"/>
                  </a:srgbClr>
                </a:solidFill>
              </a:rPr>
              <a:t>akan</a:t>
            </a:r>
            <a:r>
              <a:rPr lang="en-US" dirty="0">
                <a:solidFill>
                  <a:srgbClr val="4F77BE">
                    <a:lumMod val="50000"/>
                  </a:srgbClr>
                </a:solidFill>
              </a:rPr>
              <a:t> </a:t>
            </a:r>
            <a:r>
              <a:rPr lang="en-US" dirty="0" err="1">
                <a:solidFill>
                  <a:srgbClr val="4F77BE">
                    <a:lumMod val="50000"/>
                  </a:srgbClr>
                </a:solidFill>
              </a:rPr>
              <a:t>dilakukan</a:t>
            </a:r>
            <a:r>
              <a:rPr lang="en-US" dirty="0">
                <a:solidFill>
                  <a:srgbClr val="4F77BE">
                    <a:lumMod val="50000"/>
                  </a:srgbClr>
                </a:solidFill>
              </a:rPr>
              <a:t> </a:t>
            </a:r>
            <a:r>
              <a:rPr lang="en-US" dirty="0" err="1">
                <a:solidFill>
                  <a:srgbClr val="4F77BE">
                    <a:lumMod val="50000"/>
                  </a:srgbClr>
                </a:solidFill>
              </a:rPr>
              <a:t>terus</a:t>
            </a:r>
            <a:r>
              <a:rPr lang="en-US" dirty="0">
                <a:solidFill>
                  <a:srgbClr val="4F77BE">
                    <a:lumMod val="50000"/>
                  </a:srgbClr>
                </a:solidFill>
              </a:rPr>
              <a:t> </a:t>
            </a:r>
            <a:r>
              <a:rPr lang="en-US" dirty="0" err="1">
                <a:solidFill>
                  <a:srgbClr val="4F77BE">
                    <a:lumMod val="50000"/>
                  </a:srgbClr>
                </a:solidFill>
              </a:rPr>
              <a:t>menerus</a:t>
            </a:r>
            <a:r>
              <a:rPr lang="en-US" dirty="0">
                <a:solidFill>
                  <a:srgbClr val="4F77BE">
                    <a:lumMod val="50000"/>
                  </a:srgbClr>
                </a:solidFill>
              </a:rPr>
              <a:t> </a:t>
            </a:r>
            <a:r>
              <a:rPr lang="en-US" dirty="0" err="1">
                <a:solidFill>
                  <a:srgbClr val="4F77BE">
                    <a:lumMod val="50000"/>
                  </a:srgbClr>
                </a:solidFill>
              </a:rPr>
              <a:t>sampai</a:t>
            </a:r>
            <a:r>
              <a:rPr lang="en-US" dirty="0">
                <a:solidFill>
                  <a:srgbClr val="4F77BE">
                    <a:lumMod val="50000"/>
                  </a:srgbClr>
                </a:solidFill>
              </a:rPr>
              <a:t> </a:t>
            </a:r>
            <a:r>
              <a:rPr lang="en-US" dirty="0" err="1">
                <a:solidFill>
                  <a:srgbClr val="4F77BE">
                    <a:lumMod val="50000"/>
                  </a:srgbClr>
                </a:solidFill>
              </a:rPr>
              <a:t>dengan</a:t>
            </a:r>
            <a:r>
              <a:rPr lang="en-US" dirty="0">
                <a:solidFill>
                  <a:srgbClr val="4F77BE">
                    <a:lumMod val="50000"/>
                  </a:srgbClr>
                </a:solidFill>
              </a:rPr>
              <a:t> </a:t>
            </a:r>
            <a:r>
              <a:rPr lang="en-US" dirty="0" err="1">
                <a:solidFill>
                  <a:srgbClr val="4F77BE">
                    <a:lumMod val="50000"/>
                  </a:srgbClr>
                </a:solidFill>
              </a:rPr>
              <a:t>kondisi</a:t>
            </a:r>
            <a:r>
              <a:rPr lang="en-US" dirty="0">
                <a:solidFill>
                  <a:srgbClr val="4F77BE">
                    <a:lumMod val="50000"/>
                  </a:srgbClr>
                </a:solidFill>
              </a:rPr>
              <a:t> yang </a:t>
            </a:r>
            <a:r>
              <a:rPr lang="en-US" dirty="0" err="1">
                <a:solidFill>
                  <a:srgbClr val="4F77BE">
                    <a:lumMod val="50000"/>
                  </a:srgbClr>
                </a:solidFill>
              </a:rPr>
              <a:t>menjadi</a:t>
            </a:r>
            <a:r>
              <a:rPr lang="en-US" dirty="0">
                <a:solidFill>
                  <a:srgbClr val="4F77BE">
                    <a:lumMod val="50000"/>
                  </a:srgbClr>
                </a:solidFill>
              </a:rPr>
              <a:t> </a:t>
            </a:r>
            <a:r>
              <a:rPr lang="en-US" dirty="0" err="1">
                <a:solidFill>
                  <a:srgbClr val="4F77BE">
                    <a:lumMod val="50000"/>
                  </a:srgbClr>
                </a:solidFill>
              </a:rPr>
              <a:t>prasyarat</a:t>
            </a:r>
            <a:r>
              <a:rPr lang="en-US" dirty="0">
                <a:solidFill>
                  <a:srgbClr val="4F77BE">
                    <a:lumMod val="50000"/>
                  </a:srgbClr>
                </a:solidFill>
              </a:rPr>
              <a:t> </a:t>
            </a:r>
            <a:r>
              <a:rPr lang="en-US" dirty="0" err="1">
                <a:solidFill>
                  <a:srgbClr val="4F77BE">
                    <a:lumMod val="50000"/>
                  </a:srgbClr>
                </a:solidFill>
              </a:rPr>
              <a:t>bernilai</a:t>
            </a:r>
            <a:r>
              <a:rPr lang="en-US" dirty="0">
                <a:solidFill>
                  <a:srgbClr val="4F77BE">
                    <a:lumMod val="50000"/>
                  </a:srgbClr>
                </a:solidFill>
              </a:rPr>
              <a:t> false.</a:t>
            </a:r>
          </a:p>
          <a:p>
            <a:pPr algn="just">
              <a:lnSpc>
                <a:spcPct val="150000"/>
              </a:lnSpc>
              <a:buClr>
                <a:srgbClr val="000000"/>
              </a:buClr>
              <a:buSzPct val="45000"/>
              <a:buFont typeface="StarSymbol"/>
              <a:buChar char="●"/>
            </a:pPr>
            <a:endParaRPr lang="en-US" b="1" dirty="0">
              <a:solidFill>
                <a:srgbClr val="4F77BE">
                  <a:lumMod val="50000"/>
                </a:srgbClr>
              </a:solidFill>
            </a:endParaRPr>
          </a:p>
        </p:txBody>
      </p:sp>
    </p:spTree>
    <p:extLst>
      <p:ext uri="{BB962C8B-B14F-4D97-AF65-F5344CB8AC3E}">
        <p14:creationId xmlns:p14="http://schemas.microsoft.com/office/powerpoint/2010/main" val="12659477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2" name="TextBox 1"/>
          <p:cNvSpPr txBox="1"/>
          <p:nvPr/>
        </p:nvSpPr>
        <p:spPr>
          <a:xfrm>
            <a:off x="547239" y="2129579"/>
            <a:ext cx="1998222" cy="584712"/>
          </a:xfrm>
          <a:prstGeom prst="rect">
            <a:avLst/>
          </a:prstGeom>
          <a:noFill/>
        </p:spPr>
        <p:txBody>
          <a:bodyPr wrap="square" rtlCol="0">
            <a:spAutoFit/>
          </a:bodyPr>
          <a:lstStyle/>
          <a:p>
            <a:pPr algn="just">
              <a:lnSpc>
                <a:spcPct val="150000"/>
              </a:lnSpc>
              <a:buSzPct val="45000"/>
              <a:buFont typeface="StarSymbol"/>
              <a:buChar char="●"/>
            </a:pPr>
            <a:r>
              <a:rPr lang="en-US" sz="2100" dirty="0">
                <a:latin typeface="Arial" pitchFamily="34"/>
                <a:cs typeface="Arial" pitchFamily="34"/>
              </a:rPr>
              <a:t> </a:t>
            </a:r>
            <a:r>
              <a:rPr lang="en-US" sz="2000" b="1" dirty="0">
                <a:solidFill>
                  <a:srgbClr val="4F77BE">
                    <a:lumMod val="50000"/>
                  </a:srgbClr>
                </a:solidFill>
                <a:latin typeface="Overlock" panose="02000506030000020004" pitchFamily="2" charset="0"/>
                <a:cs typeface="Calibri"/>
                <a:sym typeface="Calibri"/>
              </a:rPr>
              <a:t>Format</a:t>
            </a:r>
            <a:r>
              <a:rPr lang="en-US" sz="2400" b="1" dirty="0">
                <a:solidFill>
                  <a:srgbClr val="4F77BE">
                    <a:lumMod val="50000"/>
                  </a:srgbClr>
                </a:solidFill>
                <a:latin typeface="Overlock" panose="02000506030000020004" pitchFamily="2" charset="0"/>
                <a:cs typeface="Calibri"/>
                <a:sym typeface="Calibri"/>
              </a:rPr>
              <a:t>:</a:t>
            </a:r>
          </a:p>
        </p:txBody>
      </p:sp>
      <p:sp>
        <p:nvSpPr>
          <p:cNvPr id="7" name="TextBox 6"/>
          <p:cNvSpPr txBox="1"/>
          <p:nvPr/>
        </p:nvSpPr>
        <p:spPr>
          <a:xfrm>
            <a:off x="3383868" y="2163338"/>
            <a:ext cx="2034737" cy="517193"/>
          </a:xfrm>
          <a:prstGeom prst="rect">
            <a:avLst/>
          </a:prstGeom>
          <a:noFill/>
        </p:spPr>
        <p:txBody>
          <a:bodyPr wrap="square" rtlCol="0">
            <a:spAutoFit/>
          </a:bodyPr>
          <a:lstStyle/>
          <a:p>
            <a:pPr algn="just">
              <a:lnSpc>
                <a:spcPct val="150000"/>
              </a:lnSpc>
              <a:buSzPct val="45000"/>
              <a:buFont typeface="StarSymbol"/>
              <a:buChar char="●"/>
            </a:pPr>
            <a:r>
              <a:rPr lang="en-US" sz="2100" dirty="0">
                <a:latin typeface="Arial" pitchFamily="34"/>
                <a:cs typeface="Arial" pitchFamily="34"/>
              </a:rPr>
              <a:t> </a:t>
            </a:r>
            <a:r>
              <a:rPr lang="en-US" sz="2000" b="1" dirty="0" err="1">
                <a:solidFill>
                  <a:srgbClr val="4F77BE">
                    <a:lumMod val="50000"/>
                  </a:srgbClr>
                </a:solidFill>
                <a:latin typeface="Overlock" panose="02000506030000020004" pitchFamily="2" charset="0"/>
                <a:cs typeface="Calibri"/>
              </a:rPr>
              <a:t>Contoh</a:t>
            </a:r>
            <a:r>
              <a:rPr lang="en-US" sz="2000" b="1" dirty="0">
                <a:solidFill>
                  <a:srgbClr val="4F77BE">
                    <a:lumMod val="50000"/>
                  </a:srgbClr>
                </a:solidFill>
                <a:latin typeface="Overlock" panose="02000506030000020004" pitchFamily="2" charset="0"/>
                <a:cs typeface="Calibri"/>
              </a:rPr>
              <a:t>:</a:t>
            </a:r>
          </a:p>
        </p:txBody>
      </p:sp>
      <p:sp>
        <p:nvSpPr>
          <p:cNvPr id="9" name="Title 1">
            <a:extLst>
              <a:ext uri="{FF2B5EF4-FFF2-40B4-BE49-F238E27FC236}">
                <a16:creationId xmlns:a16="http://schemas.microsoft.com/office/drawing/2014/main" id="{7B079368-A503-0F4C-98C5-1CCF5410AAC9}"/>
              </a:ext>
            </a:extLst>
          </p:cNvPr>
          <p:cNvSpPr>
            <a:spLocks noGrp="1"/>
          </p:cNvSpPr>
          <p:nvPr>
            <p:ph type="title"/>
          </p:nvPr>
        </p:nvSpPr>
        <p:spPr>
          <a:xfrm>
            <a:off x="198303" y="321378"/>
            <a:ext cx="8747394" cy="729486"/>
          </a:xfrm>
        </p:spPr>
        <p:txBody>
          <a:bodyPr/>
          <a:lstStyle/>
          <a:p>
            <a:r>
              <a:rPr lang="en-US" sz="2400" dirty="0">
                <a:ln>
                  <a:noFill/>
                </a:ln>
                <a:solidFill>
                  <a:schemeClr val="accent1">
                    <a:lumMod val="50000"/>
                  </a:schemeClr>
                </a:solidFill>
                <a:latin typeface="Overlock" panose="02000506030000020004" pitchFamily="2" charset="0"/>
              </a:rPr>
              <a:t>Do-while Loop</a:t>
            </a:r>
          </a:p>
        </p:txBody>
      </p:sp>
      <p:sp>
        <p:nvSpPr>
          <p:cNvPr id="11" name="Text Placeholder 4">
            <a:extLst>
              <a:ext uri="{FF2B5EF4-FFF2-40B4-BE49-F238E27FC236}">
                <a16:creationId xmlns:a16="http://schemas.microsoft.com/office/drawing/2014/main" id="{03D3BFE5-A553-EF4B-896F-ED6AA16B184C}"/>
              </a:ext>
            </a:extLst>
          </p:cNvPr>
          <p:cNvSpPr txBox="1">
            <a:spLocks/>
          </p:cNvSpPr>
          <p:nvPr/>
        </p:nvSpPr>
        <p:spPr>
          <a:xfrm>
            <a:off x="209320" y="813008"/>
            <a:ext cx="8846182" cy="41634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50000"/>
              </a:lnSpc>
              <a:buClr>
                <a:srgbClr val="000000"/>
              </a:buClr>
              <a:buSzPct val="45000"/>
              <a:buFont typeface="StarSymbol"/>
              <a:buChar char="●"/>
            </a:pPr>
            <a:r>
              <a:rPr lang="en-US" dirty="0" err="1">
                <a:solidFill>
                  <a:srgbClr val="4F77BE">
                    <a:lumMod val="50000"/>
                  </a:srgbClr>
                </a:solidFill>
              </a:rPr>
              <a:t>Mirip</a:t>
            </a:r>
            <a:r>
              <a:rPr lang="en-US" dirty="0">
                <a:solidFill>
                  <a:srgbClr val="4F77BE">
                    <a:lumMod val="50000"/>
                  </a:srgbClr>
                </a:solidFill>
              </a:rPr>
              <a:t> </a:t>
            </a:r>
            <a:r>
              <a:rPr lang="en-US" dirty="0" err="1">
                <a:solidFill>
                  <a:srgbClr val="4F77BE">
                    <a:lumMod val="50000"/>
                  </a:srgbClr>
                </a:solidFill>
              </a:rPr>
              <a:t>dengan</a:t>
            </a:r>
            <a:r>
              <a:rPr lang="en-US" dirty="0">
                <a:solidFill>
                  <a:srgbClr val="4F77BE">
                    <a:lumMod val="50000"/>
                  </a:srgbClr>
                </a:solidFill>
              </a:rPr>
              <a:t> while loop </a:t>
            </a:r>
            <a:r>
              <a:rPr lang="en-US" dirty="0" err="1">
                <a:solidFill>
                  <a:srgbClr val="4F77BE">
                    <a:lumMod val="50000"/>
                  </a:srgbClr>
                </a:solidFill>
              </a:rPr>
              <a:t>namun</a:t>
            </a:r>
            <a:r>
              <a:rPr lang="en-US" dirty="0">
                <a:solidFill>
                  <a:srgbClr val="4F77BE">
                    <a:lumMod val="50000"/>
                  </a:srgbClr>
                </a:solidFill>
              </a:rPr>
              <a:t> </a:t>
            </a:r>
            <a:r>
              <a:rPr lang="en-US" dirty="0" err="1">
                <a:solidFill>
                  <a:srgbClr val="4F77BE">
                    <a:lumMod val="50000"/>
                  </a:srgbClr>
                </a:solidFill>
              </a:rPr>
              <a:t>pengecekan</a:t>
            </a:r>
            <a:r>
              <a:rPr lang="en-US" dirty="0">
                <a:solidFill>
                  <a:srgbClr val="4F77BE">
                    <a:lumMod val="50000"/>
                  </a:srgbClr>
                </a:solidFill>
              </a:rPr>
              <a:t> </a:t>
            </a:r>
            <a:r>
              <a:rPr lang="en-US" dirty="0" err="1">
                <a:solidFill>
                  <a:srgbClr val="4F77BE">
                    <a:lumMod val="50000"/>
                  </a:srgbClr>
                </a:solidFill>
              </a:rPr>
              <a:t>kondisi</a:t>
            </a:r>
            <a:r>
              <a:rPr lang="en-US" dirty="0">
                <a:solidFill>
                  <a:srgbClr val="4F77BE">
                    <a:lumMod val="50000"/>
                  </a:srgbClr>
                </a:solidFill>
              </a:rPr>
              <a:t> </a:t>
            </a:r>
            <a:r>
              <a:rPr lang="en-US" dirty="0" err="1">
                <a:solidFill>
                  <a:srgbClr val="4F77BE">
                    <a:lumMod val="50000"/>
                  </a:srgbClr>
                </a:solidFill>
              </a:rPr>
              <a:t>perulangan</a:t>
            </a:r>
            <a:r>
              <a:rPr lang="en-US" dirty="0">
                <a:solidFill>
                  <a:srgbClr val="4F77BE">
                    <a:lumMod val="50000"/>
                  </a:srgbClr>
                </a:solidFill>
              </a:rPr>
              <a:t> </a:t>
            </a:r>
            <a:r>
              <a:rPr lang="en-US" dirty="0" err="1">
                <a:solidFill>
                  <a:srgbClr val="4F77BE">
                    <a:lumMod val="50000"/>
                  </a:srgbClr>
                </a:solidFill>
              </a:rPr>
              <a:t>dilakukan</a:t>
            </a:r>
            <a:r>
              <a:rPr lang="en-US" dirty="0">
                <a:solidFill>
                  <a:srgbClr val="4F77BE">
                    <a:lumMod val="50000"/>
                  </a:srgbClr>
                </a:solidFill>
              </a:rPr>
              <a:t> pada </a:t>
            </a:r>
            <a:r>
              <a:rPr lang="en-US" dirty="0" err="1">
                <a:solidFill>
                  <a:srgbClr val="4F77BE">
                    <a:lumMod val="50000"/>
                  </a:srgbClr>
                </a:solidFill>
              </a:rPr>
              <a:t>akhir</a:t>
            </a:r>
            <a:r>
              <a:rPr lang="en-US" dirty="0">
                <a:solidFill>
                  <a:srgbClr val="4F77BE">
                    <a:lumMod val="50000"/>
                  </a:srgbClr>
                </a:solidFill>
              </a:rPr>
              <a:t> </a:t>
            </a:r>
            <a:r>
              <a:rPr lang="en-US" dirty="0" err="1">
                <a:solidFill>
                  <a:srgbClr val="4F77BE">
                    <a:lumMod val="50000"/>
                  </a:srgbClr>
                </a:solidFill>
              </a:rPr>
              <a:t>perulangan</a:t>
            </a:r>
            <a:r>
              <a:rPr lang="en-US" dirty="0">
                <a:solidFill>
                  <a:srgbClr val="4F77BE">
                    <a:lumMod val="50000"/>
                  </a:srgbClr>
                </a:solidFill>
              </a:rPr>
              <a:t>. </a:t>
            </a:r>
            <a:r>
              <a:rPr lang="en-US" dirty="0" err="1">
                <a:solidFill>
                  <a:srgbClr val="4F77BE">
                    <a:lumMod val="50000"/>
                  </a:srgbClr>
                </a:solidFill>
              </a:rPr>
              <a:t>Perulangan</a:t>
            </a:r>
            <a:r>
              <a:rPr lang="en-US" dirty="0">
                <a:solidFill>
                  <a:srgbClr val="4F77BE">
                    <a:lumMod val="50000"/>
                  </a:srgbClr>
                </a:solidFill>
              </a:rPr>
              <a:t> </a:t>
            </a:r>
            <a:r>
              <a:rPr lang="en-US" dirty="0" err="1">
                <a:solidFill>
                  <a:srgbClr val="4F77BE">
                    <a:lumMod val="50000"/>
                  </a:srgbClr>
                </a:solidFill>
              </a:rPr>
              <a:t>akan</a:t>
            </a:r>
            <a:r>
              <a:rPr lang="en-US" dirty="0">
                <a:solidFill>
                  <a:srgbClr val="4F77BE">
                    <a:lumMod val="50000"/>
                  </a:srgbClr>
                </a:solidFill>
              </a:rPr>
              <a:t> </a:t>
            </a:r>
            <a:r>
              <a:rPr lang="en-US" dirty="0" err="1">
                <a:solidFill>
                  <a:srgbClr val="4F77BE">
                    <a:lumMod val="50000"/>
                  </a:srgbClr>
                </a:solidFill>
              </a:rPr>
              <a:t>dilakukan</a:t>
            </a:r>
            <a:r>
              <a:rPr lang="en-US" dirty="0">
                <a:solidFill>
                  <a:srgbClr val="4F77BE">
                    <a:lumMod val="50000"/>
                  </a:srgbClr>
                </a:solidFill>
              </a:rPr>
              <a:t> </a:t>
            </a:r>
            <a:r>
              <a:rPr lang="en-US" dirty="0" err="1">
                <a:solidFill>
                  <a:srgbClr val="4F77BE">
                    <a:lumMod val="50000"/>
                  </a:srgbClr>
                </a:solidFill>
              </a:rPr>
              <a:t>terus</a:t>
            </a:r>
            <a:r>
              <a:rPr lang="en-US" dirty="0">
                <a:solidFill>
                  <a:srgbClr val="4F77BE">
                    <a:lumMod val="50000"/>
                  </a:srgbClr>
                </a:solidFill>
              </a:rPr>
              <a:t> </a:t>
            </a:r>
            <a:r>
              <a:rPr lang="en-US" dirty="0" err="1">
                <a:solidFill>
                  <a:srgbClr val="4F77BE">
                    <a:lumMod val="50000"/>
                  </a:srgbClr>
                </a:solidFill>
              </a:rPr>
              <a:t>menerus</a:t>
            </a:r>
            <a:r>
              <a:rPr lang="en-US" dirty="0">
                <a:solidFill>
                  <a:srgbClr val="4F77BE">
                    <a:lumMod val="50000"/>
                  </a:srgbClr>
                </a:solidFill>
              </a:rPr>
              <a:t> </a:t>
            </a:r>
            <a:r>
              <a:rPr lang="en-US" dirty="0" err="1">
                <a:solidFill>
                  <a:srgbClr val="4F77BE">
                    <a:lumMod val="50000"/>
                  </a:srgbClr>
                </a:solidFill>
              </a:rPr>
              <a:t>sampai</a:t>
            </a:r>
            <a:r>
              <a:rPr lang="en-US" dirty="0">
                <a:solidFill>
                  <a:srgbClr val="4F77BE">
                    <a:lumMod val="50000"/>
                  </a:srgbClr>
                </a:solidFill>
              </a:rPr>
              <a:t> </a:t>
            </a:r>
            <a:r>
              <a:rPr lang="en-US" dirty="0" err="1">
                <a:solidFill>
                  <a:srgbClr val="4F77BE">
                    <a:lumMod val="50000"/>
                  </a:srgbClr>
                </a:solidFill>
              </a:rPr>
              <a:t>dengan</a:t>
            </a:r>
            <a:r>
              <a:rPr lang="en-US" dirty="0">
                <a:solidFill>
                  <a:srgbClr val="4F77BE">
                    <a:lumMod val="50000"/>
                  </a:srgbClr>
                </a:solidFill>
              </a:rPr>
              <a:t> </a:t>
            </a:r>
            <a:r>
              <a:rPr lang="en-US" dirty="0" err="1">
                <a:solidFill>
                  <a:srgbClr val="4F77BE">
                    <a:lumMod val="50000"/>
                  </a:srgbClr>
                </a:solidFill>
              </a:rPr>
              <a:t>kondisi</a:t>
            </a:r>
            <a:r>
              <a:rPr lang="en-US" dirty="0">
                <a:solidFill>
                  <a:srgbClr val="4F77BE">
                    <a:lumMod val="50000"/>
                  </a:srgbClr>
                </a:solidFill>
              </a:rPr>
              <a:t> yang </a:t>
            </a:r>
            <a:r>
              <a:rPr lang="en-US" dirty="0" err="1">
                <a:solidFill>
                  <a:srgbClr val="4F77BE">
                    <a:lumMod val="50000"/>
                  </a:srgbClr>
                </a:solidFill>
              </a:rPr>
              <a:t>menjadi</a:t>
            </a:r>
            <a:r>
              <a:rPr lang="en-US" dirty="0">
                <a:solidFill>
                  <a:srgbClr val="4F77BE">
                    <a:lumMod val="50000"/>
                  </a:srgbClr>
                </a:solidFill>
              </a:rPr>
              <a:t> </a:t>
            </a:r>
            <a:r>
              <a:rPr lang="en-US" dirty="0" err="1">
                <a:solidFill>
                  <a:srgbClr val="4F77BE">
                    <a:lumMod val="50000"/>
                  </a:srgbClr>
                </a:solidFill>
              </a:rPr>
              <a:t>prasyarat</a:t>
            </a:r>
            <a:r>
              <a:rPr lang="en-US" dirty="0">
                <a:solidFill>
                  <a:srgbClr val="4F77BE">
                    <a:lumMod val="50000"/>
                  </a:srgbClr>
                </a:solidFill>
              </a:rPr>
              <a:t> </a:t>
            </a:r>
            <a:r>
              <a:rPr lang="en-US" dirty="0" err="1">
                <a:solidFill>
                  <a:srgbClr val="4F77BE">
                    <a:lumMod val="50000"/>
                  </a:srgbClr>
                </a:solidFill>
              </a:rPr>
              <a:t>bernilai</a:t>
            </a:r>
            <a:r>
              <a:rPr lang="en-US" dirty="0">
                <a:solidFill>
                  <a:srgbClr val="4F77BE">
                    <a:lumMod val="50000"/>
                  </a:srgbClr>
                </a:solidFill>
              </a:rPr>
              <a:t> false. Minimum </a:t>
            </a:r>
            <a:r>
              <a:rPr lang="en-US" dirty="0" err="1">
                <a:solidFill>
                  <a:srgbClr val="4F77BE">
                    <a:lumMod val="50000"/>
                  </a:srgbClr>
                </a:solidFill>
              </a:rPr>
              <a:t>dilakukan</a:t>
            </a:r>
            <a:r>
              <a:rPr lang="en-US" dirty="0">
                <a:solidFill>
                  <a:srgbClr val="4F77BE">
                    <a:lumMod val="50000"/>
                  </a:srgbClr>
                </a:solidFill>
              </a:rPr>
              <a:t> SATU kali.</a:t>
            </a:r>
          </a:p>
          <a:p>
            <a:pPr algn="just">
              <a:lnSpc>
                <a:spcPct val="150000"/>
              </a:lnSpc>
              <a:buClr>
                <a:srgbClr val="000000"/>
              </a:buClr>
              <a:buSzPct val="45000"/>
              <a:buFont typeface="StarSymbol"/>
              <a:buChar char="●"/>
            </a:pPr>
            <a:endParaRPr lang="en-US" b="1" dirty="0">
              <a:solidFill>
                <a:srgbClr val="4F77BE">
                  <a:lumMod val="50000"/>
                </a:srgbClr>
              </a:solidFill>
            </a:endParaRPr>
          </a:p>
        </p:txBody>
      </p:sp>
      <p:sp>
        <p:nvSpPr>
          <p:cNvPr id="10" name="TextBox 9">
            <a:extLst>
              <a:ext uri="{FF2B5EF4-FFF2-40B4-BE49-F238E27FC236}">
                <a16:creationId xmlns:a16="http://schemas.microsoft.com/office/drawing/2014/main" id="{F120595F-C508-EF4E-BC9B-E6527229D31A}"/>
              </a:ext>
            </a:extLst>
          </p:cNvPr>
          <p:cNvSpPr txBox="1"/>
          <p:nvPr/>
        </p:nvSpPr>
        <p:spPr>
          <a:xfrm>
            <a:off x="3647821" y="2690842"/>
            <a:ext cx="5521868" cy="2031325"/>
          </a:xfrm>
          <a:prstGeom prst="rect">
            <a:avLst/>
          </a:prstGeom>
          <a:noFill/>
          <a:ln>
            <a:solidFill>
              <a:schemeClr val="accent5">
                <a:lumMod val="50000"/>
              </a:schemeClr>
            </a:solidFill>
          </a:ln>
        </p:spPr>
        <p:txBody>
          <a:bodyPr wrap="square" rtlCol="0">
            <a:spAutoFit/>
          </a:bodyPr>
          <a:lstStyle/>
          <a:p>
            <a:pPr marL="137700"/>
            <a:r>
              <a:rPr lang="en-US" sz="1800" b="1" dirty="0">
                <a:latin typeface="Courier New" panose="02070309020205020404" pitchFamily="49" charset="0"/>
                <a:cs typeface="Courier New" panose="02070309020205020404" pitchFamily="49" charset="0"/>
              </a:rPr>
              <a:t>&lt;?</a:t>
            </a:r>
            <a:r>
              <a:rPr lang="en-US" sz="1800" b="1" dirty="0" err="1">
                <a:latin typeface="Courier New" panose="02070309020205020404" pitchFamily="49" charset="0"/>
                <a:cs typeface="Courier New" panose="02070309020205020404" pitchFamily="49" charset="0"/>
              </a:rPr>
              <a:t>php</a:t>
            </a:r>
            <a:endParaRPr lang="en-US" sz="1800" b="1" dirty="0">
              <a:latin typeface="Courier New" panose="02070309020205020404" pitchFamily="49" charset="0"/>
              <a:cs typeface="Courier New" panose="02070309020205020404" pitchFamily="49" charset="0"/>
            </a:endParaRPr>
          </a:p>
          <a:p>
            <a:pPr marL="137700"/>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=1;</a:t>
            </a:r>
          </a:p>
          <a:p>
            <a:pPr marL="137700"/>
            <a:r>
              <a:rPr lang="en-US" sz="1800" b="1" dirty="0">
                <a:latin typeface="Courier New" panose="02070309020205020404" pitchFamily="49" charset="0"/>
                <a:cs typeface="Courier New" panose="02070309020205020404" pitchFamily="49" charset="0"/>
              </a:rPr>
              <a:t>    do{</a:t>
            </a:r>
          </a:p>
          <a:p>
            <a:pPr marL="137700"/>
            <a:r>
              <a:rPr lang="en-US" sz="1800" b="1" dirty="0">
                <a:latin typeface="Courier New" panose="02070309020205020404" pitchFamily="49" charset="0"/>
                <a:cs typeface="Courier New" panose="02070309020205020404" pitchFamily="49" charset="0"/>
              </a:rPr>
              <a:t>     echo "</a:t>
            </a:r>
            <a:r>
              <a:rPr lang="en-US" sz="1800" b="1" dirty="0" err="1">
                <a:latin typeface="Courier New" panose="02070309020205020404" pitchFamily="49" charset="0"/>
                <a:cs typeface="Courier New" panose="02070309020205020404" pitchFamily="49" charset="0"/>
              </a:rPr>
              <a:t>Perulangan</a:t>
            </a:r>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ke</a:t>
            </a:r>
            <a:r>
              <a:rPr lang="en-US" sz="1800" b="1" dirty="0">
                <a:latin typeface="Courier New" panose="02070309020205020404" pitchFamily="49" charset="0"/>
                <a:cs typeface="Courier New" panose="02070309020205020404" pitchFamily="49" charset="0"/>
              </a:rPr>
              <a:t>-".$</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."&lt;</a:t>
            </a:r>
            <a:r>
              <a:rPr lang="en-US" sz="1800" b="1" dirty="0" err="1">
                <a:latin typeface="Courier New" panose="02070309020205020404" pitchFamily="49" charset="0"/>
                <a:cs typeface="Courier New" panose="02070309020205020404" pitchFamily="49" charset="0"/>
              </a:rPr>
              <a:t>br</a:t>
            </a:r>
            <a:r>
              <a:rPr lang="en-US" sz="1800" b="1" dirty="0">
                <a:latin typeface="Courier New" panose="02070309020205020404" pitchFamily="49" charset="0"/>
                <a:cs typeface="Courier New" panose="02070309020205020404" pitchFamily="49" charset="0"/>
              </a:rPr>
              <a:t>/&gt;";</a:t>
            </a:r>
          </a:p>
          <a:p>
            <a:pPr marL="137700"/>
            <a:r>
              <a:rPr lang="en-US" sz="1800" b="1" dirty="0">
                <a:latin typeface="Courier New" panose="02070309020205020404" pitchFamily="49" charset="0"/>
                <a:cs typeface="Courier New" panose="02070309020205020404" pitchFamily="49" charset="0"/>
              </a:rPr>
              <a:t>        $</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a:t>
            </a:r>
          </a:p>
          <a:p>
            <a:pPr marL="137700"/>
            <a:r>
              <a:rPr lang="en-US" sz="1800" b="1" dirty="0">
                <a:latin typeface="Courier New" panose="02070309020205020404" pitchFamily="49" charset="0"/>
                <a:cs typeface="Courier New" panose="02070309020205020404" pitchFamily="49" charset="0"/>
              </a:rPr>
              <a:t>    } while($</a:t>
            </a:r>
            <a:r>
              <a:rPr lang="en-US" sz="1800" b="1" dirty="0" err="1">
                <a:latin typeface="Courier New" panose="02070309020205020404" pitchFamily="49" charset="0"/>
                <a:cs typeface="Courier New" panose="02070309020205020404" pitchFamily="49" charset="0"/>
              </a:rPr>
              <a:t>i</a:t>
            </a:r>
            <a:r>
              <a:rPr lang="en-US" sz="1800" b="1" dirty="0">
                <a:latin typeface="Courier New" panose="02070309020205020404" pitchFamily="49" charset="0"/>
                <a:cs typeface="Courier New" panose="02070309020205020404" pitchFamily="49" charset="0"/>
              </a:rPr>
              <a:t>&lt;=10);</a:t>
            </a:r>
          </a:p>
          <a:p>
            <a:pPr marL="137700"/>
            <a:r>
              <a:rPr lang="en-US" sz="1800" b="1" dirty="0">
                <a:latin typeface="Courier New" panose="02070309020205020404" pitchFamily="49" charset="0"/>
                <a:cs typeface="Courier New" panose="02070309020205020404" pitchFamily="49" charset="0"/>
              </a:rPr>
              <a:t>?&gt;</a:t>
            </a:r>
          </a:p>
        </p:txBody>
      </p:sp>
      <p:sp>
        <p:nvSpPr>
          <p:cNvPr id="12" name="TextBox 11">
            <a:extLst>
              <a:ext uri="{FF2B5EF4-FFF2-40B4-BE49-F238E27FC236}">
                <a16:creationId xmlns:a16="http://schemas.microsoft.com/office/drawing/2014/main" id="{53A9019B-8126-9041-97DB-008BA2AAB168}"/>
              </a:ext>
            </a:extLst>
          </p:cNvPr>
          <p:cNvSpPr txBox="1"/>
          <p:nvPr/>
        </p:nvSpPr>
        <p:spPr>
          <a:xfrm>
            <a:off x="547239" y="2680531"/>
            <a:ext cx="3024336" cy="2031325"/>
          </a:xfrm>
          <a:prstGeom prst="rect">
            <a:avLst/>
          </a:prstGeom>
          <a:noFill/>
          <a:ln>
            <a:solidFill>
              <a:schemeClr val="accent5">
                <a:lumMod val="50000"/>
              </a:schemeClr>
            </a:solidFill>
          </a:ln>
        </p:spPr>
        <p:txBody>
          <a:bodyPr wrap="square" rtlCol="0">
            <a:spAutoFit/>
          </a:bodyPr>
          <a:lstStyle/>
          <a:p>
            <a:pPr marL="137700"/>
            <a:r>
              <a:rPr lang="en-US" sz="1800" i="1" dirty="0" err="1">
                <a:latin typeface="Courier New" panose="02070309020205020404" pitchFamily="49" charset="0"/>
                <a:cs typeface="Courier New" panose="02070309020205020404" pitchFamily="49" charset="0"/>
              </a:rPr>
              <a:t>inisialisasi</a:t>
            </a:r>
            <a:r>
              <a:rPr lang="en-US" sz="1800" i="1" dirty="0">
                <a:latin typeface="Courier New" panose="02070309020205020404" pitchFamily="49" charset="0"/>
                <a:cs typeface="Courier New" panose="02070309020205020404" pitchFamily="49" charset="0"/>
              </a:rPr>
              <a:t>;</a:t>
            </a:r>
          </a:p>
          <a:p>
            <a:pPr marL="137700"/>
            <a:r>
              <a:rPr lang="en-US" sz="1800" b="1" dirty="0">
                <a:latin typeface="Courier New" panose="02070309020205020404" pitchFamily="49" charset="0"/>
                <a:cs typeface="Courier New" panose="02070309020205020404" pitchFamily="49" charset="0"/>
              </a:rPr>
              <a:t>do</a:t>
            </a:r>
          </a:p>
          <a:p>
            <a:pPr marL="137700"/>
            <a:r>
              <a:rPr lang="en-US" sz="1800" b="1" dirty="0">
                <a:latin typeface="Courier New" panose="02070309020205020404" pitchFamily="49" charset="0"/>
                <a:cs typeface="Courier New" panose="02070309020205020404" pitchFamily="49" charset="0"/>
              </a:rPr>
              <a:t>{</a:t>
            </a:r>
          </a:p>
          <a:p>
            <a:pPr marL="137700"/>
            <a:r>
              <a:rPr lang="en-US" sz="1800" b="1" dirty="0">
                <a:latin typeface="Courier New" panose="02070309020205020404" pitchFamily="49" charset="0"/>
                <a:cs typeface="Courier New" panose="02070309020205020404" pitchFamily="49" charset="0"/>
              </a:rPr>
              <a:t>	</a:t>
            </a:r>
            <a:r>
              <a:rPr lang="en-US" sz="1800" b="1" i="1" dirty="0">
                <a:latin typeface="Courier New" panose="02070309020205020404" pitchFamily="49" charset="0"/>
                <a:cs typeface="Courier New" panose="02070309020205020404" pitchFamily="49" charset="0"/>
              </a:rPr>
              <a:t>statement;</a:t>
            </a:r>
          </a:p>
          <a:p>
            <a:pPr marL="137700"/>
            <a:r>
              <a:rPr lang="en-US" sz="1800" b="1" i="1" dirty="0">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a:t>
            </a:r>
          </a:p>
          <a:p>
            <a:pPr marL="137700"/>
            <a:r>
              <a:rPr lang="en-US" sz="1800" b="1" dirty="0">
                <a:latin typeface="Courier New" panose="02070309020205020404" pitchFamily="49" charset="0"/>
                <a:cs typeface="Courier New" panose="02070309020205020404" pitchFamily="49" charset="0"/>
              </a:rPr>
              <a:t>	</a:t>
            </a:r>
            <a:r>
              <a:rPr lang="en-US" sz="1800" b="1" i="1" dirty="0">
                <a:latin typeface="Courier New" panose="02070309020205020404" pitchFamily="49" charset="0"/>
                <a:cs typeface="Courier New" panose="02070309020205020404" pitchFamily="49" charset="0"/>
              </a:rPr>
              <a:t>increment;</a:t>
            </a:r>
            <a:endParaRPr lang="en-US" sz="1800" b="1" dirty="0">
              <a:latin typeface="Courier New" panose="02070309020205020404" pitchFamily="49" charset="0"/>
              <a:cs typeface="Courier New" panose="02070309020205020404" pitchFamily="49" charset="0"/>
            </a:endParaRPr>
          </a:p>
          <a:p>
            <a:pPr marL="137700"/>
            <a:r>
              <a:rPr lang="en-US" sz="1800" b="1" dirty="0">
                <a:latin typeface="Courier New" panose="02070309020205020404" pitchFamily="49" charset="0"/>
                <a:cs typeface="Courier New" panose="02070309020205020404" pitchFamily="49" charset="0"/>
              </a:rPr>
              <a:t>} while(</a:t>
            </a:r>
            <a:r>
              <a:rPr lang="en-US" sz="1800" b="1" i="1" dirty="0">
                <a:latin typeface="Courier New" panose="02070309020205020404" pitchFamily="49" charset="0"/>
                <a:cs typeface="Courier New" panose="02070309020205020404" pitchFamily="49" charset="0"/>
              </a:rPr>
              <a:t>condition</a:t>
            </a:r>
            <a:r>
              <a:rPr lang="en-US" sz="18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0179944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For-each-Loop</a:t>
            </a:r>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4163438"/>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lnSpc>
                <a:spcPct val="150000"/>
              </a:lnSpc>
              <a:buClr>
                <a:srgbClr val="000000"/>
              </a:buClr>
              <a:buSzPct val="45000"/>
              <a:buFont typeface="StarSymbol"/>
              <a:buChar char="●"/>
            </a:pPr>
            <a:r>
              <a:rPr lang="en-US" dirty="0" err="1">
                <a:solidFill>
                  <a:srgbClr val="4F77BE">
                    <a:lumMod val="50000"/>
                  </a:srgbClr>
                </a:solidFill>
              </a:rPr>
              <a:t>Pengulangan</a:t>
            </a:r>
            <a:r>
              <a:rPr lang="en-US" dirty="0">
                <a:solidFill>
                  <a:srgbClr val="4F77BE">
                    <a:lumMod val="50000"/>
                  </a:srgbClr>
                </a:solidFill>
              </a:rPr>
              <a:t> </a:t>
            </a:r>
            <a:r>
              <a:rPr lang="en-US" dirty="0" err="1">
                <a:solidFill>
                  <a:srgbClr val="4F77BE">
                    <a:lumMod val="50000"/>
                  </a:srgbClr>
                </a:solidFill>
              </a:rPr>
              <a:t>khusus</a:t>
            </a:r>
            <a:r>
              <a:rPr lang="en-US" dirty="0">
                <a:solidFill>
                  <a:srgbClr val="4F77BE">
                    <a:lumMod val="50000"/>
                  </a:srgbClr>
                </a:solidFill>
              </a:rPr>
              <a:t> </a:t>
            </a:r>
            <a:r>
              <a:rPr lang="en-US" dirty="0" err="1">
                <a:solidFill>
                  <a:srgbClr val="4F77BE">
                    <a:lumMod val="50000"/>
                  </a:srgbClr>
                </a:solidFill>
              </a:rPr>
              <a:t>untuk</a:t>
            </a:r>
            <a:r>
              <a:rPr lang="en-US" dirty="0">
                <a:solidFill>
                  <a:srgbClr val="4F77BE">
                    <a:lumMod val="50000"/>
                  </a:srgbClr>
                </a:solidFill>
              </a:rPr>
              <a:t> array </a:t>
            </a:r>
            <a:r>
              <a:rPr lang="en-US" dirty="0" err="1">
                <a:solidFill>
                  <a:srgbClr val="4F77BE">
                    <a:lumMod val="50000"/>
                  </a:srgbClr>
                </a:solidFill>
              </a:rPr>
              <a:t>untuk</a:t>
            </a:r>
            <a:r>
              <a:rPr lang="en-US" dirty="0">
                <a:solidFill>
                  <a:srgbClr val="4F77BE">
                    <a:lumMod val="50000"/>
                  </a:srgbClr>
                </a:solidFill>
              </a:rPr>
              <a:t> </a:t>
            </a:r>
            <a:r>
              <a:rPr lang="en-US" dirty="0" err="1">
                <a:solidFill>
                  <a:srgbClr val="4F77BE">
                    <a:lumMod val="50000"/>
                  </a:srgbClr>
                </a:solidFill>
              </a:rPr>
              <a:t>mengakses</a:t>
            </a:r>
            <a:r>
              <a:rPr lang="en-US" dirty="0">
                <a:solidFill>
                  <a:srgbClr val="4F77BE">
                    <a:lumMod val="50000"/>
                  </a:srgbClr>
                </a:solidFill>
              </a:rPr>
              <a:t> </a:t>
            </a:r>
            <a:r>
              <a:rPr lang="en-US" dirty="0" err="1">
                <a:solidFill>
                  <a:srgbClr val="4F77BE">
                    <a:lumMod val="50000"/>
                  </a:srgbClr>
                </a:solidFill>
              </a:rPr>
              <a:t>elemen</a:t>
            </a:r>
            <a:r>
              <a:rPr lang="en-US" dirty="0">
                <a:solidFill>
                  <a:srgbClr val="4F77BE">
                    <a:lumMod val="50000"/>
                  </a:srgbClr>
                </a:solidFill>
              </a:rPr>
              <a:t> pada array </a:t>
            </a:r>
            <a:r>
              <a:rPr lang="en-US" dirty="0" err="1">
                <a:solidFill>
                  <a:srgbClr val="4F77BE">
                    <a:lumMod val="50000"/>
                  </a:srgbClr>
                </a:solidFill>
              </a:rPr>
              <a:t>tanpa</a:t>
            </a:r>
            <a:r>
              <a:rPr lang="en-US" dirty="0">
                <a:solidFill>
                  <a:srgbClr val="4F77BE">
                    <a:lumMod val="50000"/>
                  </a:srgbClr>
                </a:solidFill>
              </a:rPr>
              <a:t> </a:t>
            </a:r>
            <a:r>
              <a:rPr lang="en-US" dirty="0" err="1">
                <a:solidFill>
                  <a:srgbClr val="4F77BE">
                    <a:lumMod val="50000"/>
                  </a:srgbClr>
                </a:solidFill>
              </a:rPr>
              <a:t>mengidentifikasi</a:t>
            </a:r>
            <a:r>
              <a:rPr lang="en-US" dirty="0">
                <a:solidFill>
                  <a:srgbClr val="4F77BE">
                    <a:lumMod val="50000"/>
                  </a:srgbClr>
                </a:solidFill>
              </a:rPr>
              <a:t> index-</a:t>
            </a:r>
            <a:r>
              <a:rPr lang="en-US" dirty="0" err="1">
                <a:solidFill>
                  <a:srgbClr val="4F77BE">
                    <a:lumMod val="50000"/>
                  </a:srgbClr>
                </a:solidFill>
              </a:rPr>
              <a:t>nya</a:t>
            </a:r>
            <a:r>
              <a:rPr lang="en-US" dirty="0">
                <a:solidFill>
                  <a:srgbClr val="4F77BE">
                    <a:lumMod val="50000"/>
                  </a:srgbClr>
                </a:solidFill>
              </a:rPr>
              <a:t>.</a:t>
            </a:r>
          </a:p>
          <a:p>
            <a:pPr marL="137700" algn="just">
              <a:buClr>
                <a:srgbClr val="000000"/>
              </a:buClr>
            </a:pPr>
            <a:r>
              <a:rPr lang="en-US" b="1" dirty="0" err="1">
                <a:solidFill>
                  <a:srgbClr val="4F77BE">
                    <a:lumMod val="50000"/>
                  </a:srgbClr>
                </a:solidFill>
              </a:rPr>
              <a:t>Contoh</a:t>
            </a:r>
            <a:r>
              <a:rPr lang="en-US" b="1" dirty="0">
                <a:solidFill>
                  <a:srgbClr val="4F77BE">
                    <a:lumMod val="50000"/>
                  </a:srgbClr>
                </a:solidFill>
              </a:rPr>
              <a:t>:</a:t>
            </a:r>
          </a:p>
          <a:p>
            <a:pPr marL="399637" lvl="1" indent="0">
              <a:buClr>
                <a:srgbClr val="000000"/>
              </a:buClr>
              <a:buFont typeface="Arial"/>
              <a:buNone/>
            </a:pPr>
            <a:r>
              <a:rPr lang="en-US" sz="1450" b="1" dirty="0">
                <a:solidFill>
                  <a:srgbClr val="000000"/>
                </a:solidFill>
                <a:latin typeface="Courier New" panose="02070309020205020404" pitchFamily="49" charset="0"/>
                <a:cs typeface="Courier New" panose="02070309020205020404" pitchFamily="49" charset="0"/>
              </a:rPr>
              <a:t>&lt;?php</a:t>
            </a:r>
          </a:p>
          <a:p>
            <a:pPr marL="399637" lvl="1" indent="0">
              <a:buClr>
                <a:srgbClr val="000000"/>
              </a:buClr>
              <a:buFont typeface="Arial"/>
              <a:buNone/>
            </a:pPr>
            <a:r>
              <a:rPr lang="en-US" sz="1450" b="1" dirty="0">
                <a:solidFill>
                  <a:srgbClr val="000000"/>
                </a:solidFill>
                <a:latin typeface="Courier New" panose="02070309020205020404" pitchFamily="49" charset="0"/>
                <a:cs typeface="Courier New" panose="02070309020205020404" pitchFamily="49" charset="0"/>
              </a:rPr>
              <a:t>$</a:t>
            </a:r>
            <a:r>
              <a:rPr lang="en-US" sz="1450" b="1" dirty="0" err="1">
                <a:solidFill>
                  <a:srgbClr val="000000"/>
                </a:solidFill>
                <a:latin typeface="Courier New" panose="02070309020205020404" pitchFamily="49" charset="0"/>
                <a:cs typeface="Courier New" panose="02070309020205020404" pitchFamily="49" charset="0"/>
              </a:rPr>
              <a:t>nama</a:t>
            </a:r>
            <a:r>
              <a:rPr lang="en-US" sz="1450" b="1" dirty="0">
                <a:solidFill>
                  <a:srgbClr val="000000"/>
                </a:solidFill>
                <a:latin typeface="Courier New" panose="02070309020205020404" pitchFamily="49" charset="0"/>
                <a:cs typeface="Courier New" panose="02070309020205020404" pitchFamily="49" charset="0"/>
              </a:rPr>
              <a:t> = array(“Adi”, “Budi”, “Carli”, “Dedy”);</a:t>
            </a:r>
          </a:p>
          <a:p>
            <a:pPr marL="399637" lvl="1" indent="0">
              <a:buClr>
                <a:srgbClr val="000000"/>
              </a:buClr>
              <a:buFont typeface="Arial"/>
              <a:buNone/>
            </a:pPr>
            <a:r>
              <a:rPr lang="en-US" sz="1450" dirty="0">
                <a:solidFill>
                  <a:srgbClr val="A1A100"/>
                </a:solidFill>
                <a:latin typeface="Courier New" panose="02070309020205020404" pitchFamily="49" charset="0"/>
                <a:cs typeface="Courier New" panose="02070309020205020404" pitchFamily="49" charset="0"/>
              </a:rPr>
              <a:t>foreach</a:t>
            </a:r>
            <a:r>
              <a:rPr lang="en-US" sz="1450" dirty="0">
                <a:solidFill>
                  <a:srgbClr val="006E28"/>
                </a:solidFill>
                <a:latin typeface="Courier New" panose="02070309020205020404" pitchFamily="49" charset="0"/>
                <a:cs typeface="Courier New" panose="02070309020205020404" pitchFamily="49" charset="0"/>
              </a:rPr>
              <a:t>(</a:t>
            </a:r>
            <a:r>
              <a:rPr lang="en-US" sz="1450" dirty="0">
                <a:solidFill>
                  <a:srgbClr val="5555FF"/>
                </a:solidFill>
                <a:latin typeface="Courier New" panose="02070309020205020404" pitchFamily="49" charset="0"/>
                <a:cs typeface="Courier New" panose="02070309020205020404" pitchFamily="49" charset="0"/>
              </a:rPr>
              <a:t>$</a:t>
            </a:r>
            <a:r>
              <a:rPr lang="en-US" sz="1450" dirty="0" err="1">
                <a:solidFill>
                  <a:srgbClr val="5555FF"/>
                </a:solidFill>
                <a:latin typeface="Courier New" panose="02070309020205020404" pitchFamily="49" charset="0"/>
                <a:cs typeface="Courier New" panose="02070309020205020404" pitchFamily="49" charset="0"/>
              </a:rPr>
              <a:t>nama</a:t>
            </a:r>
            <a:r>
              <a:rPr lang="en-US" sz="1450" dirty="0">
                <a:solidFill>
                  <a:srgbClr val="5555FF"/>
                </a:solidFill>
                <a:latin typeface="Courier New" panose="02070309020205020404" pitchFamily="49" charset="0"/>
                <a:cs typeface="Courier New" panose="02070309020205020404" pitchFamily="49" charset="0"/>
              </a:rPr>
              <a:t> as $</a:t>
            </a:r>
            <a:r>
              <a:rPr lang="en-US" sz="1450" dirty="0" err="1">
                <a:solidFill>
                  <a:srgbClr val="5555FF"/>
                </a:solidFill>
                <a:latin typeface="Courier New" panose="02070309020205020404" pitchFamily="49" charset="0"/>
                <a:cs typeface="Courier New" panose="02070309020205020404" pitchFamily="49" charset="0"/>
              </a:rPr>
              <a:t>val</a:t>
            </a:r>
            <a:r>
              <a:rPr lang="en-US" sz="1450" dirty="0">
                <a:solidFill>
                  <a:srgbClr val="006E28"/>
                </a:solidFill>
                <a:latin typeface="Courier New" panose="02070309020205020404" pitchFamily="49" charset="0"/>
                <a:cs typeface="Courier New" panose="02070309020205020404" pitchFamily="49" charset="0"/>
              </a:rPr>
              <a:t>)</a:t>
            </a:r>
            <a:r>
              <a:rPr lang="en-US" sz="1450" dirty="0">
                <a:solidFill>
                  <a:srgbClr val="000000"/>
                </a:solidFill>
                <a:latin typeface="Courier New" panose="02070309020205020404" pitchFamily="49" charset="0"/>
                <a:cs typeface="Courier New" panose="02070309020205020404" pitchFamily="49" charset="0"/>
              </a:rPr>
              <a:t>{</a:t>
            </a:r>
          </a:p>
          <a:p>
            <a:pPr marL="399637" lvl="1" indent="0">
              <a:buClr>
                <a:srgbClr val="000000"/>
              </a:buClr>
              <a:buFont typeface="Arial"/>
              <a:buNone/>
            </a:pPr>
            <a:r>
              <a:rPr lang="en-US" sz="1450" dirty="0">
                <a:solidFill>
                  <a:srgbClr val="52188B"/>
                </a:solidFill>
                <a:latin typeface="Courier New" panose="02070309020205020404" pitchFamily="49" charset="0"/>
                <a:cs typeface="Courier New" panose="02070309020205020404" pitchFamily="49" charset="0"/>
              </a:rPr>
              <a:t>  echo “$</a:t>
            </a:r>
            <a:r>
              <a:rPr lang="en-US" sz="1450" dirty="0" err="1">
                <a:solidFill>
                  <a:srgbClr val="52188B"/>
                </a:solidFill>
                <a:latin typeface="Courier New" panose="02070309020205020404" pitchFamily="49" charset="0"/>
                <a:cs typeface="Courier New" panose="02070309020205020404" pitchFamily="49" charset="0"/>
              </a:rPr>
              <a:t>val</a:t>
            </a:r>
            <a:r>
              <a:rPr lang="en-US" sz="1450" dirty="0">
                <a:solidFill>
                  <a:srgbClr val="52188B"/>
                </a:solidFill>
                <a:latin typeface="Courier New" panose="02070309020205020404" pitchFamily="49" charset="0"/>
                <a:cs typeface="Courier New" panose="02070309020205020404" pitchFamily="49" charset="0"/>
              </a:rPr>
              <a:t>”</a:t>
            </a:r>
            <a:r>
              <a:rPr lang="en-US" sz="1450" dirty="0">
                <a:solidFill>
                  <a:srgbClr val="000000"/>
                </a:solidFill>
                <a:latin typeface="Courier New" panose="02070309020205020404" pitchFamily="49" charset="0"/>
                <a:cs typeface="Courier New" panose="02070309020205020404" pitchFamily="49" charset="0"/>
              </a:rPr>
              <a:t>;</a:t>
            </a:r>
          </a:p>
          <a:p>
            <a:pPr marL="399637" lvl="1" indent="0">
              <a:buClr>
                <a:srgbClr val="000000"/>
              </a:buClr>
              <a:buFont typeface="Arial"/>
              <a:buNone/>
            </a:pPr>
            <a:r>
              <a:rPr lang="en-US" sz="1450" dirty="0">
                <a:solidFill>
                  <a:srgbClr val="52188B"/>
                </a:solidFill>
                <a:latin typeface="Courier New" panose="02070309020205020404" pitchFamily="49" charset="0"/>
                <a:cs typeface="Courier New" panose="02070309020205020404" pitchFamily="49" charset="0"/>
              </a:rPr>
              <a:t>  echo “&lt;</a:t>
            </a:r>
            <a:r>
              <a:rPr lang="en-US" sz="1450" dirty="0" err="1">
                <a:solidFill>
                  <a:srgbClr val="52188B"/>
                </a:solidFill>
                <a:latin typeface="Courier New" panose="02070309020205020404" pitchFamily="49" charset="0"/>
                <a:cs typeface="Courier New" panose="02070309020205020404" pitchFamily="49" charset="0"/>
              </a:rPr>
              <a:t>br</a:t>
            </a:r>
            <a:r>
              <a:rPr lang="en-US" sz="1450" dirty="0">
                <a:solidFill>
                  <a:srgbClr val="52188B"/>
                </a:solidFill>
                <a:latin typeface="Courier New" panose="02070309020205020404" pitchFamily="49" charset="0"/>
                <a:cs typeface="Courier New" panose="02070309020205020404" pitchFamily="49" charset="0"/>
              </a:rPr>
              <a:t> /&gt;”</a:t>
            </a:r>
            <a:r>
              <a:rPr lang="en-US" sz="1450" dirty="0">
                <a:solidFill>
                  <a:srgbClr val="006E28"/>
                </a:solidFill>
                <a:latin typeface="Courier New" panose="02070309020205020404" pitchFamily="49" charset="0"/>
                <a:cs typeface="Courier New" panose="02070309020205020404" pitchFamily="49" charset="0"/>
              </a:rPr>
              <a:t>;</a:t>
            </a:r>
          </a:p>
          <a:p>
            <a:pPr marL="399637" lvl="1" indent="0">
              <a:buClr>
                <a:srgbClr val="000000"/>
              </a:buClr>
              <a:buFont typeface="Arial"/>
              <a:buNone/>
            </a:pPr>
            <a:r>
              <a:rPr lang="en-US" sz="1450" dirty="0">
                <a:solidFill>
                  <a:srgbClr val="000000"/>
                </a:solidFill>
                <a:latin typeface="Courier New" panose="02070309020205020404" pitchFamily="49" charset="0"/>
                <a:cs typeface="Courier New" panose="02070309020205020404" pitchFamily="49" charset="0"/>
              </a:rPr>
              <a:t>}</a:t>
            </a:r>
          </a:p>
          <a:p>
            <a:pPr marL="399637" lvl="1" indent="0">
              <a:buClr>
                <a:srgbClr val="000000"/>
              </a:buClr>
              <a:buFont typeface="Arial"/>
              <a:buNone/>
            </a:pPr>
            <a:r>
              <a:rPr lang="en-US" sz="1450" b="1" dirty="0">
                <a:solidFill>
                  <a:srgbClr val="000000"/>
                </a:solidFill>
                <a:latin typeface="Courier New" panose="02070309020205020404" pitchFamily="49" charset="0"/>
                <a:cs typeface="Courier New" panose="02070309020205020404" pitchFamily="49" charset="0"/>
              </a:rPr>
              <a:t>?&gt; </a:t>
            </a:r>
            <a:r>
              <a:rPr lang="en-US" dirty="0">
                <a:solidFill>
                  <a:srgbClr val="000000"/>
                </a:solidFill>
                <a:latin typeface="Courier New" panose="02070309020205020404" pitchFamily="49" charset="0"/>
                <a:cs typeface="Courier New" panose="02070309020205020404" pitchFamily="49" charset="0"/>
              </a:rPr>
              <a:t>	</a:t>
            </a:r>
          </a:p>
          <a:p>
            <a:pPr marL="399637" lvl="1" indent="0">
              <a:buClr>
                <a:srgbClr val="000000"/>
              </a:buClr>
              <a:buFont typeface="Arial"/>
              <a:buNone/>
            </a:pPr>
            <a:endParaRPr lang="en-US" dirty="0">
              <a:solidFill>
                <a:srgbClr val="000000"/>
              </a:solidFill>
              <a:latin typeface="Courier New" panose="02070309020205020404" pitchFamily="49" charset="0"/>
              <a:cs typeface="Courier New" panose="02070309020205020404" pitchFamily="49" charset="0"/>
            </a:endParaRPr>
          </a:p>
          <a:p>
            <a:pPr marL="153575" indent="-285750">
              <a:buClr>
                <a:srgbClr val="000000"/>
              </a:buClr>
            </a:pPr>
            <a:r>
              <a:rPr lang="en-US" dirty="0">
                <a:solidFill>
                  <a:srgbClr val="000000"/>
                </a:solidFill>
                <a:latin typeface="Courier New" panose="02070309020205020404" pitchFamily="49" charset="0"/>
                <a:cs typeface="Courier New" panose="02070309020205020404" pitchFamily="49" charset="0"/>
              </a:rPr>
              <a:t>SAMA ARTINYA </a:t>
            </a:r>
            <a:r>
              <a:rPr lang="en-US" dirty="0" err="1">
                <a:solidFill>
                  <a:srgbClr val="000000"/>
                </a:solidFill>
                <a:latin typeface="Courier New" panose="02070309020205020404" pitchFamily="49" charset="0"/>
                <a:cs typeface="Courier New" panose="02070309020205020404" pitchFamily="49" charset="0"/>
              </a:rPr>
              <a:t>dengan</a:t>
            </a:r>
            <a:r>
              <a:rPr lang="en-US" dirty="0">
                <a:solidFill>
                  <a:srgbClr val="000000"/>
                </a:solidFill>
                <a:latin typeface="Courier New" panose="02070309020205020404" pitchFamily="49" charset="0"/>
                <a:cs typeface="Courier New" panose="02070309020205020404" pitchFamily="49" charset="0"/>
              </a:rPr>
              <a:t> =&gt;</a:t>
            </a:r>
          </a:p>
          <a:p>
            <a:pPr lvl="1" algn="just">
              <a:lnSpc>
                <a:spcPct val="150000"/>
              </a:lnSpc>
              <a:buClr>
                <a:srgbClr val="000000"/>
              </a:buClr>
              <a:buSzPct val="45000"/>
              <a:buFont typeface="StarSymbol"/>
              <a:buChar char="●"/>
            </a:pPr>
            <a:endParaRPr lang="en-US" b="1" dirty="0">
              <a:solidFill>
                <a:srgbClr val="4F77BE">
                  <a:lumMod val="50000"/>
                </a:srgbClr>
              </a:solidFill>
            </a:endParaRPr>
          </a:p>
        </p:txBody>
      </p:sp>
      <p:pic>
        <p:nvPicPr>
          <p:cNvPr id="4" name="Picture 3" descr="Text&#10;&#10;Description automatically generated">
            <a:extLst>
              <a:ext uri="{FF2B5EF4-FFF2-40B4-BE49-F238E27FC236}">
                <a16:creationId xmlns:a16="http://schemas.microsoft.com/office/drawing/2014/main" id="{804CB040-B0A0-1745-AAC5-F21A471EA39F}"/>
              </a:ext>
            </a:extLst>
          </p:cNvPr>
          <p:cNvPicPr>
            <a:picLocks noChangeAspect="1"/>
          </p:cNvPicPr>
          <p:nvPr/>
        </p:nvPicPr>
        <p:blipFill>
          <a:blip r:embed="rId2"/>
          <a:stretch>
            <a:fillRect/>
          </a:stretch>
        </p:blipFill>
        <p:spPr>
          <a:xfrm>
            <a:off x="4412771" y="3282722"/>
            <a:ext cx="4731229" cy="1693724"/>
          </a:xfrm>
          <a:prstGeom prst="rect">
            <a:avLst/>
          </a:prstGeom>
        </p:spPr>
      </p:pic>
    </p:spTree>
    <p:extLst>
      <p:ext uri="{BB962C8B-B14F-4D97-AF65-F5344CB8AC3E}">
        <p14:creationId xmlns:p14="http://schemas.microsoft.com/office/powerpoint/2010/main" val="36867227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Struktur</a:t>
            </a:r>
            <a:r>
              <a:rPr lang="en-GB" dirty="0"/>
              <a:t> </a:t>
            </a:r>
            <a:r>
              <a:rPr lang="en-US" dirty="0" err="1"/>
              <a:t>Lompatan</a:t>
            </a:r>
            <a:r>
              <a:rPr lang="en-US" dirty="0"/>
              <a:t> </a:t>
            </a:r>
            <a:r>
              <a:rPr lang="en-US" dirty="0">
                <a:solidFill>
                  <a:schemeClr val="tx1"/>
                </a:solidFill>
              </a:rPr>
              <a:t>(Jumping)</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err="1">
                <a:solidFill>
                  <a:srgbClr val="000000"/>
                </a:solidFill>
              </a:rPr>
              <a:t>Memungkinkan</a:t>
            </a:r>
            <a:r>
              <a:rPr lang="en-US" dirty="0">
                <a:solidFill>
                  <a:srgbClr val="000000"/>
                </a:solidFill>
              </a:rPr>
              <a:t> </a:t>
            </a:r>
            <a:r>
              <a:rPr lang="en-US" dirty="0" err="1">
                <a:solidFill>
                  <a:srgbClr val="000000"/>
                </a:solidFill>
              </a:rPr>
              <a:t>aplikasi</a:t>
            </a:r>
            <a:r>
              <a:rPr lang="en-US" dirty="0">
                <a:solidFill>
                  <a:srgbClr val="000000"/>
                </a:solidFill>
              </a:rPr>
              <a:t> </a:t>
            </a:r>
            <a:r>
              <a:rPr lang="en-US" dirty="0" err="1">
                <a:solidFill>
                  <a:srgbClr val="000000"/>
                </a:solidFill>
              </a:rPr>
              <a:t>untuk</a:t>
            </a:r>
            <a:r>
              <a:rPr lang="en-US" dirty="0">
                <a:solidFill>
                  <a:srgbClr val="000000"/>
                </a:solidFill>
              </a:rPr>
              <a:t> </a:t>
            </a:r>
            <a:r>
              <a:rPr lang="en-US" dirty="0" err="1">
                <a:solidFill>
                  <a:srgbClr val="000000"/>
                </a:solidFill>
              </a:rPr>
              <a:t>keluar</a:t>
            </a:r>
            <a:r>
              <a:rPr lang="en-US" dirty="0">
                <a:solidFill>
                  <a:srgbClr val="000000"/>
                </a:solidFill>
              </a:rPr>
              <a:t> </a:t>
            </a:r>
            <a:r>
              <a:rPr lang="en-US" dirty="0" err="1">
                <a:solidFill>
                  <a:srgbClr val="000000"/>
                </a:solidFill>
              </a:rPr>
              <a:t>dari</a:t>
            </a:r>
            <a:r>
              <a:rPr lang="en-US" dirty="0">
                <a:solidFill>
                  <a:srgbClr val="000000"/>
                </a:solidFill>
              </a:rPr>
              <a:t> loop </a:t>
            </a:r>
            <a:r>
              <a:rPr lang="en-US" dirty="0" err="1">
                <a:solidFill>
                  <a:srgbClr val="000000"/>
                </a:solidFill>
              </a:rPr>
              <a:t>atau</a:t>
            </a:r>
            <a:r>
              <a:rPr lang="en-US" dirty="0">
                <a:solidFill>
                  <a:srgbClr val="000000"/>
                </a:solidFill>
              </a:rPr>
              <a:t> exit </a:t>
            </a:r>
            <a:r>
              <a:rPr lang="en-US" dirty="0" err="1">
                <a:solidFill>
                  <a:srgbClr val="000000"/>
                </a:solidFill>
              </a:rPr>
              <a:t>dari</a:t>
            </a:r>
            <a:r>
              <a:rPr lang="en-US" dirty="0">
                <a:solidFill>
                  <a:srgbClr val="000000"/>
                </a:solidFill>
              </a:rPr>
              <a:t> program. </a:t>
            </a:r>
            <a:endParaRPr lang="en-US" dirty="0">
              <a:solidFill>
                <a:srgbClr val="4F77BE">
                  <a:lumMod val="50000"/>
                </a:srgbClr>
              </a:solidFill>
            </a:endParaRPr>
          </a:p>
          <a:p>
            <a:pPr algn="just">
              <a:buClr>
                <a:srgbClr val="000000"/>
              </a:buClr>
              <a:buSzPct val="45000"/>
              <a:buFont typeface="StarSymbol"/>
              <a:buChar char="●"/>
            </a:pPr>
            <a:r>
              <a:rPr lang="en-US" sz="2100" dirty="0" err="1">
                <a:solidFill>
                  <a:srgbClr val="000000"/>
                </a:solidFill>
              </a:rPr>
              <a:t>Bentuk</a:t>
            </a:r>
            <a:r>
              <a:rPr lang="en-US" sz="2100" dirty="0">
                <a:solidFill>
                  <a:srgbClr val="000000"/>
                </a:solidFill>
              </a:rPr>
              <a:t>:</a:t>
            </a:r>
          </a:p>
          <a:p>
            <a:pPr lvl="1">
              <a:buClr>
                <a:srgbClr val="000000"/>
              </a:buClr>
              <a:buSzPct val="45000"/>
              <a:buFont typeface="StarSymbol"/>
              <a:buChar char="●"/>
            </a:pPr>
            <a:r>
              <a:rPr lang="en-US" sz="2200" dirty="0">
                <a:solidFill>
                  <a:srgbClr val="000000"/>
                </a:solidFill>
                <a:latin typeface="Courier New" panose="02070309020205020404" pitchFamily="49" charset="0"/>
                <a:cs typeface="Courier New" panose="02070309020205020404" pitchFamily="49" charset="0"/>
              </a:rPr>
              <a:t>Break</a:t>
            </a:r>
          </a:p>
          <a:p>
            <a:pPr lvl="1">
              <a:buClr>
                <a:srgbClr val="000000"/>
              </a:buClr>
              <a:buSzPct val="45000"/>
              <a:buFont typeface="StarSymbol"/>
              <a:buChar char="●"/>
            </a:pPr>
            <a:r>
              <a:rPr lang="en-US" sz="2200" dirty="0">
                <a:solidFill>
                  <a:srgbClr val="000000"/>
                </a:solidFill>
                <a:latin typeface="Courier New" panose="02070309020205020404" pitchFamily="49" charset="0"/>
                <a:cs typeface="Courier New" panose="02070309020205020404" pitchFamily="49" charset="0"/>
              </a:rPr>
              <a:t>Continue</a:t>
            </a:r>
          </a:p>
          <a:p>
            <a:pPr lvl="1">
              <a:buClr>
                <a:srgbClr val="000000"/>
              </a:buClr>
              <a:buSzPct val="45000"/>
              <a:buFont typeface="StarSymbol"/>
              <a:buChar char="●"/>
            </a:pPr>
            <a:r>
              <a:rPr lang="en-US" sz="2200" dirty="0">
                <a:solidFill>
                  <a:srgbClr val="000000"/>
                </a:solidFill>
                <a:latin typeface="Courier New" panose="02070309020205020404" pitchFamily="49" charset="0"/>
                <a:cs typeface="Courier New" panose="02070309020205020404" pitchFamily="49" charset="0"/>
              </a:rPr>
              <a:t>Exit</a:t>
            </a:r>
            <a:endParaRPr lang="en-US" dirty="0">
              <a:solidFill>
                <a:srgbClr val="000000"/>
              </a:solidFill>
            </a:endParaRPr>
          </a:p>
        </p:txBody>
      </p:sp>
    </p:spTree>
    <p:extLst>
      <p:ext uri="{BB962C8B-B14F-4D97-AF65-F5344CB8AC3E}">
        <p14:creationId xmlns:p14="http://schemas.microsoft.com/office/powerpoint/2010/main" val="29638482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a:t>
            </a:r>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err="1">
                <a:solidFill>
                  <a:srgbClr val="000000"/>
                </a:solidFill>
              </a:rPr>
              <a:t>Fungsinya</a:t>
            </a:r>
            <a:r>
              <a:rPr lang="en-US" dirty="0">
                <a:solidFill>
                  <a:srgbClr val="000000"/>
                </a:solidFill>
              </a:rPr>
              <a:t> </a:t>
            </a:r>
            <a:r>
              <a:rPr lang="en-US" dirty="0" err="1">
                <a:solidFill>
                  <a:srgbClr val="000000"/>
                </a:solidFill>
              </a:rPr>
              <a:t>untuk</a:t>
            </a:r>
            <a:r>
              <a:rPr lang="en-US" dirty="0">
                <a:solidFill>
                  <a:srgbClr val="000000"/>
                </a:solidFill>
              </a:rPr>
              <a:t> </a:t>
            </a:r>
            <a:r>
              <a:rPr lang="en-US" dirty="0" err="1">
                <a:solidFill>
                  <a:srgbClr val="000000"/>
                </a:solidFill>
              </a:rPr>
              <a:t>keluar</a:t>
            </a:r>
            <a:r>
              <a:rPr lang="en-US" dirty="0">
                <a:solidFill>
                  <a:srgbClr val="000000"/>
                </a:solidFill>
              </a:rPr>
              <a:t> </a:t>
            </a:r>
            <a:r>
              <a:rPr lang="en-US" dirty="0" err="1">
                <a:solidFill>
                  <a:srgbClr val="000000"/>
                </a:solidFill>
              </a:rPr>
              <a:t>dari</a:t>
            </a:r>
            <a:r>
              <a:rPr lang="en-US" dirty="0">
                <a:solidFill>
                  <a:srgbClr val="000000"/>
                </a:solidFill>
              </a:rPr>
              <a:t> </a:t>
            </a:r>
            <a:r>
              <a:rPr lang="en-US" dirty="0" err="1">
                <a:solidFill>
                  <a:srgbClr val="000000"/>
                </a:solidFill>
              </a:rPr>
              <a:t>sebuah</a:t>
            </a:r>
            <a:r>
              <a:rPr lang="en-US" dirty="0">
                <a:solidFill>
                  <a:srgbClr val="000000"/>
                </a:solidFill>
              </a:rPr>
              <a:t> </a:t>
            </a:r>
            <a:r>
              <a:rPr lang="en-US" dirty="0" err="1">
                <a:solidFill>
                  <a:srgbClr val="000000"/>
                </a:solidFill>
              </a:rPr>
              <a:t>perulangan</a:t>
            </a:r>
            <a:r>
              <a:rPr lang="en-US" dirty="0">
                <a:solidFill>
                  <a:srgbClr val="000000"/>
                </a:solidFill>
              </a:rPr>
              <a:t>. </a:t>
            </a:r>
          </a:p>
          <a:p>
            <a:pPr marL="285750" indent="-285750">
              <a:buClr>
                <a:srgbClr val="000000"/>
              </a:buClr>
              <a:buFont typeface="Arial" panose="020B0604020202020204" pitchFamily="34" charset="0"/>
              <a:buChar char="•"/>
            </a:pPr>
            <a:r>
              <a:rPr lang="en-US" sz="2200" dirty="0" err="1">
                <a:solidFill>
                  <a:srgbClr val="000000"/>
                </a:solidFill>
              </a:rPr>
              <a:t>Contoh</a:t>
            </a:r>
            <a:r>
              <a:rPr lang="en-US" sz="2200" dirty="0">
                <a:solidFill>
                  <a:srgbClr val="000000"/>
                </a:solidFill>
              </a:rPr>
              <a:t>:</a:t>
            </a:r>
          </a:p>
          <a:p>
            <a:pPr marL="984250" lvl="2" indent="0" algn="just">
              <a:buClr>
                <a:srgbClr val="000000"/>
              </a:buClr>
              <a:buFont typeface="Arial"/>
              <a:buNone/>
            </a:pPr>
            <a:r>
              <a:rPr lang="en-US" sz="1700" b="1" dirty="0">
                <a:solidFill>
                  <a:srgbClr val="000000"/>
                </a:solidFill>
                <a:latin typeface="Courier New" panose="02070309020205020404" pitchFamily="49" charset="0"/>
                <a:cs typeface="Courier New" panose="02070309020205020404" pitchFamily="49" charset="0"/>
              </a:rPr>
              <a:t>&lt;?php</a:t>
            </a:r>
          </a:p>
          <a:p>
            <a:pPr marL="984250" lvl="2" indent="0">
              <a:buClr>
                <a:srgbClr val="000000"/>
              </a:buClr>
              <a:buFont typeface="Arial"/>
              <a:buNone/>
            </a:pPr>
            <a:r>
              <a:rPr lang="en-US" sz="1700" dirty="0">
                <a:solidFill>
                  <a:srgbClr val="A1A100"/>
                </a:solidFill>
                <a:latin typeface="Courier New" panose="02070309020205020404" pitchFamily="49" charset="0"/>
                <a:cs typeface="Courier New" panose="02070309020205020404" pitchFamily="49" charset="0"/>
              </a:rPr>
              <a:t>for</a:t>
            </a:r>
            <a:r>
              <a:rPr lang="en-US" sz="1700" dirty="0">
                <a:solidFill>
                  <a:srgbClr val="006E28"/>
                </a:solidFill>
                <a:latin typeface="Courier New" panose="02070309020205020404" pitchFamily="49" charset="0"/>
                <a:cs typeface="Courier New" panose="02070309020205020404" pitchFamily="49" charset="0"/>
              </a:rPr>
              <a:t>(</a:t>
            </a:r>
            <a:r>
              <a:rPr lang="en-US" sz="1700" dirty="0">
                <a:solidFill>
                  <a:srgbClr val="5555FF"/>
                </a:solidFill>
                <a:latin typeface="Courier New" panose="02070309020205020404" pitchFamily="49" charset="0"/>
                <a:cs typeface="Courier New" panose="02070309020205020404" pitchFamily="49" charset="0"/>
              </a:rPr>
              <a:t>$</a:t>
            </a:r>
            <a:r>
              <a:rPr lang="en-US" sz="1700" dirty="0" err="1">
                <a:solidFill>
                  <a:srgbClr val="5555FF"/>
                </a:solidFill>
                <a:latin typeface="Courier New" panose="02070309020205020404" pitchFamily="49" charset="0"/>
                <a:cs typeface="Courier New" panose="02070309020205020404" pitchFamily="49" charset="0"/>
              </a:rPr>
              <a:t>i</a:t>
            </a:r>
            <a:r>
              <a:rPr lang="en-US" sz="1700" dirty="0">
                <a:solidFill>
                  <a:srgbClr val="000000"/>
                </a:solidFill>
                <a:latin typeface="Courier New" panose="02070309020205020404" pitchFamily="49" charset="0"/>
                <a:cs typeface="Courier New" panose="02070309020205020404" pitchFamily="49" charset="0"/>
              </a:rPr>
              <a:t>=</a:t>
            </a:r>
            <a:r>
              <a:rPr lang="en-US" sz="1700" dirty="0">
                <a:solidFill>
                  <a:srgbClr val="B08000"/>
                </a:solidFill>
                <a:latin typeface="Courier New" panose="02070309020205020404" pitchFamily="49" charset="0"/>
                <a:cs typeface="Courier New" panose="02070309020205020404" pitchFamily="49" charset="0"/>
              </a:rPr>
              <a:t>1</a:t>
            </a:r>
            <a:r>
              <a:rPr lang="en-US" sz="1700" dirty="0">
                <a:solidFill>
                  <a:srgbClr val="006E28"/>
                </a:solidFill>
                <a:latin typeface="Courier New" panose="02070309020205020404" pitchFamily="49" charset="0"/>
                <a:cs typeface="Courier New" panose="02070309020205020404" pitchFamily="49" charset="0"/>
              </a:rPr>
              <a:t>;</a:t>
            </a:r>
            <a:r>
              <a:rPr lang="en-US" sz="1700" dirty="0">
                <a:solidFill>
                  <a:srgbClr val="5555FF"/>
                </a:solidFill>
                <a:latin typeface="Courier New" panose="02070309020205020404" pitchFamily="49" charset="0"/>
                <a:cs typeface="Courier New" panose="02070309020205020404" pitchFamily="49" charset="0"/>
              </a:rPr>
              <a:t>$</a:t>
            </a:r>
            <a:r>
              <a:rPr lang="en-US" sz="1700" dirty="0" err="1">
                <a:solidFill>
                  <a:srgbClr val="5555FF"/>
                </a:solidFill>
                <a:latin typeface="Courier New" panose="02070309020205020404" pitchFamily="49" charset="0"/>
                <a:cs typeface="Courier New" panose="02070309020205020404" pitchFamily="49" charset="0"/>
              </a:rPr>
              <a:t>i</a:t>
            </a:r>
            <a:r>
              <a:rPr lang="en-US" sz="1700" dirty="0">
                <a:solidFill>
                  <a:srgbClr val="000000"/>
                </a:solidFill>
                <a:latin typeface="Courier New" panose="02070309020205020404" pitchFamily="49" charset="0"/>
                <a:cs typeface="Courier New" panose="02070309020205020404" pitchFamily="49" charset="0"/>
              </a:rPr>
              <a:t>&lt;=</a:t>
            </a:r>
            <a:r>
              <a:rPr lang="en-US" sz="1700" dirty="0">
                <a:solidFill>
                  <a:srgbClr val="B08000"/>
                </a:solidFill>
                <a:latin typeface="Courier New" panose="02070309020205020404" pitchFamily="49" charset="0"/>
                <a:cs typeface="Courier New" panose="02070309020205020404" pitchFamily="49" charset="0"/>
              </a:rPr>
              <a:t>6</a:t>
            </a:r>
            <a:r>
              <a:rPr lang="en-US" sz="1700" dirty="0">
                <a:solidFill>
                  <a:srgbClr val="006E28"/>
                </a:solidFill>
                <a:latin typeface="Courier New" panose="02070309020205020404" pitchFamily="49" charset="0"/>
                <a:cs typeface="Courier New" panose="02070309020205020404" pitchFamily="49" charset="0"/>
              </a:rPr>
              <a:t>;</a:t>
            </a:r>
            <a:r>
              <a:rPr lang="en-US" sz="1700" dirty="0">
                <a:solidFill>
                  <a:srgbClr val="5555FF"/>
                </a:solidFill>
                <a:latin typeface="Courier New" panose="02070309020205020404" pitchFamily="49" charset="0"/>
                <a:cs typeface="Courier New" panose="02070309020205020404" pitchFamily="49" charset="0"/>
              </a:rPr>
              <a:t>$</a:t>
            </a:r>
            <a:r>
              <a:rPr lang="en-US" sz="1700" dirty="0" err="1">
                <a:solidFill>
                  <a:srgbClr val="5555FF"/>
                </a:solidFill>
                <a:latin typeface="Courier New" panose="02070309020205020404" pitchFamily="49" charset="0"/>
                <a:cs typeface="Courier New" panose="02070309020205020404" pitchFamily="49" charset="0"/>
              </a:rPr>
              <a:t>i</a:t>
            </a:r>
            <a:r>
              <a:rPr lang="en-US" sz="1700" dirty="0">
                <a:solidFill>
                  <a:srgbClr val="000000"/>
                </a:solidFill>
                <a:latin typeface="Courier New" panose="02070309020205020404" pitchFamily="49" charset="0"/>
                <a:cs typeface="Courier New" panose="02070309020205020404" pitchFamily="49" charset="0"/>
              </a:rPr>
              <a:t>++</a:t>
            </a:r>
            <a:r>
              <a:rPr lang="en-US" sz="1700" dirty="0">
                <a:solidFill>
                  <a:srgbClr val="006E28"/>
                </a:solidFill>
                <a:latin typeface="Courier New" panose="02070309020205020404" pitchFamily="49" charset="0"/>
                <a:cs typeface="Courier New" panose="02070309020205020404" pitchFamily="49" charset="0"/>
              </a:rPr>
              <a:t>)</a:t>
            </a:r>
            <a:r>
              <a:rPr lang="en-US" sz="1700" dirty="0">
                <a:solidFill>
                  <a:srgbClr val="000000"/>
                </a:solidFill>
                <a:latin typeface="Courier New" panose="02070309020205020404" pitchFamily="49" charset="0"/>
                <a:cs typeface="Courier New" panose="02070309020205020404" pitchFamily="49" charset="0"/>
              </a:rPr>
              <a:t>{</a:t>
            </a:r>
          </a:p>
          <a:p>
            <a:pPr marL="984250" lvl="2" indent="0">
              <a:buClr>
                <a:srgbClr val="000000"/>
              </a:buClr>
              <a:buFont typeface="Arial"/>
              <a:buNone/>
            </a:pPr>
            <a:r>
              <a:rPr lang="en-US" sz="1700" dirty="0">
                <a:solidFill>
                  <a:srgbClr val="000000"/>
                </a:solidFill>
                <a:latin typeface="Courier New" panose="02070309020205020404" pitchFamily="49" charset="0"/>
                <a:cs typeface="Courier New" panose="02070309020205020404" pitchFamily="49" charset="0"/>
              </a:rPr>
              <a:t>   </a:t>
            </a:r>
            <a:r>
              <a:rPr lang="en-US" sz="1700" dirty="0">
                <a:solidFill>
                  <a:srgbClr val="A1A100"/>
                </a:solidFill>
                <a:latin typeface="Courier New" panose="02070309020205020404" pitchFamily="49" charset="0"/>
                <a:cs typeface="Courier New" panose="02070309020205020404" pitchFamily="49" charset="0"/>
              </a:rPr>
              <a:t>if</a:t>
            </a:r>
            <a:r>
              <a:rPr lang="en-US" sz="1700" dirty="0">
                <a:solidFill>
                  <a:srgbClr val="006E28"/>
                </a:solidFill>
                <a:latin typeface="Courier New" panose="02070309020205020404" pitchFamily="49" charset="0"/>
                <a:cs typeface="Courier New" panose="02070309020205020404" pitchFamily="49" charset="0"/>
              </a:rPr>
              <a:t>(</a:t>
            </a:r>
            <a:r>
              <a:rPr lang="en-US" sz="1700" dirty="0">
                <a:solidFill>
                  <a:srgbClr val="5555FF"/>
                </a:solidFill>
                <a:latin typeface="Courier New" panose="02070309020205020404" pitchFamily="49" charset="0"/>
                <a:cs typeface="Courier New" panose="02070309020205020404" pitchFamily="49" charset="0"/>
              </a:rPr>
              <a:t>$</a:t>
            </a:r>
            <a:r>
              <a:rPr lang="en-US" sz="1700" dirty="0" err="1">
                <a:solidFill>
                  <a:srgbClr val="5555FF"/>
                </a:solidFill>
                <a:latin typeface="Courier New" panose="02070309020205020404" pitchFamily="49" charset="0"/>
                <a:cs typeface="Courier New" panose="02070309020205020404" pitchFamily="49" charset="0"/>
              </a:rPr>
              <a:t>i</a:t>
            </a:r>
            <a:r>
              <a:rPr lang="en-US" sz="1700" dirty="0">
                <a:solidFill>
                  <a:srgbClr val="000000"/>
                </a:solidFill>
                <a:latin typeface="Courier New" panose="02070309020205020404" pitchFamily="49" charset="0"/>
                <a:cs typeface="Courier New" panose="02070309020205020404" pitchFamily="49" charset="0"/>
              </a:rPr>
              <a:t> == </a:t>
            </a:r>
            <a:r>
              <a:rPr lang="en-US" sz="1700" dirty="0">
                <a:solidFill>
                  <a:srgbClr val="B08000"/>
                </a:solidFill>
                <a:latin typeface="Courier New" panose="02070309020205020404" pitchFamily="49" charset="0"/>
                <a:cs typeface="Courier New" panose="02070309020205020404" pitchFamily="49" charset="0"/>
              </a:rPr>
              <a:t>2</a:t>
            </a:r>
            <a:r>
              <a:rPr lang="en-US" sz="1700" dirty="0">
                <a:solidFill>
                  <a:srgbClr val="006E28"/>
                </a:solidFill>
                <a:latin typeface="Courier New" panose="02070309020205020404" pitchFamily="49" charset="0"/>
                <a:cs typeface="Courier New" panose="02070309020205020404" pitchFamily="49" charset="0"/>
              </a:rPr>
              <a:t>)</a:t>
            </a:r>
            <a:r>
              <a:rPr lang="en-US" sz="1700" dirty="0">
                <a:solidFill>
                  <a:srgbClr val="000000"/>
                </a:solidFill>
                <a:latin typeface="Courier New" panose="02070309020205020404" pitchFamily="49" charset="0"/>
                <a:cs typeface="Courier New" panose="02070309020205020404" pitchFamily="49" charset="0"/>
              </a:rPr>
              <a:t>{</a:t>
            </a:r>
          </a:p>
          <a:p>
            <a:pPr marL="984250" lvl="2" indent="0">
              <a:buClr>
                <a:srgbClr val="000000"/>
              </a:buClr>
              <a:buFont typeface="Arial"/>
              <a:buNone/>
            </a:pPr>
            <a:r>
              <a:rPr lang="en-US" sz="1700" dirty="0">
                <a:solidFill>
                  <a:srgbClr val="000000"/>
                </a:solidFill>
                <a:latin typeface="Courier New" panose="02070309020205020404" pitchFamily="49" charset="0"/>
                <a:cs typeface="Courier New" panose="02070309020205020404" pitchFamily="49" charset="0"/>
              </a:rPr>
              <a:t>      </a:t>
            </a:r>
            <a:r>
              <a:rPr lang="en-US" sz="1700" dirty="0">
                <a:solidFill>
                  <a:srgbClr val="A1A100"/>
                </a:solidFill>
                <a:latin typeface="Courier New" panose="02070309020205020404" pitchFamily="49" charset="0"/>
                <a:cs typeface="Courier New" panose="02070309020205020404" pitchFamily="49" charset="0"/>
              </a:rPr>
              <a:t>break</a:t>
            </a:r>
            <a:r>
              <a:rPr lang="en-US" sz="1700" dirty="0">
                <a:solidFill>
                  <a:srgbClr val="006E28"/>
                </a:solidFill>
                <a:latin typeface="Courier New" panose="02070309020205020404" pitchFamily="49" charset="0"/>
                <a:cs typeface="Courier New" panose="02070309020205020404" pitchFamily="49" charset="0"/>
              </a:rPr>
              <a:t>;</a:t>
            </a:r>
          </a:p>
          <a:p>
            <a:pPr marL="984250" lvl="2" indent="0">
              <a:buClr>
                <a:srgbClr val="000000"/>
              </a:buClr>
              <a:buFont typeface="Arial"/>
              <a:buNone/>
            </a:pPr>
            <a:r>
              <a:rPr lang="en-US" sz="1700" dirty="0">
                <a:solidFill>
                  <a:srgbClr val="000000"/>
                </a:solidFill>
                <a:latin typeface="Courier New" panose="02070309020205020404" pitchFamily="49" charset="0"/>
                <a:cs typeface="Courier New" panose="02070309020205020404" pitchFamily="49" charset="0"/>
              </a:rPr>
              <a:t>   }</a:t>
            </a:r>
          </a:p>
          <a:p>
            <a:pPr marL="984250" lvl="2" indent="0">
              <a:buClr>
                <a:srgbClr val="000000"/>
              </a:buClr>
              <a:buFont typeface="Arial"/>
              <a:buNone/>
            </a:pPr>
            <a:r>
              <a:rPr lang="en-US" sz="1700" dirty="0">
                <a:solidFill>
                  <a:srgbClr val="000000"/>
                </a:solidFill>
                <a:latin typeface="Courier New" panose="02070309020205020404" pitchFamily="49" charset="0"/>
                <a:cs typeface="Courier New" panose="02070309020205020404" pitchFamily="49" charset="0"/>
              </a:rPr>
              <a:t>   </a:t>
            </a:r>
            <a:r>
              <a:rPr lang="en-US" sz="1700" dirty="0">
                <a:solidFill>
                  <a:srgbClr val="52188B"/>
                </a:solidFill>
                <a:latin typeface="Courier New" panose="02070309020205020404" pitchFamily="49" charset="0"/>
                <a:cs typeface="Courier New" panose="02070309020205020404" pitchFamily="49" charset="0"/>
              </a:rPr>
              <a:t>echo</a:t>
            </a:r>
            <a:r>
              <a:rPr lang="en-US" sz="1700" dirty="0">
                <a:solidFill>
                  <a:srgbClr val="000000"/>
                </a:solidFill>
                <a:latin typeface="Courier New" panose="02070309020205020404" pitchFamily="49" charset="0"/>
                <a:cs typeface="Courier New" panose="02070309020205020404" pitchFamily="49" charset="0"/>
              </a:rPr>
              <a:t> </a:t>
            </a:r>
            <a:r>
              <a:rPr lang="en-US" sz="1700" dirty="0">
                <a:solidFill>
                  <a:srgbClr val="BF0303"/>
                </a:solidFill>
                <a:latin typeface="Courier New" panose="02070309020205020404" pitchFamily="49" charset="0"/>
                <a:cs typeface="Courier New" panose="02070309020205020404" pitchFamily="49" charset="0"/>
              </a:rPr>
              <a:t>"Nilai </a:t>
            </a:r>
            <a:r>
              <a:rPr lang="en-US" sz="1700" dirty="0" err="1">
                <a:solidFill>
                  <a:srgbClr val="BF0303"/>
                </a:solidFill>
                <a:latin typeface="Courier New" panose="02070309020205020404" pitchFamily="49" charset="0"/>
                <a:cs typeface="Courier New" panose="02070309020205020404" pitchFamily="49" charset="0"/>
              </a:rPr>
              <a:t>i</a:t>
            </a:r>
            <a:r>
              <a:rPr lang="en-US" sz="1700" dirty="0">
                <a:solidFill>
                  <a:srgbClr val="BF0303"/>
                </a:solidFill>
                <a:latin typeface="Courier New" panose="02070309020205020404" pitchFamily="49" charset="0"/>
                <a:cs typeface="Courier New" panose="02070309020205020404" pitchFamily="49" charset="0"/>
              </a:rPr>
              <a:t> : "</a:t>
            </a:r>
            <a:r>
              <a:rPr lang="en-US" sz="1700" dirty="0">
                <a:solidFill>
                  <a:srgbClr val="000000"/>
                </a:solidFill>
                <a:latin typeface="Courier New" panose="02070309020205020404" pitchFamily="49" charset="0"/>
                <a:cs typeface="Courier New" panose="02070309020205020404" pitchFamily="49" charset="0"/>
              </a:rPr>
              <a:t>.</a:t>
            </a:r>
            <a:r>
              <a:rPr lang="en-US" sz="1700" dirty="0">
                <a:solidFill>
                  <a:srgbClr val="5555FF"/>
                </a:solidFill>
                <a:latin typeface="Courier New" panose="02070309020205020404" pitchFamily="49" charset="0"/>
                <a:cs typeface="Courier New" panose="02070309020205020404" pitchFamily="49" charset="0"/>
              </a:rPr>
              <a:t>$</a:t>
            </a:r>
            <a:r>
              <a:rPr lang="en-US" sz="1700" dirty="0" err="1">
                <a:solidFill>
                  <a:srgbClr val="5555FF"/>
                </a:solidFill>
                <a:latin typeface="Courier New" panose="02070309020205020404" pitchFamily="49" charset="0"/>
                <a:cs typeface="Courier New" panose="02070309020205020404" pitchFamily="49" charset="0"/>
              </a:rPr>
              <a:t>i</a:t>
            </a:r>
            <a:r>
              <a:rPr lang="en-US" sz="1700" dirty="0">
                <a:solidFill>
                  <a:srgbClr val="000000"/>
                </a:solidFill>
                <a:latin typeface="Courier New" panose="02070309020205020404" pitchFamily="49" charset="0"/>
                <a:cs typeface="Courier New" panose="02070309020205020404" pitchFamily="49" charset="0"/>
              </a:rPr>
              <a:t>.</a:t>
            </a:r>
            <a:r>
              <a:rPr lang="en-US" sz="1700" dirty="0">
                <a:solidFill>
                  <a:srgbClr val="BF0303"/>
                </a:solidFill>
                <a:latin typeface="Courier New" panose="02070309020205020404" pitchFamily="49" charset="0"/>
                <a:cs typeface="Courier New" panose="02070309020205020404" pitchFamily="49" charset="0"/>
              </a:rPr>
              <a:t>"&lt;</a:t>
            </a:r>
            <a:r>
              <a:rPr lang="en-US" sz="1700" dirty="0" err="1">
                <a:solidFill>
                  <a:srgbClr val="BF0303"/>
                </a:solidFill>
                <a:latin typeface="Courier New" panose="02070309020205020404" pitchFamily="49" charset="0"/>
                <a:cs typeface="Courier New" panose="02070309020205020404" pitchFamily="49" charset="0"/>
              </a:rPr>
              <a:t>br</a:t>
            </a:r>
            <a:r>
              <a:rPr lang="en-US" sz="1700" dirty="0">
                <a:solidFill>
                  <a:srgbClr val="BF0303"/>
                </a:solidFill>
                <a:latin typeface="Courier New" panose="02070309020205020404" pitchFamily="49" charset="0"/>
                <a:cs typeface="Courier New" panose="02070309020205020404" pitchFamily="49" charset="0"/>
              </a:rPr>
              <a:t> /&gt;"</a:t>
            </a:r>
            <a:r>
              <a:rPr lang="en-US" sz="1700" dirty="0">
                <a:solidFill>
                  <a:srgbClr val="006E28"/>
                </a:solidFill>
                <a:latin typeface="Courier New" panose="02070309020205020404" pitchFamily="49" charset="0"/>
                <a:cs typeface="Courier New" panose="02070309020205020404" pitchFamily="49" charset="0"/>
              </a:rPr>
              <a:t>;</a:t>
            </a:r>
          </a:p>
          <a:p>
            <a:pPr marL="984250" lvl="2" indent="0">
              <a:buClr>
                <a:srgbClr val="000000"/>
              </a:buClr>
              <a:buFont typeface="Arial"/>
              <a:buNone/>
            </a:pPr>
            <a:r>
              <a:rPr lang="en-US" sz="1700" dirty="0">
                <a:solidFill>
                  <a:srgbClr val="000000"/>
                </a:solidFill>
                <a:latin typeface="Courier New" panose="02070309020205020404" pitchFamily="49" charset="0"/>
                <a:cs typeface="Courier New" panose="02070309020205020404" pitchFamily="49" charset="0"/>
              </a:rPr>
              <a:t>}</a:t>
            </a:r>
          </a:p>
          <a:p>
            <a:pPr marL="984250" lvl="2" indent="0">
              <a:buClr>
                <a:srgbClr val="000000"/>
              </a:buClr>
              <a:buFont typeface="Arial"/>
              <a:buNone/>
            </a:pPr>
            <a:r>
              <a:rPr lang="en-US" sz="1700" b="1" dirty="0">
                <a:solidFill>
                  <a:srgbClr val="000000"/>
                </a:solidFill>
                <a:latin typeface="Courier New" panose="02070309020205020404" pitchFamily="49" charset="0"/>
                <a:cs typeface="Courier New" panose="02070309020205020404" pitchFamily="49" charset="0"/>
              </a:rPr>
              <a:t>?&gt;</a:t>
            </a:r>
            <a:r>
              <a:rPr lang="en-US" sz="2100" b="1" dirty="0">
                <a:solidFill>
                  <a:srgbClr val="000000"/>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6428081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exit()</a:t>
            </a:r>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85750" indent="-285750">
              <a:buClr>
                <a:srgbClr val="000000"/>
              </a:buClr>
              <a:buFont typeface="Arial" panose="020B0604020202020204" pitchFamily="34" charset="0"/>
              <a:buChar char="•"/>
            </a:pPr>
            <a:r>
              <a:rPr lang="en-US" dirty="0" err="1">
                <a:solidFill>
                  <a:srgbClr val="000000"/>
                </a:solidFill>
              </a:rPr>
              <a:t>Digunakan</a:t>
            </a:r>
            <a:r>
              <a:rPr lang="en-US" dirty="0">
                <a:solidFill>
                  <a:srgbClr val="000000"/>
                </a:solidFill>
              </a:rPr>
              <a:t> </a:t>
            </a:r>
            <a:r>
              <a:rPr lang="en-US" dirty="0" err="1">
                <a:solidFill>
                  <a:srgbClr val="000000"/>
                </a:solidFill>
              </a:rPr>
              <a:t>untuk</a:t>
            </a:r>
            <a:r>
              <a:rPr lang="en-US" dirty="0">
                <a:solidFill>
                  <a:srgbClr val="000000"/>
                </a:solidFill>
              </a:rPr>
              <a:t> </a:t>
            </a:r>
            <a:r>
              <a:rPr lang="en-US" dirty="0" err="1">
                <a:solidFill>
                  <a:srgbClr val="000000"/>
                </a:solidFill>
              </a:rPr>
              <a:t>keluar</a:t>
            </a:r>
            <a:r>
              <a:rPr lang="en-US" dirty="0">
                <a:solidFill>
                  <a:srgbClr val="000000"/>
                </a:solidFill>
              </a:rPr>
              <a:t> </a:t>
            </a:r>
            <a:r>
              <a:rPr lang="en-US" dirty="0" err="1">
                <a:solidFill>
                  <a:srgbClr val="000000"/>
                </a:solidFill>
              </a:rPr>
              <a:t>dari</a:t>
            </a:r>
            <a:r>
              <a:rPr lang="en-US" dirty="0">
                <a:solidFill>
                  <a:srgbClr val="000000"/>
                </a:solidFill>
              </a:rPr>
              <a:t> </a:t>
            </a:r>
            <a:r>
              <a:rPr lang="en-US" dirty="0" err="1">
                <a:solidFill>
                  <a:srgbClr val="000000"/>
                </a:solidFill>
              </a:rPr>
              <a:t>sebuah</a:t>
            </a:r>
            <a:r>
              <a:rPr lang="en-US" dirty="0">
                <a:solidFill>
                  <a:srgbClr val="000000"/>
                </a:solidFill>
              </a:rPr>
              <a:t> program. </a:t>
            </a:r>
            <a:r>
              <a:rPr lang="en-US" dirty="0" err="1">
                <a:solidFill>
                  <a:srgbClr val="000000"/>
                </a:solidFill>
              </a:rPr>
              <a:t>Walaupun</a:t>
            </a:r>
            <a:r>
              <a:rPr lang="en-US" dirty="0">
                <a:solidFill>
                  <a:srgbClr val="000000"/>
                </a:solidFill>
              </a:rPr>
              <a:t> </a:t>
            </a:r>
            <a:r>
              <a:rPr lang="en-US" dirty="0" err="1">
                <a:solidFill>
                  <a:srgbClr val="000000"/>
                </a:solidFill>
              </a:rPr>
              <a:t>terdapat</a:t>
            </a:r>
            <a:r>
              <a:rPr lang="en-US" dirty="0">
                <a:solidFill>
                  <a:srgbClr val="000000"/>
                </a:solidFill>
              </a:rPr>
              <a:t> statements lain </a:t>
            </a:r>
            <a:r>
              <a:rPr lang="en-US" dirty="0" err="1">
                <a:solidFill>
                  <a:srgbClr val="000000"/>
                </a:solidFill>
              </a:rPr>
              <a:t>dibawah</a:t>
            </a:r>
            <a:r>
              <a:rPr lang="en-US" dirty="0">
                <a:solidFill>
                  <a:srgbClr val="000000"/>
                </a:solidFill>
              </a:rPr>
              <a:t> baris </a:t>
            </a:r>
            <a:r>
              <a:rPr lang="en-US" dirty="0" err="1">
                <a:solidFill>
                  <a:srgbClr val="000000"/>
                </a:solidFill>
              </a:rPr>
              <a:t>kode</a:t>
            </a:r>
            <a:r>
              <a:rPr lang="en-US" dirty="0">
                <a:solidFill>
                  <a:srgbClr val="000000"/>
                </a:solidFill>
              </a:rPr>
              <a:t> exit yang </a:t>
            </a:r>
            <a:r>
              <a:rPr lang="en-US" dirty="0" err="1">
                <a:solidFill>
                  <a:srgbClr val="000000"/>
                </a:solidFill>
              </a:rPr>
              <a:t>belum</a:t>
            </a:r>
            <a:r>
              <a:rPr lang="en-US" dirty="0">
                <a:solidFill>
                  <a:srgbClr val="000000"/>
                </a:solidFill>
              </a:rPr>
              <a:t> </a:t>
            </a:r>
            <a:r>
              <a:rPr lang="en-US" dirty="0" err="1">
                <a:solidFill>
                  <a:srgbClr val="000000"/>
                </a:solidFill>
              </a:rPr>
              <a:t>dikerjakan</a:t>
            </a:r>
            <a:r>
              <a:rPr lang="en-US" dirty="0">
                <a:solidFill>
                  <a:srgbClr val="000000"/>
                </a:solidFill>
              </a:rPr>
              <a:t> </a:t>
            </a:r>
            <a:r>
              <a:rPr lang="en-US" dirty="0" err="1">
                <a:solidFill>
                  <a:srgbClr val="000000"/>
                </a:solidFill>
              </a:rPr>
              <a:t>untuk</a:t>
            </a:r>
            <a:r>
              <a:rPr lang="en-US" dirty="0">
                <a:solidFill>
                  <a:srgbClr val="000000"/>
                </a:solidFill>
              </a:rPr>
              <a:t> </a:t>
            </a:r>
            <a:r>
              <a:rPr lang="en-US" dirty="0" err="1">
                <a:solidFill>
                  <a:srgbClr val="000000"/>
                </a:solidFill>
              </a:rPr>
              <a:t>keluar</a:t>
            </a:r>
            <a:r>
              <a:rPr lang="en-US" dirty="0">
                <a:solidFill>
                  <a:srgbClr val="000000"/>
                </a:solidFill>
              </a:rPr>
              <a:t> </a:t>
            </a:r>
            <a:r>
              <a:rPr lang="en-US" dirty="0" err="1">
                <a:solidFill>
                  <a:srgbClr val="000000"/>
                </a:solidFill>
              </a:rPr>
              <a:t>dari</a:t>
            </a:r>
            <a:r>
              <a:rPr lang="en-US" dirty="0">
                <a:solidFill>
                  <a:srgbClr val="000000"/>
                </a:solidFill>
              </a:rPr>
              <a:t> </a:t>
            </a:r>
            <a:r>
              <a:rPr lang="en-US" dirty="0" err="1">
                <a:solidFill>
                  <a:srgbClr val="000000"/>
                </a:solidFill>
              </a:rPr>
              <a:t>sebuah</a:t>
            </a:r>
            <a:r>
              <a:rPr lang="en-US" dirty="0">
                <a:solidFill>
                  <a:srgbClr val="000000"/>
                </a:solidFill>
              </a:rPr>
              <a:t> </a:t>
            </a:r>
            <a:r>
              <a:rPr lang="en-US" dirty="0" err="1">
                <a:solidFill>
                  <a:srgbClr val="000000"/>
                </a:solidFill>
              </a:rPr>
              <a:t>perulangan</a:t>
            </a:r>
            <a:r>
              <a:rPr lang="en-US" dirty="0">
                <a:solidFill>
                  <a:srgbClr val="000000"/>
                </a:solidFill>
              </a:rPr>
              <a:t>. </a:t>
            </a:r>
          </a:p>
          <a:p>
            <a:pPr marL="285750" indent="-285750">
              <a:buClr>
                <a:srgbClr val="000000"/>
              </a:buClr>
              <a:buFont typeface="Arial" panose="020B0604020202020204" pitchFamily="34" charset="0"/>
              <a:buChar char="•"/>
            </a:pPr>
            <a:r>
              <a:rPr lang="en-US" dirty="0" err="1">
                <a:solidFill>
                  <a:srgbClr val="000000"/>
                </a:solidFill>
              </a:rPr>
              <a:t>Contoh</a:t>
            </a:r>
            <a:r>
              <a:rPr lang="en-US" dirty="0">
                <a:solidFill>
                  <a:srgbClr val="000000"/>
                </a:solidFill>
              </a:rPr>
              <a:t>:</a:t>
            </a:r>
          </a:p>
          <a:p>
            <a:pPr marL="852075" lvl="2" indent="0">
              <a:buClr>
                <a:srgbClr val="000000"/>
              </a:buClr>
              <a:buFont typeface="Arial"/>
              <a:buNone/>
            </a:pPr>
            <a:r>
              <a:rPr lang="en-US" sz="1400" b="1" dirty="0">
                <a:solidFill>
                  <a:srgbClr val="000000"/>
                </a:solidFill>
                <a:latin typeface="Courier New" panose="02070309020205020404" pitchFamily="49" charset="0"/>
                <a:cs typeface="Courier New" panose="02070309020205020404" pitchFamily="49" charset="0"/>
              </a:rPr>
              <a:t>&lt;?php</a:t>
            </a:r>
          </a:p>
          <a:p>
            <a:pPr marL="852075" lvl="2" indent="0">
              <a:buClr>
                <a:srgbClr val="000000"/>
              </a:buClr>
              <a:buFont typeface="Arial"/>
              <a:buNone/>
            </a:pPr>
            <a:r>
              <a:rPr lang="en-US" sz="1400" dirty="0">
                <a:solidFill>
                  <a:srgbClr val="A1A100"/>
                </a:solidFill>
                <a:latin typeface="Courier New" panose="02070309020205020404" pitchFamily="49" charset="0"/>
                <a:cs typeface="Courier New" panose="02070309020205020404" pitchFamily="49" charset="0"/>
              </a:rPr>
              <a:t>for</a:t>
            </a:r>
            <a:r>
              <a:rPr lang="en-US" sz="1400" dirty="0">
                <a:solidFill>
                  <a:srgbClr val="006E28"/>
                </a:solidFill>
                <a:latin typeface="Courier New" panose="02070309020205020404" pitchFamily="49" charset="0"/>
                <a:cs typeface="Courier New" panose="02070309020205020404" pitchFamily="49" charset="0"/>
              </a:rPr>
              <a:t>(</a:t>
            </a:r>
            <a:r>
              <a:rPr lang="en-US" sz="1400" dirty="0">
                <a:solidFill>
                  <a:srgbClr val="5555FF"/>
                </a:solidFill>
                <a:latin typeface="Courier New" panose="02070309020205020404" pitchFamily="49" charset="0"/>
                <a:cs typeface="Courier New" panose="02070309020205020404" pitchFamily="49" charset="0"/>
              </a:rPr>
              <a:t>$</a:t>
            </a:r>
            <a:r>
              <a:rPr lang="en-US" sz="1400" dirty="0" err="1">
                <a:solidFill>
                  <a:srgbClr val="5555FF"/>
                </a:solidFill>
                <a:latin typeface="Courier New" panose="02070309020205020404" pitchFamily="49" charset="0"/>
                <a:cs typeface="Courier New" panose="02070309020205020404" pitchFamily="49" charset="0"/>
              </a:rPr>
              <a:t>i</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B08000"/>
                </a:solidFill>
                <a:latin typeface="Courier New" panose="02070309020205020404" pitchFamily="49" charset="0"/>
                <a:cs typeface="Courier New" panose="02070309020205020404" pitchFamily="49" charset="0"/>
              </a:rPr>
              <a:t>1</a:t>
            </a:r>
            <a:r>
              <a:rPr lang="en-US" sz="1400" dirty="0">
                <a:solidFill>
                  <a:srgbClr val="006E28"/>
                </a:solidFill>
                <a:latin typeface="Courier New" panose="02070309020205020404" pitchFamily="49" charset="0"/>
                <a:cs typeface="Courier New" panose="02070309020205020404" pitchFamily="49" charset="0"/>
              </a:rPr>
              <a:t>;</a:t>
            </a:r>
            <a:r>
              <a:rPr lang="en-US" sz="1400" dirty="0">
                <a:solidFill>
                  <a:srgbClr val="5555FF"/>
                </a:solidFill>
                <a:latin typeface="Courier New" panose="02070309020205020404" pitchFamily="49" charset="0"/>
                <a:cs typeface="Courier New" panose="02070309020205020404" pitchFamily="49" charset="0"/>
              </a:rPr>
              <a:t>$</a:t>
            </a:r>
            <a:r>
              <a:rPr lang="en-US" sz="1400" dirty="0" err="1">
                <a:solidFill>
                  <a:srgbClr val="5555FF"/>
                </a:solidFill>
                <a:latin typeface="Courier New" panose="02070309020205020404" pitchFamily="49" charset="0"/>
                <a:cs typeface="Courier New" panose="02070309020205020404" pitchFamily="49" charset="0"/>
              </a:rPr>
              <a:t>i</a:t>
            </a:r>
            <a:r>
              <a:rPr lang="en-US" sz="1400" dirty="0">
                <a:solidFill>
                  <a:srgbClr val="000000"/>
                </a:solidFill>
                <a:latin typeface="Courier New" panose="02070309020205020404" pitchFamily="49" charset="0"/>
                <a:cs typeface="Courier New" panose="02070309020205020404" pitchFamily="49" charset="0"/>
              </a:rPr>
              <a:t>&lt;=</a:t>
            </a:r>
            <a:r>
              <a:rPr lang="en-US" sz="1400" dirty="0">
                <a:solidFill>
                  <a:srgbClr val="B08000"/>
                </a:solidFill>
                <a:latin typeface="Courier New" panose="02070309020205020404" pitchFamily="49" charset="0"/>
                <a:cs typeface="Courier New" panose="02070309020205020404" pitchFamily="49" charset="0"/>
              </a:rPr>
              <a:t>6</a:t>
            </a:r>
            <a:r>
              <a:rPr lang="en-US" sz="1400" dirty="0">
                <a:solidFill>
                  <a:srgbClr val="006E28"/>
                </a:solidFill>
                <a:latin typeface="Courier New" panose="02070309020205020404" pitchFamily="49" charset="0"/>
                <a:cs typeface="Courier New" panose="02070309020205020404" pitchFamily="49" charset="0"/>
              </a:rPr>
              <a:t>;</a:t>
            </a:r>
            <a:r>
              <a:rPr lang="en-US" sz="1400" dirty="0">
                <a:solidFill>
                  <a:srgbClr val="5555FF"/>
                </a:solidFill>
                <a:latin typeface="Courier New" panose="02070309020205020404" pitchFamily="49" charset="0"/>
                <a:cs typeface="Courier New" panose="02070309020205020404" pitchFamily="49" charset="0"/>
              </a:rPr>
              <a:t>$</a:t>
            </a:r>
            <a:r>
              <a:rPr lang="en-US" sz="1400" dirty="0" err="1">
                <a:solidFill>
                  <a:srgbClr val="5555FF"/>
                </a:solidFill>
                <a:latin typeface="Courier New" panose="02070309020205020404" pitchFamily="49" charset="0"/>
                <a:cs typeface="Courier New" panose="02070309020205020404" pitchFamily="49" charset="0"/>
              </a:rPr>
              <a:t>i</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006E28"/>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a:t>
            </a:r>
          </a:p>
          <a:p>
            <a:pPr marL="852075" lvl="2" indent="0">
              <a:buClr>
                <a:srgbClr val="000000"/>
              </a:buClr>
              <a:buFont typeface="Arial"/>
              <a:buNone/>
            </a:pP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A1A100"/>
                </a:solidFill>
                <a:latin typeface="Courier New" panose="02070309020205020404" pitchFamily="49" charset="0"/>
                <a:cs typeface="Courier New" panose="02070309020205020404" pitchFamily="49" charset="0"/>
              </a:rPr>
              <a:t>if</a:t>
            </a:r>
            <a:r>
              <a:rPr lang="en-US" sz="1400" dirty="0">
                <a:solidFill>
                  <a:srgbClr val="006E28"/>
                </a:solidFill>
                <a:latin typeface="Courier New" panose="02070309020205020404" pitchFamily="49" charset="0"/>
                <a:cs typeface="Courier New" panose="02070309020205020404" pitchFamily="49" charset="0"/>
              </a:rPr>
              <a:t>(</a:t>
            </a:r>
            <a:r>
              <a:rPr lang="en-US" sz="1400" dirty="0">
                <a:solidFill>
                  <a:srgbClr val="5555FF"/>
                </a:solidFill>
                <a:latin typeface="Courier New" panose="02070309020205020404" pitchFamily="49" charset="0"/>
                <a:cs typeface="Courier New" panose="02070309020205020404" pitchFamily="49" charset="0"/>
              </a:rPr>
              <a:t>$</a:t>
            </a:r>
            <a:r>
              <a:rPr lang="en-US" sz="1400" dirty="0" err="1">
                <a:solidFill>
                  <a:srgbClr val="5555FF"/>
                </a:solidFill>
                <a:latin typeface="Courier New" panose="02070309020205020404" pitchFamily="49" charset="0"/>
                <a:cs typeface="Courier New" panose="02070309020205020404" pitchFamily="49" charset="0"/>
              </a:rPr>
              <a:t>i</a:t>
            </a:r>
            <a:r>
              <a:rPr lang="en-US" sz="1400" dirty="0">
                <a:solidFill>
                  <a:srgbClr val="000000"/>
                </a:solidFill>
                <a:latin typeface="Courier New" panose="02070309020205020404" pitchFamily="49" charset="0"/>
                <a:cs typeface="Courier New" panose="02070309020205020404" pitchFamily="49" charset="0"/>
              </a:rPr>
              <a:t> == </a:t>
            </a:r>
            <a:r>
              <a:rPr lang="en-US" sz="1400" dirty="0">
                <a:solidFill>
                  <a:srgbClr val="B08000"/>
                </a:solidFill>
                <a:latin typeface="Courier New" panose="02070309020205020404" pitchFamily="49" charset="0"/>
                <a:cs typeface="Courier New" panose="02070309020205020404" pitchFamily="49" charset="0"/>
              </a:rPr>
              <a:t>3</a:t>
            </a:r>
            <a:r>
              <a:rPr lang="en-US" sz="1400" dirty="0">
                <a:solidFill>
                  <a:srgbClr val="006E28"/>
                </a:solidFill>
                <a:latin typeface="Courier New" panose="02070309020205020404" pitchFamily="49" charset="0"/>
                <a:cs typeface="Courier New" panose="02070309020205020404" pitchFamily="49" charset="0"/>
              </a:rPr>
              <a:t>)</a:t>
            </a:r>
            <a:r>
              <a:rPr lang="en-US" sz="1400" dirty="0">
                <a:solidFill>
                  <a:srgbClr val="000000"/>
                </a:solidFill>
                <a:latin typeface="Courier New" panose="02070309020205020404" pitchFamily="49" charset="0"/>
                <a:cs typeface="Courier New" panose="02070309020205020404" pitchFamily="49" charset="0"/>
              </a:rPr>
              <a:t>{</a:t>
            </a:r>
          </a:p>
          <a:p>
            <a:pPr marL="852075" lvl="2" indent="0">
              <a:buClr>
                <a:srgbClr val="000000"/>
              </a:buClr>
              <a:buFont typeface="Arial"/>
              <a:buNone/>
            </a:pP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52188B"/>
                </a:solidFill>
                <a:latin typeface="Courier New" panose="02070309020205020404" pitchFamily="49" charset="0"/>
                <a:cs typeface="Courier New" panose="02070309020205020404" pitchFamily="49" charset="0"/>
              </a:rPr>
              <a:t>exit</a:t>
            </a:r>
            <a:r>
              <a:rPr lang="en-US" sz="1400" dirty="0">
                <a:solidFill>
                  <a:srgbClr val="006E28"/>
                </a:solidFill>
                <a:latin typeface="Courier New" panose="02070309020205020404" pitchFamily="49" charset="0"/>
                <a:cs typeface="Courier New" panose="02070309020205020404" pitchFamily="49" charset="0"/>
              </a:rPr>
              <a:t>();</a:t>
            </a:r>
          </a:p>
          <a:p>
            <a:pPr marL="852075" lvl="2" indent="0">
              <a:buClr>
                <a:srgbClr val="000000"/>
              </a:buClr>
              <a:buFont typeface="Arial"/>
              <a:buNone/>
            </a:pPr>
            <a:r>
              <a:rPr lang="en-US" sz="1400" dirty="0">
                <a:solidFill>
                  <a:srgbClr val="000000"/>
                </a:solidFill>
                <a:latin typeface="Courier New" panose="02070309020205020404" pitchFamily="49" charset="0"/>
                <a:cs typeface="Courier New" panose="02070309020205020404" pitchFamily="49" charset="0"/>
              </a:rPr>
              <a:t>   }</a:t>
            </a:r>
          </a:p>
          <a:p>
            <a:pPr marL="852075" lvl="2" indent="0">
              <a:buClr>
                <a:srgbClr val="000000"/>
              </a:buClr>
              <a:buFont typeface="Arial"/>
              <a:buNone/>
            </a:pP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52188B"/>
                </a:solidFill>
                <a:latin typeface="Courier New" panose="02070309020205020404" pitchFamily="49" charset="0"/>
                <a:cs typeface="Courier New" panose="02070309020205020404" pitchFamily="49" charset="0"/>
              </a:rPr>
              <a:t>echo</a:t>
            </a: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BF0303"/>
                </a:solidFill>
                <a:latin typeface="Courier New" panose="02070309020205020404" pitchFamily="49" charset="0"/>
                <a:cs typeface="Courier New" panose="02070309020205020404" pitchFamily="49" charset="0"/>
              </a:rPr>
              <a:t>"Nilai </a:t>
            </a:r>
            <a:r>
              <a:rPr lang="en-US" sz="1400" dirty="0" err="1">
                <a:solidFill>
                  <a:srgbClr val="BF0303"/>
                </a:solidFill>
                <a:latin typeface="Courier New" panose="02070309020205020404" pitchFamily="49" charset="0"/>
                <a:cs typeface="Courier New" panose="02070309020205020404" pitchFamily="49" charset="0"/>
              </a:rPr>
              <a:t>i</a:t>
            </a:r>
            <a:r>
              <a:rPr lang="en-US" sz="1400" dirty="0">
                <a:solidFill>
                  <a:srgbClr val="BF0303"/>
                </a:solidFill>
                <a:latin typeface="Courier New" panose="02070309020205020404" pitchFamily="49" charset="0"/>
                <a:cs typeface="Courier New" panose="02070309020205020404" pitchFamily="49" charset="0"/>
              </a:rPr>
              <a:t> : "</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5555FF"/>
                </a:solidFill>
                <a:latin typeface="Courier New" panose="02070309020205020404" pitchFamily="49" charset="0"/>
                <a:cs typeface="Courier New" panose="02070309020205020404" pitchFamily="49" charset="0"/>
              </a:rPr>
              <a:t>$</a:t>
            </a:r>
            <a:r>
              <a:rPr lang="en-US" sz="1400" dirty="0" err="1">
                <a:solidFill>
                  <a:srgbClr val="5555FF"/>
                </a:solidFill>
                <a:latin typeface="Courier New" panose="02070309020205020404" pitchFamily="49" charset="0"/>
                <a:cs typeface="Courier New" panose="02070309020205020404" pitchFamily="49" charset="0"/>
              </a:rPr>
              <a:t>i</a:t>
            </a:r>
            <a:r>
              <a:rPr lang="en-US" sz="1400" dirty="0">
                <a:solidFill>
                  <a:srgbClr val="000000"/>
                </a:solidFill>
                <a:latin typeface="Courier New" panose="02070309020205020404" pitchFamily="49" charset="0"/>
                <a:cs typeface="Courier New" panose="02070309020205020404" pitchFamily="49" charset="0"/>
              </a:rPr>
              <a:t>.</a:t>
            </a:r>
            <a:r>
              <a:rPr lang="en-US" sz="1400" dirty="0">
                <a:solidFill>
                  <a:srgbClr val="BF0303"/>
                </a:solidFill>
                <a:latin typeface="Courier New" panose="02070309020205020404" pitchFamily="49" charset="0"/>
                <a:cs typeface="Courier New" panose="02070309020205020404" pitchFamily="49" charset="0"/>
              </a:rPr>
              <a:t>"&lt;</a:t>
            </a:r>
            <a:r>
              <a:rPr lang="en-US" sz="1400" dirty="0" err="1">
                <a:solidFill>
                  <a:srgbClr val="BF0303"/>
                </a:solidFill>
                <a:latin typeface="Courier New" panose="02070309020205020404" pitchFamily="49" charset="0"/>
                <a:cs typeface="Courier New" panose="02070309020205020404" pitchFamily="49" charset="0"/>
              </a:rPr>
              <a:t>br</a:t>
            </a:r>
            <a:r>
              <a:rPr lang="en-US" sz="1400" dirty="0">
                <a:solidFill>
                  <a:srgbClr val="BF0303"/>
                </a:solidFill>
                <a:latin typeface="Courier New" panose="02070309020205020404" pitchFamily="49" charset="0"/>
                <a:cs typeface="Courier New" panose="02070309020205020404" pitchFamily="49" charset="0"/>
              </a:rPr>
              <a:t> /&gt;"</a:t>
            </a:r>
            <a:r>
              <a:rPr lang="en-US" sz="1400" dirty="0">
                <a:solidFill>
                  <a:srgbClr val="006E28"/>
                </a:solidFill>
                <a:latin typeface="Courier New" panose="02070309020205020404" pitchFamily="49" charset="0"/>
                <a:cs typeface="Courier New" panose="02070309020205020404" pitchFamily="49" charset="0"/>
              </a:rPr>
              <a:t>;</a:t>
            </a:r>
          </a:p>
          <a:p>
            <a:pPr marL="852075" lvl="2" indent="0">
              <a:buClr>
                <a:srgbClr val="000000"/>
              </a:buClr>
              <a:buFont typeface="Arial"/>
              <a:buNone/>
            </a:pPr>
            <a:r>
              <a:rPr lang="en-US" sz="1400" dirty="0">
                <a:solidFill>
                  <a:srgbClr val="000000"/>
                </a:solidFill>
                <a:latin typeface="Courier New" panose="02070309020205020404" pitchFamily="49" charset="0"/>
                <a:cs typeface="Courier New" panose="02070309020205020404" pitchFamily="49" charset="0"/>
              </a:rPr>
              <a:t>}</a:t>
            </a:r>
          </a:p>
          <a:p>
            <a:pPr marL="852075" lvl="2" indent="0">
              <a:buClr>
                <a:srgbClr val="000000"/>
              </a:buClr>
              <a:buFont typeface="Arial"/>
              <a:buNone/>
            </a:pPr>
            <a:r>
              <a:rPr lang="en-US" sz="1400" i="1" dirty="0">
                <a:solidFill>
                  <a:srgbClr val="B3B3B3"/>
                </a:solidFill>
                <a:latin typeface="Courier New" panose="02070309020205020404" pitchFamily="49" charset="0"/>
                <a:cs typeface="Courier New" panose="02070309020205020404" pitchFamily="49" charset="0"/>
              </a:rPr>
              <a:t>// statement </a:t>
            </a:r>
            <a:r>
              <a:rPr lang="en-US" sz="1400" i="1" dirty="0" err="1">
                <a:solidFill>
                  <a:srgbClr val="B3B3B3"/>
                </a:solidFill>
                <a:latin typeface="Courier New" panose="02070309020205020404" pitchFamily="49" charset="0"/>
                <a:cs typeface="Courier New" panose="02070309020205020404" pitchFamily="49" charset="0"/>
              </a:rPr>
              <a:t>dibawah</a:t>
            </a:r>
            <a:r>
              <a:rPr lang="en-US" sz="1400" i="1" dirty="0">
                <a:solidFill>
                  <a:srgbClr val="B3B3B3"/>
                </a:solidFill>
                <a:latin typeface="Courier New" panose="02070309020205020404" pitchFamily="49" charset="0"/>
                <a:cs typeface="Courier New" panose="02070309020205020404" pitchFamily="49" charset="0"/>
              </a:rPr>
              <a:t> </a:t>
            </a:r>
            <a:r>
              <a:rPr lang="en-US" sz="1400" i="1" dirty="0" err="1">
                <a:solidFill>
                  <a:srgbClr val="B3B3B3"/>
                </a:solidFill>
                <a:latin typeface="Courier New" panose="02070309020205020404" pitchFamily="49" charset="0"/>
                <a:cs typeface="Courier New" panose="02070309020205020404" pitchFamily="49" charset="0"/>
              </a:rPr>
              <a:t>ini</a:t>
            </a:r>
            <a:r>
              <a:rPr lang="en-US" sz="1400" i="1" dirty="0">
                <a:solidFill>
                  <a:srgbClr val="B3B3B3"/>
                </a:solidFill>
                <a:latin typeface="Courier New" panose="02070309020205020404" pitchFamily="49" charset="0"/>
                <a:cs typeface="Courier New" panose="02070309020205020404" pitchFamily="49" charset="0"/>
              </a:rPr>
              <a:t> </a:t>
            </a:r>
            <a:r>
              <a:rPr lang="en-US" sz="1400" i="1" dirty="0" err="1">
                <a:solidFill>
                  <a:srgbClr val="B3B3B3"/>
                </a:solidFill>
                <a:latin typeface="Courier New" panose="02070309020205020404" pitchFamily="49" charset="0"/>
                <a:cs typeface="Courier New" panose="02070309020205020404" pitchFamily="49" charset="0"/>
              </a:rPr>
              <a:t>tidak</a:t>
            </a:r>
            <a:r>
              <a:rPr lang="en-US" sz="1400" i="1" dirty="0">
                <a:solidFill>
                  <a:srgbClr val="B3B3B3"/>
                </a:solidFill>
                <a:latin typeface="Courier New" panose="02070309020205020404" pitchFamily="49" charset="0"/>
                <a:cs typeface="Courier New" panose="02070309020205020404" pitchFamily="49" charset="0"/>
              </a:rPr>
              <a:t> </a:t>
            </a:r>
            <a:r>
              <a:rPr lang="en-US" sz="1400" i="1" dirty="0" err="1">
                <a:solidFill>
                  <a:srgbClr val="B3B3B3"/>
                </a:solidFill>
                <a:latin typeface="Courier New" panose="02070309020205020404" pitchFamily="49" charset="0"/>
                <a:cs typeface="Courier New" panose="02070309020205020404" pitchFamily="49" charset="0"/>
              </a:rPr>
              <a:t>akan</a:t>
            </a:r>
            <a:r>
              <a:rPr lang="en-US" sz="1400" i="1" dirty="0">
                <a:solidFill>
                  <a:srgbClr val="B3B3B3"/>
                </a:solidFill>
                <a:latin typeface="Courier New" panose="02070309020205020404" pitchFamily="49" charset="0"/>
                <a:cs typeface="Courier New" panose="02070309020205020404" pitchFamily="49" charset="0"/>
              </a:rPr>
              <a:t> </a:t>
            </a:r>
            <a:r>
              <a:rPr lang="en-US" sz="1400" i="1" dirty="0" err="1">
                <a:solidFill>
                  <a:srgbClr val="B3B3B3"/>
                </a:solidFill>
                <a:latin typeface="Courier New" panose="02070309020205020404" pitchFamily="49" charset="0"/>
                <a:cs typeface="Courier New" panose="02070309020205020404" pitchFamily="49" charset="0"/>
              </a:rPr>
              <a:t>dijalankan</a:t>
            </a:r>
            <a:endParaRPr lang="en-US" sz="1400" i="1" dirty="0">
              <a:solidFill>
                <a:srgbClr val="B3B3B3"/>
              </a:solidFill>
              <a:latin typeface="Courier New" panose="02070309020205020404" pitchFamily="49" charset="0"/>
              <a:cs typeface="Courier New" panose="02070309020205020404" pitchFamily="49" charset="0"/>
            </a:endParaRPr>
          </a:p>
          <a:p>
            <a:pPr marL="852075" lvl="2" indent="0">
              <a:buClr>
                <a:srgbClr val="000000"/>
              </a:buClr>
              <a:buFont typeface="Arial"/>
              <a:buNone/>
            </a:pPr>
            <a:r>
              <a:rPr lang="en-US" sz="1400" dirty="0">
                <a:solidFill>
                  <a:srgbClr val="52188B"/>
                </a:solidFill>
                <a:latin typeface="Courier New" panose="02070309020205020404" pitchFamily="49" charset="0"/>
                <a:cs typeface="Courier New" panose="02070309020205020404" pitchFamily="49" charset="0"/>
              </a:rPr>
              <a:t>echo</a:t>
            </a:r>
            <a:r>
              <a:rPr lang="en-US" sz="1400" dirty="0">
                <a:solidFill>
                  <a:srgbClr val="000000"/>
                </a:solidFill>
                <a:latin typeface="Courier New" panose="02070309020205020404" pitchFamily="49" charset="0"/>
                <a:cs typeface="Courier New" panose="02070309020205020404" pitchFamily="49" charset="0"/>
              </a:rPr>
              <a:t> </a:t>
            </a:r>
            <a:r>
              <a:rPr lang="en-US" sz="1400" dirty="0">
                <a:solidFill>
                  <a:srgbClr val="BF0303"/>
                </a:solidFill>
                <a:latin typeface="Courier New" panose="02070309020205020404" pitchFamily="49" charset="0"/>
                <a:cs typeface="Courier New" panose="02070309020205020404" pitchFamily="49" charset="0"/>
              </a:rPr>
              <a:t>“</a:t>
            </a:r>
            <a:r>
              <a:rPr lang="en-US" sz="1400" dirty="0" err="1">
                <a:solidFill>
                  <a:srgbClr val="BF0303"/>
                </a:solidFill>
                <a:latin typeface="Courier New" panose="02070309020205020404" pitchFamily="49" charset="0"/>
                <a:cs typeface="Courier New" panose="02070309020205020404" pitchFamily="49" charset="0"/>
              </a:rPr>
              <a:t>Contoh</a:t>
            </a:r>
            <a:r>
              <a:rPr lang="en-US" sz="1400" dirty="0">
                <a:solidFill>
                  <a:srgbClr val="BF0303"/>
                </a:solidFill>
                <a:latin typeface="Courier New" panose="02070309020205020404" pitchFamily="49" charset="0"/>
                <a:cs typeface="Courier New" panose="02070309020205020404" pitchFamily="49" charset="0"/>
              </a:rPr>
              <a:t> </a:t>
            </a:r>
            <a:r>
              <a:rPr lang="en-US" sz="1400" dirty="0" err="1">
                <a:solidFill>
                  <a:srgbClr val="BF0303"/>
                </a:solidFill>
                <a:latin typeface="Courier New" panose="02070309020205020404" pitchFamily="49" charset="0"/>
                <a:cs typeface="Courier New" panose="02070309020205020404" pitchFamily="49" charset="0"/>
              </a:rPr>
              <a:t>Penggunaan</a:t>
            </a:r>
            <a:r>
              <a:rPr lang="en-US" sz="1400" dirty="0">
                <a:solidFill>
                  <a:srgbClr val="BF0303"/>
                </a:solidFill>
                <a:latin typeface="Courier New" panose="02070309020205020404" pitchFamily="49" charset="0"/>
                <a:cs typeface="Courier New" panose="02070309020205020404" pitchFamily="49" charset="0"/>
              </a:rPr>
              <a:t> Exit Pada Program”</a:t>
            </a:r>
            <a:r>
              <a:rPr lang="en-US" sz="1400" dirty="0">
                <a:solidFill>
                  <a:srgbClr val="006E28"/>
                </a:solidFill>
                <a:latin typeface="Courier New" panose="02070309020205020404" pitchFamily="49" charset="0"/>
                <a:cs typeface="Courier New" panose="02070309020205020404" pitchFamily="49" charset="0"/>
              </a:rPr>
              <a:t>;</a:t>
            </a:r>
          </a:p>
          <a:p>
            <a:pPr marL="852075" lvl="2" indent="0">
              <a:buClr>
                <a:srgbClr val="000000"/>
              </a:buClr>
              <a:buFont typeface="Arial"/>
              <a:buNone/>
            </a:pPr>
            <a:r>
              <a:rPr lang="en-US" sz="1400" b="1" dirty="0">
                <a:solidFill>
                  <a:srgbClr val="000000"/>
                </a:solidFill>
                <a:latin typeface="Courier New" panose="02070309020205020404" pitchFamily="49" charset="0"/>
                <a:cs typeface="Courier New" panose="02070309020205020404" pitchFamily="49" charset="0"/>
              </a:rPr>
              <a:t>?&gt;</a:t>
            </a:r>
          </a:p>
          <a:p>
            <a:pPr marL="984250" lvl="2" indent="0">
              <a:buClr>
                <a:srgbClr val="000000"/>
              </a:buClr>
              <a:buFont typeface="Arial"/>
              <a:buNone/>
            </a:pPr>
            <a:endParaRPr lang="en-US" sz="2100" b="1"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367128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Membuat</a:t>
            </a:r>
            <a:r>
              <a:rPr lang="en-US" dirty="0"/>
              <a:t> program </a:t>
            </a:r>
            <a:r>
              <a:rPr lang="en-US" dirty="0" err="1"/>
              <a:t>sederhana</a:t>
            </a:r>
            <a:r>
              <a:rPr lang="en-US" dirty="0"/>
              <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242933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4" name="Rectangle 3"/>
          <p:cNvSpPr/>
          <p:nvPr/>
        </p:nvSpPr>
        <p:spPr>
          <a:xfrm>
            <a:off x="683568" y="627534"/>
            <a:ext cx="8262918" cy="400110"/>
          </a:xfrm>
          <a:prstGeom prst="rect">
            <a:avLst/>
          </a:prstGeom>
        </p:spPr>
        <p:txBody>
          <a:bodyPr wrap="square">
            <a:spAutoFit/>
          </a:bodyPr>
          <a:lstStyle/>
          <a:p>
            <a:r>
              <a:rPr lang="en-US" sz="2000" dirty="0">
                <a:solidFill>
                  <a:srgbClr val="4F77BE">
                    <a:lumMod val="50000"/>
                  </a:srgbClr>
                </a:solidFill>
                <a:latin typeface="Overlock" panose="02000506030000020004" pitchFamily="2" charset="0"/>
                <a:cs typeface="Calibri"/>
                <a:sym typeface="Calibri"/>
              </a:rPr>
              <a:t>Baca </a:t>
            </a:r>
            <a:r>
              <a:rPr lang="en-US" sz="2000" dirty="0" err="1">
                <a:solidFill>
                  <a:srgbClr val="4F77BE">
                    <a:lumMod val="50000"/>
                  </a:srgbClr>
                </a:solidFill>
                <a:latin typeface="Overlock" panose="02000506030000020004" pitchFamily="2" charset="0"/>
                <a:cs typeface="Calibri"/>
                <a:sym typeface="Calibri"/>
              </a:rPr>
              <a:t>Tulis</a:t>
            </a:r>
            <a:r>
              <a:rPr lang="en-US" sz="2000" dirty="0">
                <a:solidFill>
                  <a:srgbClr val="4F77BE">
                    <a:lumMod val="50000"/>
                  </a:srgbClr>
                </a:solidFill>
                <a:latin typeface="Overlock" panose="02000506030000020004" pitchFamily="2" charset="0"/>
                <a:cs typeface="Calibri"/>
                <a:sym typeface="Calibri"/>
              </a:rPr>
              <a:t> </a:t>
            </a:r>
            <a:r>
              <a:rPr lang="en-US" sz="2000" dirty="0" err="1">
                <a:solidFill>
                  <a:srgbClr val="4F77BE">
                    <a:lumMod val="50000"/>
                  </a:srgbClr>
                </a:solidFill>
                <a:latin typeface="Overlock" panose="02000506030000020004" pitchFamily="2" charset="0"/>
                <a:cs typeface="Calibri"/>
                <a:sym typeface="Calibri"/>
              </a:rPr>
              <a:t>dari</a:t>
            </a:r>
            <a:r>
              <a:rPr lang="en-US" sz="2000" dirty="0">
                <a:solidFill>
                  <a:srgbClr val="4F77BE">
                    <a:lumMod val="50000"/>
                  </a:srgbClr>
                </a:solidFill>
                <a:latin typeface="Overlock" panose="02000506030000020004" pitchFamily="2" charset="0"/>
                <a:cs typeface="Calibri"/>
                <a:sym typeface="Calibri"/>
              </a:rPr>
              <a:t> Keyboard</a:t>
            </a:r>
            <a:endParaRPr lang="en-US" sz="2000" b="1" dirty="0">
              <a:solidFill>
                <a:srgbClr val="4F77BE">
                  <a:lumMod val="50000"/>
                </a:srgbClr>
              </a:solidFill>
              <a:latin typeface="Overlock" panose="02000506030000020004" pitchFamily="2" charset="0"/>
              <a:cs typeface="Calibri"/>
              <a:sym typeface="Calibri"/>
            </a:endParaRPr>
          </a:p>
        </p:txBody>
      </p:sp>
      <p:sp>
        <p:nvSpPr>
          <p:cNvPr id="2" name="TextBox 1"/>
          <p:cNvSpPr txBox="1"/>
          <p:nvPr/>
        </p:nvSpPr>
        <p:spPr>
          <a:xfrm>
            <a:off x="521550" y="1120034"/>
            <a:ext cx="8208912" cy="1938992"/>
          </a:xfrm>
          <a:prstGeom prst="rect">
            <a:avLst/>
          </a:prstGeom>
          <a:noFill/>
        </p:spPr>
        <p:txBody>
          <a:bodyPr wrap="square" rtlCol="0">
            <a:spAutoFit/>
          </a:bodyPr>
          <a:lstStyle/>
          <a:p>
            <a:pPr marL="214313" indent="-214313">
              <a:buFont typeface="Arial" panose="020B0604020202020204" pitchFamily="34" charset="0"/>
              <a:buChar char="•"/>
            </a:pPr>
            <a:r>
              <a:rPr lang="en-US" sz="1500" dirty="0" err="1"/>
              <a:t>Untuk</a:t>
            </a:r>
            <a:r>
              <a:rPr lang="en-US" sz="1500" dirty="0"/>
              <a:t> </a:t>
            </a:r>
            <a:r>
              <a:rPr lang="en-US" sz="1500" dirty="0" err="1"/>
              <a:t>menerima</a:t>
            </a:r>
            <a:r>
              <a:rPr lang="en-US" sz="1500" dirty="0"/>
              <a:t> input/</a:t>
            </a:r>
            <a:r>
              <a:rPr lang="en-US" sz="1500" dirty="0" err="1"/>
              <a:t>masukan</a:t>
            </a:r>
            <a:r>
              <a:rPr lang="en-US" sz="1500" dirty="0"/>
              <a:t> </a:t>
            </a:r>
            <a:r>
              <a:rPr lang="en-US" sz="1500" dirty="0" err="1"/>
              <a:t>dari</a:t>
            </a:r>
            <a:r>
              <a:rPr lang="en-US" sz="1500" dirty="0"/>
              <a:t> </a:t>
            </a:r>
            <a:r>
              <a:rPr lang="en-US" sz="1500" dirty="0" err="1"/>
              <a:t>keyboar</a:t>
            </a:r>
            <a:r>
              <a:rPr lang="en-US" sz="1500" dirty="0"/>
              <a:t> </a:t>
            </a:r>
            <a:r>
              <a:rPr lang="en-US" sz="1500" dirty="0" err="1"/>
              <a:t>menggunakan</a:t>
            </a:r>
            <a:r>
              <a:rPr lang="en-US" sz="1500" dirty="0"/>
              <a:t> &lt;input&gt; yang </a:t>
            </a:r>
            <a:r>
              <a:rPr lang="en-US" sz="1500" dirty="0" err="1"/>
              <a:t>merupakan</a:t>
            </a:r>
            <a:r>
              <a:rPr lang="en-US" sz="1500" dirty="0"/>
              <a:t> tag form html</a:t>
            </a:r>
          </a:p>
          <a:p>
            <a:endParaRPr lang="en-US" sz="1500" dirty="0"/>
          </a:p>
          <a:p>
            <a:pPr marL="214313" indent="-214313">
              <a:buFont typeface="Arial" panose="020B0604020202020204" pitchFamily="34" charset="0"/>
              <a:buChar char="•"/>
            </a:pPr>
            <a:r>
              <a:rPr lang="en-US" sz="1500" dirty="0" err="1"/>
              <a:t>Atribut</a:t>
            </a:r>
            <a:r>
              <a:rPr lang="en-US" sz="1500" dirty="0"/>
              <a:t> input:</a:t>
            </a:r>
          </a:p>
          <a:p>
            <a:pPr marL="557213" lvl="1" indent="-214313">
              <a:buFont typeface="Arial" panose="020B0604020202020204" pitchFamily="34" charset="0"/>
              <a:buChar char="•"/>
            </a:pPr>
            <a:r>
              <a:rPr lang="en-US" sz="1500" dirty="0"/>
              <a:t>Type (</a:t>
            </a:r>
            <a:r>
              <a:rPr lang="en-US" sz="1500" dirty="0" err="1"/>
              <a:t>jenis</a:t>
            </a:r>
            <a:r>
              <a:rPr lang="en-US" sz="1500" dirty="0"/>
              <a:t> input) : text</a:t>
            </a:r>
          </a:p>
          <a:p>
            <a:pPr marL="557213" lvl="1" indent="-214313">
              <a:buFont typeface="Arial" panose="020B0604020202020204" pitchFamily="34" charset="0"/>
              <a:buChar char="•"/>
            </a:pPr>
            <a:r>
              <a:rPr lang="en-US" sz="1500" dirty="0"/>
              <a:t>Name: </a:t>
            </a:r>
            <a:r>
              <a:rPr lang="en-US" sz="1500" dirty="0" err="1"/>
              <a:t>nama</a:t>
            </a:r>
            <a:r>
              <a:rPr lang="en-US" sz="1500" dirty="0"/>
              <a:t> </a:t>
            </a:r>
            <a:r>
              <a:rPr lang="en-US" sz="1500" dirty="0" err="1"/>
              <a:t>elemen</a:t>
            </a:r>
            <a:endParaRPr lang="en-US" sz="1500" dirty="0"/>
          </a:p>
          <a:p>
            <a:pPr marL="557213" lvl="1" indent="-214313" algn="just">
              <a:buFont typeface="Arial" panose="020B0604020202020204" pitchFamily="34" charset="0"/>
              <a:buChar char="•"/>
            </a:pPr>
            <a:r>
              <a:rPr lang="en-US" sz="1500" dirty="0"/>
              <a:t>value : </a:t>
            </a:r>
            <a:r>
              <a:rPr lang="en-US" sz="1500" dirty="0" err="1"/>
              <a:t>nilai</a:t>
            </a:r>
            <a:r>
              <a:rPr lang="en-US" sz="1500" dirty="0"/>
              <a:t> </a:t>
            </a:r>
            <a:r>
              <a:rPr lang="en-US" sz="1500" dirty="0" err="1"/>
              <a:t>isian</a:t>
            </a:r>
            <a:endParaRPr lang="en-US" sz="1500" dirty="0"/>
          </a:p>
          <a:p>
            <a:pPr marL="214313" indent="-214313">
              <a:buFont typeface="Arial" panose="020B0604020202020204" pitchFamily="34" charset="0"/>
              <a:buChar char="•"/>
            </a:pPr>
            <a:endParaRPr lang="en-US" sz="1500" dirty="0"/>
          </a:p>
        </p:txBody>
      </p:sp>
      <p:sp>
        <p:nvSpPr>
          <p:cNvPr id="5" name="Rectangle 4"/>
          <p:cNvSpPr/>
          <p:nvPr/>
        </p:nvSpPr>
        <p:spPr>
          <a:xfrm>
            <a:off x="4050450" y="1422812"/>
            <a:ext cx="4572000" cy="3093154"/>
          </a:xfrm>
          <a:prstGeom prst="rect">
            <a:avLst/>
          </a:prstGeom>
        </p:spPr>
        <p:txBody>
          <a:bodyPr>
            <a:spAutoFit/>
          </a:bodyPr>
          <a:lstStyle/>
          <a:p>
            <a:pPr marL="214313" indent="-214313">
              <a:buFont typeface="Arial" panose="020B0604020202020204" pitchFamily="34" charset="0"/>
              <a:buChar char="•"/>
            </a:pPr>
            <a:endParaRPr lang="en-US" sz="1500" dirty="0"/>
          </a:p>
          <a:p>
            <a:pPr marL="214313" indent="-214313">
              <a:buFont typeface="Arial" panose="020B0604020202020204" pitchFamily="34" charset="0"/>
              <a:buChar char="•"/>
            </a:pPr>
            <a:r>
              <a:rPr lang="en-US" sz="1500" dirty="0" err="1"/>
              <a:t>Contoh</a:t>
            </a:r>
            <a:r>
              <a:rPr lang="en-US" sz="1500" dirty="0"/>
              <a:t>:</a:t>
            </a:r>
          </a:p>
          <a:p>
            <a:pPr lvl="3"/>
            <a:r>
              <a:rPr lang="en-US" sz="1500" dirty="0">
                <a:latin typeface="Courier New" panose="02070309020205020404" pitchFamily="49" charset="0"/>
                <a:cs typeface="Courier New" panose="02070309020205020404" pitchFamily="49" charset="0"/>
              </a:rPr>
              <a:t>&lt;html&gt;</a:t>
            </a:r>
          </a:p>
          <a:p>
            <a:pPr lvl="3"/>
            <a:r>
              <a:rPr lang="en-US" sz="1500" dirty="0">
                <a:latin typeface="Courier New" panose="02070309020205020404" pitchFamily="49" charset="0"/>
                <a:cs typeface="Courier New" panose="02070309020205020404" pitchFamily="49" charset="0"/>
              </a:rPr>
              <a:t>&lt;head&gt;</a:t>
            </a:r>
          </a:p>
          <a:p>
            <a:pPr lvl="3"/>
            <a:r>
              <a:rPr lang="en-US" sz="1500" dirty="0">
                <a:latin typeface="Courier New" panose="02070309020205020404" pitchFamily="49" charset="0"/>
                <a:cs typeface="Courier New" panose="02070309020205020404" pitchFamily="49" charset="0"/>
              </a:rPr>
              <a:t>	&lt;title&gt;Input Text&lt;/title&gt;</a:t>
            </a:r>
          </a:p>
          <a:p>
            <a:pPr lvl="3"/>
            <a:r>
              <a:rPr lang="en-US" sz="1500" dirty="0">
                <a:latin typeface="Courier New" panose="02070309020205020404" pitchFamily="49" charset="0"/>
                <a:cs typeface="Courier New" panose="02070309020205020404" pitchFamily="49" charset="0"/>
              </a:rPr>
              <a:t>&lt;/head&gt;</a:t>
            </a:r>
          </a:p>
          <a:p>
            <a:pPr lvl="3"/>
            <a:r>
              <a:rPr lang="en-US" sz="1500" dirty="0">
                <a:latin typeface="Courier New" panose="02070309020205020404" pitchFamily="49" charset="0"/>
                <a:cs typeface="Courier New" panose="02070309020205020404" pitchFamily="49" charset="0"/>
              </a:rPr>
              <a:t>&lt;body&gt;</a:t>
            </a:r>
          </a:p>
          <a:p>
            <a:pPr lvl="3"/>
            <a:r>
              <a:rPr lang="en-US" sz="1500" dirty="0">
                <a:latin typeface="Courier New" panose="02070309020205020404" pitchFamily="49" charset="0"/>
                <a:cs typeface="Courier New" panose="02070309020205020404" pitchFamily="49" charset="0"/>
              </a:rPr>
              <a:t>&lt;form&gt;</a:t>
            </a:r>
          </a:p>
          <a:p>
            <a:pPr lvl="3"/>
            <a:r>
              <a:rPr lang="en-US" sz="1500" dirty="0">
                <a:latin typeface="Courier New" panose="02070309020205020404" pitchFamily="49" charset="0"/>
                <a:cs typeface="Courier New" panose="02070309020205020404" pitchFamily="49" charset="0"/>
              </a:rPr>
              <a:t> 	Nama: &lt;input type="text" name="</a:t>
            </a:r>
            <a:r>
              <a:rPr lang="en-US" sz="1500" dirty="0" err="1">
                <a:latin typeface="Courier New" panose="02070309020205020404" pitchFamily="49" charset="0"/>
                <a:cs typeface="Courier New" panose="02070309020205020404" pitchFamily="49" charset="0"/>
              </a:rPr>
              <a:t>nama</a:t>
            </a:r>
            <a:r>
              <a:rPr lang="en-US" sz="1500" dirty="0">
                <a:latin typeface="Courier New" panose="02070309020205020404" pitchFamily="49" charset="0"/>
                <a:cs typeface="Courier New" panose="02070309020205020404" pitchFamily="49" charset="0"/>
              </a:rPr>
              <a:t>"/&gt;</a:t>
            </a:r>
          </a:p>
          <a:p>
            <a:pPr lvl="3"/>
            <a:r>
              <a:rPr lang="en-US" sz="1500" dirty="0">
                <a:latin typeface="Courier New" panose="02070309020205020404" pitchFamily="49" charset="0"/>
                <a:cs typeface="Courier New" panose="02070309020205020404" pitchFamily="49" charset="0"/>
              </a:rPr>
              <a:t>&lt;/form&gt;</a:t>
            </a:r>
          </a:p>
          <a:p>
            <a:pPr lvl="3"/>
            <a:r>
              <a:rPr lang="en-US" sz="1500" dirty="0">
                <a:latin typeface="Courier New" panose="02070309020205020404" pitchFamily="49" charset="0"/>
                <a:cs typeface="Courier New" panose="02070309020205020404" pitchFamily="49" charset="0"/>
              </a:rPr>
              <a:t>&lt;/body&gt;</a:t>
            </a:r>
          </a:p>
          <a:p>
            <a:pPr lvl="3"/>
            <a:r>
              <a:rPr lang="en-US" sz="1500" dirty="0">
                <a:latin typeface="Courier New" panose="02070309020205020404" pitchFamily="49" charset="0"/>
                <a:cs typeface="Courier New" panose="02070309020205020404" pitchFamily="49" charset="0"/>
              </a:rPr>
              <a:t>&lt;/html&gt;</a:t>
            </a:r>
          </a:p>
        </p:txBody>
      </p:sp>
    </p:spTree>
    <p:extLst>
      <p:ext uri="{BB962C8B-B14F-4D97-AF65-F5344CB8AC3E}">
        <p14:creationId xmlns:p14="http://schemas.microsoft.com/office/powerpoint/2010/main" val="3633934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C786DF-4833-134D-B669-2086717956CB}"/>
              </a:ext>
            </a:extLst>
          </p:cNvPr>
          <p:cNvSpPr>
            <a:spLocks noGrp="1"/>
          </p:cNvSpPr>
          <p:nvPr>
            <p:ph idx="1"/>
          </p:nvPr>
        </p:nvSpPr>
        <p:spPr>
          <a:xfrm>
            <a:off x="685800" y="1113588"/>
            <a:ext cx="8229600" cy="3714750"/>
          </a:xfrm>
        </p:spPr>
        <p:txBody>
          <a:bodyPr>
            <a:normAutofit fontScale="92500" lnSpcReduction="10000"/>
          </a:bodyPr>
          <a:lstStyle/>
          <a:p>
            <a:pPr algn="just">
              <a:spcAft>
                <a:spcPts val="900"/>
              </a:spcAft>
              <a:buFont typeface="Wingdings" panose="05000000000000000000" pitchFamily="2" charset="2"/>
              <a:buChar char="v"/>
            </a:pPr>
            <a:r>
              <a:rPr lang="en-US" dirty="0">
                <a:latin typeface="Arial" panose="020B0604020202020204" pitchFamily="34" charset="0"/>
                <a:cs typeface="Arial" panose="020B0604020202020204" pitchFamily="34" charset="0"/>
              </a:rPr>
              <a:t>Single Menu:</a:t>
            </a:r>
          </a:p>
          <a:p>
            <a:pPr lvl="1" algn="just">
              <a:spcAft>
                <a:spcPts val="900"/>
              </a:spcAft>
              <a:buFont typeface="Arial" panose="020B0604020202020204" pitchFamily="34" charset="0"/>
              <a:buChar char="•"/>
            </a:pPr>
            <a:r>
              <a:rPr lang="en-US" sz="1500" b="1" dirty="0"/>
              <a:t>Radio Buttons</a:t>
            </a:r>
            <a:r>
              <a:rPr lang="en-US" sz="1500" dirty="0"/>
              <a:t>: </a:t>
            </a:r>
            <a:r>
              <a:rPr lang="en-ID" sz="1500" dirty="0" err="1"/>
              <a:t>Tampilan</a:t>
            </a:r>
            <a:r>
              <a:rPr lang="en-ID" sz="1500" dirty="0"/>
              <a:t> menu </a:t>
            </a:r>
            <a:r>
              <a:rPr lang="en-ID" sz="1500" dirty="0" err="1"/>
              <a:t>dengan</a:t>
            </a:r>
            <a:r>
              <a:rPr lang="en-ID" sz="1500" dirty="0"/>
              <a:t> </a:t>
            </a:r>
            <a:r>
              <a:rPr lang="en-ID" sz="1500" dirty="0" err="1"/>
              <a:t>bentuk</a:t>
            </a:r>
            <a:r>
              <a:rPr lang="en-ID" sz="1500" dirty="0"/>
              <a:t> radio button. User </a:t>
            </a:r>
            <a:r>
              <a:rPr lang="en-ID" sz="1500" dirty="0" err="1"/>
              <a:t>harus</a:t>
            </a:r>
            <a:r>
              <a:rPr lang="en-ID" sz="1500" dirty="0"/>
              <a:t> </a:t>
            </a:r>
            <a:r>
              <a:rPr lang="en-ID" sz="1500" dirty="0" err="1"/>
              <a:t>memilih</a:t>
            </a:r>
            <a:r>
              <a:rPr lang="en-ID" sz="1500" dirty="0"/>
              <a:t> salah </a:t>
            </a:r>
            <a:r>
              <a:rPr lang="en-ID" sz="1500" dirty="0" err="1"/>
              <a:t>satu</a:t>
            </a:r>
            <a:r>
              <a:rPr lang="en-ID" sz="1500" dirty="0"/>
              <a:t> </a:t>
            </a:r>
            <a:r>
              <a:rPr lang="en-ID" sz="1500" dirty="0" err="1"/>
              <a:t>pilihan</a:t>
            </a:r>
            <a:r>
              <a:rPr lang="en-ID" sz="1500" dirty="0"/>
              <a:t> yang </a:t>
            </a:r>
            <a:r>
              <a:rPr lang="en-ID" sz="1500" dirty="0" err="1"/>
              <a:t>diberikan</a:t>
            </a:r>
            <a:r>
              <a:rPr lang="en-ID" sz="1500" dirty="0"/>
              <a:t>.</a:t>
            </a:r>
          </a:p>
          <a:p>
            <a:pPr lvl="1" algn="just">
              <a:spcAft>
                <a:spcPts val="900"/>
              </a:spcAft>
              <a:buFont typeface="Arial" panose="020B0604020202020204" pitchFamily="34" charset="0"/>
              <a:buChar char="•"/>
            </a:pPr>
            <a:r>
              <a:rPr lang="en-ID" sz="1500" b="1" dirty="0"/>
              <a:t>Button Choice </a:t>
            </a:r>
            <a:r>
              <a:rPr lang="en-ID" sz="1500" dirty="0"/>
              <a:t>: </a:t>
            </a:r>
            <a:r>
              <a:rPr lang="en-ID" sz="1500" dirty="0" err="1"/>
              <a:t>Tampilan</a:t>
            </a:r>
            <a:r>
              <a:rPr lang="en-ID" sz="1500" dirty="0"/>
              <a:t> menu </a:t>
            </a:r>
            <a:r>
              <a:rPr lang="en-ID" sz="1500" dirty="0" err="1"/>
              <a:t>dengan</a:t>
            </a:r>
            <a:r>
              <a:rPr lang="en-ID" sz="1500" dirty="0"/>
              <a:t> </a:t>
            </a:r>
            <a:r>
              <a:rPr lang="en-ID" sz="1500" dirty="0" err="1"/>
              <a:t>menggunakan</a:t>
            </a:r>
            <a:r>
              <a:rPr lang="en-ID" sz="1500" dirty="0"/>
              <a:t> </a:t>
            </a:r>
            <a:r>
              <a:rPr lang="en-ID" sz="1500" dirty="0" err="1"/>
              <a:t>bentuk</a:t>
            </a:r>
            <a:r>
              <a:rPr lang="en-ID" sz="1500" dirty="0"/>
              <a:t> </a:t>
            </a:r>
            <a:r>
              <a:rPr lang="en-ID" sz="1500" dirty="0" err="1"/>
              <a:t>tombol</a:t>
            </a:r>
            <a:r>
              <a:rPr lang="en-ID" sz="1500" dirty="0"/>
              <a:t>/button. User </a:t>
            </a:r>
            <a:r>
              <a:rPr lang="en-ID" sz="1500" dirty="0" err="1"/>
              <a:t>mengklik</a:t>
            </a:r>
            <a:r>
              <a:rPr lang="en-ID" sz="1500" dirty="0"/>
              <a:t> salah </a:t>
            </a:r>
            <a:r>
              <a:rPr lang="en-ID" sz="1500" dirty="0" err="1"/>
              <a:t>satu</a:t>
            </a:r>
            <a:r>
              <a:rPr lang="en-ID" sz="1500" dirty="0"/>
              <a:t> </a:t>
            </a:r>
            <a:r>
              <a:rPr lang="en-ID" sz="1500" dirty="0" err="1"/>
              <a:t>tombol</a:t>
            </a:r>
            <a:r>
              <a:rPr lang="en-ID" sz="1500" dirty="0"/>
              <a:t> </a:t>
            </a:r>
            <a:r>
              <a:rPr lang="en-ID" sz="1500" dirty="0" err="1"/>
              <a:t>pada</a:t>
            </a:r>
            <a:r>
              <a:rPr lang="en-ID" sz="1500" dirty="0"/>
              <a:t> </a:t>
            </a:r>
            <a:r>
              <a:rPr lang="en-ID" sz="1500" dirty="0" err="1"/>
              <a:t>tampilan</a:t>
            </a:r>
            <a:r>
              <a:rPr lang="en-ID" sz="1500" dirty="0"/>
              <a:t> menu </a:t>
            </a:r>
            <a:r>
              <a:rPr lang="en-ID" sz="1500" dirty="0" err="1"/>
              <a:t>contohnya</a:t>
            </a:r>
            <a:r>
              <a:rPr lang="en-ID" sz="1500" dirty="0"/>
              <a:t> OK </a:t>
            </a:r>
            <a:r>
              <a:rPr lang="en-ID" sz="1500" dirty="0" err="1"/>
              <a:t>atau</a:t>
            </a:r>
            <a:r>
              <a:rPr lang="en-ID" sz="1500" dirty="0"/>
              <a:t> Cancel.</a:t>
            </a:r>
          </a:p>
          <a:p>
            <a:pPr lvl="1" algn="just">
              <a:spcAft>
                <a:spcPts val="900"/>
              </a:spcAft>
              <a:buFont typeface="Arial" panose="020B0604020202020204" pitchFamily="34" charset="0"/>
              <a:buChar char="•"/>
            </a:pPr>
            <a:r>
              <a:rPr lang="en-ID" sz="1500" b="1" dirty="0"/>
              <a:t>Multiple Selection Menus (Check Boxes) </a:t>
            </a:r>
            <a:r>
              <a:rPr lang="en-ID" sz="1500" dirty="0"/>
              <a:t>: </a:t>
            </a:r>
            <a:r>
              <a:rPr lang="en-ID" sz="1500" dirty="0" err="1"/>
              <a:t>Tampilan</a:t>
            </a:r>
            <a:r>
              <a:rPr lang="en-ID" sz="1500" dirty="0"/>
              <a:t> menu </a:t>
            </a:r>
            <a:r>
              <a:rPr lang="en-ID" sz="1500" dirty="0" err="1"/>
              <a:t>dengan</a:t>
            </a:r>
            <a:r>
              <a:rPr lang="en-ID" sz="1500" dirty="0"/>
              <a:t> </a:t>
            </a:r>
            <a:r>
              <a:rPr lang="en-ID" sz="1500" dirty="0" err="1"/>
              <a:t>itemnya</a:t>
            </a:r>
            <a:r>
              <a:rPr lang="en-ID" sz="1500" dirty="0"/>
              <a:t> </a:t>
            </a:r>
            <a:r>
              <a:rPr lang="en-ID" sz="1500" dirty="0" err="1"/>
              <a:t>diseleksi</a:t>
            </a:r>
            <a:r>
              <a:rPr lang="en-ID" sz="1500" dirty="0"/>
              <a:t> </a:t>
            </a:r>
            <a:r>
              <a:rPr lang="en-ID" sz="1500" dirty="0" err="1"/>
              <a:t>dapat</a:t>
            </a:r>
            <a:r>
              <a:rPr lang="en-ID" sz="1500" dirty="0"/>
              <a:t> </a:t>
            </a:r>
            <a:r>
              <a:rPr lang="en-ID" sz="1500" dirty="0" err="1"/>
              <a:t>lebih</a:t>
            </a:r>
            <a:r>
              <a:rPr lang="en-ID" sz="1500" dirty="0"/>
              <a:t> </a:t>
            </a:r>
            <a:r>
              <a:rPr lang="en-ID" sz="1500" dirty="0" err="1"/>
              <a:t>dari</a:t>
            </a:r>
            <a:r>
              <a:rPr lang="en-ID" sz="1500" dirty="0"/>
              <a:t> </a:t>
            </a:r>
            <a:r>
              <a:rPr lang="en-ID" sz="1500" dirty="0" err="1"/>
              <a:t>satu</a:t>
            </a:r>
            <a:r>
              <a:rPr lang="en-ID" sz="1500" dirty="0"/>
              <a:t>.</a:t>
            </a:r>
          </a:p>
          <a:p>
            <a:pPr lvl="1" algn="just">
              <a:spcAft>
                <a:spcPts val="900"/>
              </a:spcAft>
              <a:buFont typeface="Arial" panose="020B0604020202020204" pitchFamily="34" charset="0"/>
              <a:buChar char="•"/>
            </a:pPr>
            <a:r>
              <a:rPr lang="en-ID" sz="1500" b="1" dirty="0">
                <a:solidFill>
                  <a:schemeClr val="tx1">
                    <a:lumMod val="75000"/>
                  </a:schemeClr>
                </a:solidFill>
              </a:rPr>
              <a:t>Pop-up Menus (Context Menus) </a:t>
            </a:r>
            <a:r>
              <a:rPr lang="en-ID" sz="1500" dirty="0">
                <a:solidFill>
                  <a:schemeClr val="tx1">
                    <a:lumMod val="75000"/>
                  </a:schemeClr>
                </a:solidFill>
              </a:rPr>
              <a:t>: </a:t>
            </a:r>
            <a:r>
              <a:rPr lang="en-ID" sz="1500" dirty="0" err="1">
                <a:solidFill>
                  <a:schemeClr val="tx1">
                    <a:lumMod val="75000"/>
                  </a:schemeClr>
                </a:solidFill>
              </a:rPr>
              <a:t>Tampilan</a:t>
            </a:r>
            <a:r>
              <a:rPr lang="en-ID" sz="1500" dirty="0">
                <a:solidFill>
                  <a:schemeClr val="tx1">
                    <a:lumMod val="75000"/>
                  </a:schemeClr>
                </a:solidFill>
              </a:rPr>
              <a:t> menu yang </a:t>
            </a:r>
            <a:r>
              <a:rPr lang="en-ID" sz="1500" dirty="0" err="1">
                <a:solidFill>
                  <a:schemeClr val="tx1">
                    <a:lumMod val="75000"/>
                  </a:schemeClr>
                </a:solidFill>
              </a:rPr>
              <a:t>diaktifkan</a:t>
            </a:r>
            <a:r>
              <a:rPr lang="en-ID" sz="1500" dirty="0">
                <a:solidFill>
                  <a:schemeClr val="tx1">
                    <a:lumMod val="75000"/>
                  </a:schemeClr>
                </a:solidFill>
              </a:rPr>
              <a:t> </a:t>
            </a:r>
            <a:r>
              <a:rPr lang="en-ID" sz="1500" dirty="0" err="1">
                <a:solidFill>
                  <a:schemeClr val="tx1">
                    <a:lumMod val="75000"/>
                  </a:schemeClr>
                </a:solidFill>
              </a:rPr>
              <a:t>dengan</a:t>
            </a:r>
            <a:r>
              <a:rPr lang="en-ID" sz="1500" dirty="0">
                <a:solidFill>
                  <a:schemeClr val="tx1">
                    <a:lumMod val="75000"/>
                  </a:schemeClr>
                </a:solidFill>
              </a:rPr>
              <a:t> </a:t>
            </a:r>
            <a:r>
              <a:rPr lang="en-ID" sz="1500" dirty="0" err="1">
                <a:solidFill>
                  <a:schemeClr val="tx1">
                    <a:lumMod val="75000"/>
                  </a:schemeClr>
                </a:solidFill>
              </a:rPr>
              <a:t>mengklik</a:t>
            </a:r>
            <a:r>
              <a:rPr lang="en-ID" sz="1500" dirty="0">
                <a:solidFill>
                  <a:schemeClr val="tx1">
                    <a:lumMod val="75000"/>
                  </a:schemeClr>
                </a:solidFill>
              </a:rPr>
              <a:t> </a:t>
            </a:r>
            <a:r>
              <a:rPr lang="en-ID" sz="1500" dirty="0" err="1">
                <a:solidFill>
                  <a:schemeClr val="tx1">
                    <a:lumMod val="75000"/>
                  </a:schemeClr>
                </a:solidFill>
              </a:rPr>
              <a:t>tombol</a:t>
            </a:r>
            <a:r>
              <a:rPr lang="en-ID" sz="1500" dirty="0">
                <a:solidFill>
                  <a:schemeClr val="tx1">
                    <a:lumMod val="75000"/>
                  </a:schemeClr>
                </a:solidFill>
              </a:rPr>
              <a:t> </a:t>
            </a:r>
            <a:r>
              <a:rPr lang="en-ID" sz="1500" dirty="0" err="1">
                <a:solidFill>
                  <a:schemeClr val="tx1">
                    <a:lumMod val="75000"/>
                  </a:schemeClr>
                </a:solidFill>
              </a:rPr>
              <a:t>kanan</a:t>
            </a:r>
            <a:r>
              <a:rPr lang="en-ID" sz="1500" dirty="0">
                <a:solidFill>
                  <a:schemeClr val="tx1">
                    <a:lumMod val="75000"/>
                  </a:schemeClr>
                </a:solidFill>
              </a:rPr>
              <a:t> mouse </a:t>
            </a:r>
            <a:r>
              <a:rPr lang="en-ID" sz="1500" dirty="0" err="1">
                <a:solidFill>
                  <a:schemeClr val="tx1">
                    <a:lumMod val="75000"/>
                  </a:schemeClr>
                </a:solidFill>
              </a:rPr>
              <a:t>atau</a:t>
            </a:r>
            <a:r>
              <a:rPr lang="en-ID" sz="1500" dirty="0">
                <a:solidFill>
                  <a:schemeClr val="tx1">
                    <a:lumMod val="75000"/>
                  </a:schemeClr>
                </a:solidFill>
              </a:rPr>
              <a:t> </a:t>
            </a:r>
            <a:r>
              <a:rPr lang="en-ID" sz="1500" dirty="0" err="1">
                <a:solidFill>
                  <a:schemeClr val="tx1">
                    <a:lumMod val="75000"/>
                  </a:schemeClr>
                </a:solidFill>
              </a:rPr>
              <a:t>mengarahkan</a:t>
            </a:r>
            <a:r>
              <a:rPr lang="en-ID" sz="1500" dirty="0">
                <a:solidFill>
                  <a:schemeClr val="tx1">
                    <a:lumMod val="75000"/>
                  </a:schemeClr>
                </a:solidFill>
              </a:rPr>
              <a:t> mouse </a:t>
            </a:r>
            <a:r>
              <a:rPr lang="en-ID" sz="1500" dirty="0" err="1">
                <a:solidFill>
                  <a:schemeClr val="tx1">
                    <a:lumMod val="75000"/>
                  </a:schemeClr>
                </a:solidFill>
              </a:rPr>
              <a:t>pada</a:t>
            </a:r>
            <a:r>
              <a:rPr lang="en-ID" sz="1500" dirty="0">
                <a:solidFill>
                  <a:schemeClr val="tx1">
                    <a:lumMod val="75000"/>
                  </a:schemeClr>
                </a:solidFill>
              </a:rPr>
              <a:t> area yang </a:t>
            </a:r>
            <a:r>
              <a:rPr lang="en-ID" sz="1500" dirty="0" err="1">
                <a:solidFill>
                  <a:schemeClr val="tx1">
                    <a:lumMod val="75000"/>
                  </a:schemeClr>
                </a:solidFill>
              </a:rPr>
              <a:t>ditentukan</a:t>
            </a:r>
            <a:r>
              <a:rPr lang="en-ID" sz="1500" dirty="0">
                <a:solidFill>
                  <a:schemeClr val="tx1">
                    <a:lumMod val="75000"/>
                  </a:schemeClr>
                </a:solidFill>
              </a:rPr>
              <a:t>.</a:t>
            </a:r>
          </a:p>
          <a:p>
            <a:pPr lvl="1" algn="just">
              <a:spcAft>
                <a:spcPts val="900"/>
              </a:spcAft>
              <a:buFont typeface="Arial" panose="020B0604020202020204" pitchFamily="34" charset="0"/>
              <a:buChar char="•"/>
            </a:pPr>
            <a:r>
              <a:rPr lang="en-ID" sz="1500" b="1" dirty="0">
                <a:solidFill>
                  <a:schemeClr val="tx1">
                    <a:lumMod val="75000"/>
                  </a:schemeClr>
                </a:solidFill>
              </a:rPr>
              <a:t>Scrolling List Box Choice </a:t>
            </a:r>
            <a:r>
              <a:rPr lang="en-ID" sz="1500" dirty="0">
                <a:solidFill>
                  <a:schemeClr val="tx1">
                    <a:lumMod val="75000"/>
                  </a:schemeClr>
                </a:solidFill>
              </a:rPr>
              <a:t>: </a:t>
            </a:r>
            <a:r>
              <a:rPr lang="en-ID" sz="1500" dirty="0" err="1">
                <a:solidFill>
                  <a:schemeClr val="tx1">
                    <a:lumMod val="75000"/>
                  </a:schemeClr>
                </a:solidFill>
              </a:rPr>
              <a:t>Tampilan</a:t>
            </a:r>
            <a:r>
              <a:rPr lang="en-ID" sz="1500" dirty="0">
                <a:solidFill>
                  <a:schemeClr val="tx1">
                    <a:lumMod val="75000"/>
                  </a:schemeClr>
                </a:solidFill>
              </a:rPr>
              <a:t> menu </a:t>
            </a:r>
            <a:r>
              <a:rPr lang="en-ID" sz="1500" dirty="0" err="1">
                <a:solidFill>
                  <a:schemeClr val="tx1">
                    <a:lumMod val="75000"/>
                  </a:schemeClr>
                </a:solidFill>
              </a:rPr>
              <a:t>dengan</a:t>
            </a:r>
            <a:r>
              <a:rPr lang="en-ID" sz="1500" dirty="0">
                <a:solidFill>
                  <a:schemeClr val="tx1">
                    <a:lumMod val="75000"/>
                  </a:schemeClr>
                </a:solidFill>
              </a:rPr>
              <a:t> </a:t>
            </a:r>
            <a:r>
              <a:rPr lang="en-ID" sz="1500" dirty="0" err="1">
                <a:solidFill>
                  <a:schemeClr val="tx1">
                    <a:lumMod val="75000"/>
                  </a:schemeClr>
                </a:solidFill>
              </a:rPr>
              <a:t>menggunakan</a:t>
            </a:r>
            <a:r>
              <a:rPr lang="en-ID" sz="1500" dirty="0">
                <a:solidFill>
                  <a:schemeClr val="tx1">
                    <a:lumMod val="75000"/>
                  </a:schemeClr>
                </a:solidFill>
              </a:rPr>
              <a:t> </a:t>
            </a:r>
            <a:r>
              <a:rPr lang="en-ID" sz="1500" dirty="0" err="1">
                <a:solidFill>
                  <a:schemeClr val="tx1">
                    <a:lumMod val="75000"/>
                  </a:schemeClr>
                </a:solidFill>
              </a:rPr>
              <a:t>bentuk</a:t>
            </a:r>
            <a:r>
              <a:rPr lang="en-ID" sz="1500" dirty="0">
                <a:solidFill>
                  <a:schemeClr val="tx1">
                    <a:lumMod val="75000"/>
                  </a:schemeClr>
                </a:solidFill>
              </a:rPr>
              <a:t> </a:t>
            </a:r>
            <a:r>
              <a:rPr lang="en-ID" sz="1500" dirty="0" err="1">
                <a:solidFill>
                  <a:schemeClr val="tx1">
                    <a:lumMod val="75000"/>
                  </a:schemeClr>
                </a:solidFill>
              </a:rPr>
              <a:t>listbox</a:t>
            </a:r>
            <a:r>
              <a:rPr lang="en-ID" sz="1500" dirty="0">
                <a:solidFill>
                  <a:schemeClr val="tx1">
                    <a:lumMod val="75000"/>
                  </a:schemeClr>
                </a:solidFill>
              </a:rPr>
              <a:t>.</a:t>
            </a:r>
          </a:p>
          <a:p>
            <a:pPr lvl="1" algn="just">
              <a:spcAft>
                <a:spcPts val="900"/>
              </a:spcAft>
              <a:buFont typeface="Arial" panose="020B0604020202020204" pitchFamily="34" charset="0"/>
              <a:buChar char="•"/>
            </a:pPr>
            <a:r>
              <a:rPr lang="en-ID" sz="1500" b="1" dirty="0"/>
              <a:t>Scrolling Combo Box Choice </a:t>
            </a:r>
            <a:r>
              <a:rPr lang="en-ID" sz="1500" dirty="0"/>
              <a:t>: </a:t>
            </a:r>
            <a:r>
              <a:rPr lang="es-ES" sz="1500" dirty="0" err="1"/>
              <a:t>Tampilan</a:t>
            </a:r>
            <a:r>
              <a:rPr lang="es-ES" sz="1500" dirty="0"/>
              <a:t> </a:t>
            </a:r>
            <a:r>
              <a:rPr lang="es-ES" sz="1500" dirty="0" err="1"/>
              <a:t>menu</a:t>
            </a:r>
            <a:r>
              <a:rPr lang="es-ES" sz="1500" dirty="0"/>
              <a:t> </a:t>
            </a:r>
            <a:r>
              <a:rPr lang="es-ES" sz="1500" dirty="0" err="1"/>
              <a:t>dengan</a:t>
            </a:r>
            <a:r>
              <a:rPr lang="es-ES" sz="1500" dirty="0"/>
              <a:t> </a:t>
            </a:r>
            <a:r>
              <a:rPr lang="es-ES" sz="1500" dirty="0" err="1"/>
              <a:t>menggunakan</a:t>
            </a:r>
            <a:r>
              <a:rPr lang="es-ES" sz="1500" dirty="0"/>
              <a:t> combo box.</a:t>
            </a:r>
            <a:endParaRPr lang="en-US" sz="1500" dirty="0"/>
          </a:p>
        </p:txBody>
      </p:sp>
      <p:sp>
        <p:nvSpPr>
          <p:cNvPr id="6" name="Title 1">
            <a:extLst>
              <a:ext uri="{FF2B5EF4-FFF2-40B4-BE49-F238E27FC236}">
                <a16:creationId xmlns:a16="http://schemas.microsoft.com/office/drawing/2014/main" id="{71E58962-FFC6-D54D-ADD0-D8968E9AC453}"/>
              </a:ext>
            </a:extLst>
          </p:cNvPr>
          <p:cNvSpPr txBox="1">
            <a:spLocks/>
          </p:cNvSpPr>
          <p:nvPr/>
        </p:nvSpPr>
        <p:spPr bwMode="white">
          <a:xfrm>
            <a:off x="685800" y="519522"/>
            <a:ext cx="8314692" cy="452028"/>
          </a:xfrm>
          <a:prstGeom prst="rect">
            <a:avLst/>
          </a:prstGeom>
          <a:noFill/>
          <a:ln w="9525">
            <a:noFill/>
            <a:miter lim="800000"/>
            <a:headEnd/>
            <a:tailEnd/>
          </a:ln>
          <a:effectLst/>
        </p:spPr>
        <p:txBody>
          <a:bodyPr vert="horz" wrap="square" lIns="68580" tIns="34290" rIns="68580" bIns="34290" numCol="1" anchor="ctr" anchorCtr="0" compatLnSpc="1">
            <a:prstTxWarp prst="textNoShape">
              <a:avLst/>
            </a:prstTxWarp>
          </a:bodyPr>
          <a:lstStyle>
            <a:lvl1pPr algn="l" rtl="0" eaLnBrk="1" fontAlgn="base" hangingPunct="1">
              <a:spcBef>
                <a:spcPct val="0"/>
              </a:spcBef>
              <a:spcAft>
                <a:spcPct val="0"/>
              </a:spcAft>
              <a:defRPr sz="3200" b="1" baseline="0">
                <a:solidFill>
                  <a:schemeClr val="bg1"/>
                </a:solidFill>
                <a:latin typeface="+mj-lt"/>
                <a:ea typeface="+mj-ea"/>
                <a:cs typeface="+mj-cs"/>
              </a:defRPr>
            </a:lvl1pPr>
            <a:lvl2pPr algn="l" rtl="0" eaLnBrk="1" fontAlgn="base" hangingPunct="1">
              <a:spcBef>
                <a:spcPct val="0"/>
              </a:spcBef>
              <a:spcAft>
                <a:spcPct val="0"/>
              </a:spcAft>
              <a:defRPr sz="3200" b="1">
                <a:solidFill>
                  <a:schemeClr val="bg1"/>
                </a:solidFill>
                <a:latin typeface="Verdana" pitchFamily="34" charset="0"/>
              </a:defRPr>
            </a:lvl2pPr>
            <a:lvl3pPr algn="l" rtl="0" eaLnBrk="1" fontAlgn="base" hangingPunct="1">
              <a:spcBef>
                <a:spcPct val="0"/>
              </a:spcBef>
              <a:spcAft>
                <a:spcPct val="0"/>
              </a:spcAft>
              <a:defRPr sz="3200" b="1">
                <a:solidFill>
                  <a:schemeClr val="bg1"/>
                </a:solidFill>
                <a:latin typeface="Verdana" pitchFamily="34" charset="0"/>
              </a:defRPr>
            </a:lvl3pPr>
            <a:lvl4pPr algn="l" rtl="0" eaLnBrk="1" fontAlgn="base" hangingPunct="1">
              <a:spcBef>
                <a:spcPct val="0"/>
              </a:spcBef>
              <a:spcAft>
                <a:spcPct val="0"/>
              </a:spcAft>
              <a:defRPr sz="3200" b="1">
                <a:solidFill>
                  <a:schemeClr val="bg1"/>
                </a:solidFill>
                <a:latin typeface="Verdana" pitchFamily="34" charset="0"/>
              </a:defRPr>
            </a:lvl4pPr>
            <a:lvl5pPr algn="l" rtl="0" eaLnBrk="1" fontAlgn="base" hangingPunct="1">
              <a:spcBef>
                <a:spcPct val="0"/>
              </a:spcBef>
              <a:spcAft>
                <a:spcPct val="0"/>
              </a:spcAft>
              <a:defRPr sz="3200" b="1">
                <a:solidFill>
                  <a:schemeClr val="bg1"/>
                </a:solidFill>
                <a:latin typeface="Verdana" pitchFamily="34" charset="0"/>
              </a:defRPr>
            </a:lvl5pPr>
            <a:lvl6pPr marL="457200" algn="l" rtl="0" eaLnBrk="1" fontAlgn="base" hangingPunct="1">
              <a:spcBef>
                <a:spcPct val="0"/>
              </a:spcBef>
              <a:spcAft>
                <a:spcPct val="0"/>
              </a:spcAft>
              <a:defRPr sz="3200" b="1">
                <a:solidFill>
                  <a:schemeClr val="bg1"/>
                </a:solidFill>
                <a:latin typeface="Verdana" pitchFamily="34" charset="0"/>
              </a:defRPr>
            </a:lvl6pPr>
            <a:lvl7pPr marL="914400" algn="l" rtl="0" eaLnBrk="1" fontAlgn="base" hangingPunct="1">
              <a:spcBef>
                <a:spcPct val="0"/>
              </a:spcBef>
              <a:spcAft>
                <a:spcPct val="0"/>
              </a:spcAft>
              <a:defRPr sz="3200" b="1">
                <a:solidFill>
                  <a:schemeClr val="bg1"/>
                </a:solidFill>
                <a:latin typeface="Verdana" pitchFamily="34" charset="0"/>
              </a:defRPr>
            </a:lvl7pPr>
            <a:lvl8pPr marL="1371600" algn="l" rtl="0" eaLnBrk="1" fontAlgn="base" hangingPunct="1">
              <a:spcBef>
                <a:spcPct val="0"/>
              </a:spcBef>
              <a:spcAft>
                <a:spcPct val="0"/>
              </a:spcAft>
              <a:defRPr sz="3200" b="1">
                <a:solidFill>
                  <a:schemeClr val="bg1"/>
                </a:solidFill>
                <a:latin typeface="Verdana" pitchFamily="34" charset="0"/>
              </a:defRPr>
            </a:lvl8pPr>
            <a:lvl9pPr marL="1828800" algn="l" rtl="0" eaLnBrk="1" fontAlgn="base" hangingPunct="1">
              <a:spcBef>
                <a:spcPct val="0"/>
              </a:spcBef>
              <a:spcAft>
                <a:spcPct val="0"/>
              </a:spcAft>
              <a:defRPr sz="3200" b="1">
                <a:solidFill>
                  <a:schemeClr val="bg1"/>
                </a:solidFill>
                <a:latin typeface="Verdana" pitchFamily="34" charset="0"/>
              </a:defRPr>
            </a:lvl9pPr>
          </a:lstStyle>
          <a:p>
            <a:r>
              <a:rPr lang="en-US" sz="1800" dirty="0" err="1">
                <a:solidFill>
                  <a:srgbClr val="000000"/>
                </a:solidFill>
              </a:rPr>
              <a:t>Perancangan</a:t>
            </a:r>
            <a:r>
              <a:rPr lang="en-US" sz="1800" dirty="0">
                <a:solidFill>
                  <a:srgbClr val="000000"/>
                </a:solidFill>
              </a:rPr>
              <a:t> Menu – Single Menu				</a:t>
            </a:r>
          </a:p>
        </p:txBody>
      </p:sp>
    </p:spTree>
    <p:extLst>
      <p:ext uri="{BB962C8B-B14F-4D97-AF65-F5344CB8AC3E}">
        <p14:creationId xmlns:p14="http://schemas.microsoft.com/office/powerpoint/2010/main" val="17440043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Membuat</a:t>
            </a:r>
            <a:r>
              <a:rPr lang="en-US" dirty="0"/>
              <a:t> program </a:t>
            </a:r>
            <a:r>
              <a:rPr lang="en-US" dirty="0" err="1"/>
              <a:t>menggunakan</a:t>
            </a:r>
            <a:r>
              <a:rPr lang="en-US" dirty="0"/>
              <a:t> </a:t>
            </a:r>
            <a:r>
              <a:rPr lang="en-US" dirty="0" err="1"/>
              <a:t>prosedur</a:t>
            </a:r>
            <a:r>
              <a:rPr lang="en-US" dirty="0"/>
              <a:t> dan </a:t>
            </a:r>
            <a:r>
              <a:rPr lang="en-US" dirty="0" err="1"/>
              <a:t>fungsi</a:t>
            </a:r>
            <a:r>
              <a:rPr lang="en-US" dirty="0"/>
              <a:t/>
            </a:r>
            <a:br>
              <a:rPr lang="en-US" dirty="0"/>
            </a:b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40355531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Program </a:t>
            </a:r>
            <a:r>
              <a:rPr lang="en-US" dirty="0" err="1">
                <a:solidFill>
                  <a:schemeClr val="tx1"/>
                </a:solidFill>
              </a:rPr>
              <a:t>dengan</a:t>
            </a:r>
            <a:r>
              <a:rPr lang="en-US" dirty="0">
                <a:solidFill>
                  <a:schemeClr val="tx1"/>
                </a:solidFill>
              </a:rPr>
              <a:t> </a:t>
            </a:r>
            <a:r>
              <a:rPr lang="en-US" dirty="0" err="1">
                <a:solidFill>
                  <a:schemeClr val="tx1"/>
                </a:solidFill>
              </a:rPr>
              <a:t>menggunakan</a:t>
            </a:r>
            <a:r>
              <a:rPr lang="en-US" dirty="0">
                <a:solidFill>
                  <a:schemeClr val="tx1"/>
                </a:solidFill>
              </a:rPr>
              <a:t> </a:t>
            </a:r>
            <a:r>
              <a:rPr lang="en-US" dirty="0" err="1">
                <a:solidFill>
                  <a:schemeClr val="tx1"/>
                </a:solidFill>
              </a:rPr>
              <a:t>prosedur</a:t>
            </a:r>
            <a:r>
              <a:rPr lang="en-US" dirty="0">
                <a:solidFill>
                  <a:schemeClr val="tx1"/>
                </a:solidFill>
              </a:rPr>
              <a:t>/ </a:t>
            </a:r>
            <a:r>
              <a:rPr lang="en-US" dirty="0" err="1">
                <a:solidFill>
                  <a:schemeClr val="tx1"/>
                </a:solidFill>
              </a:rPr>
              <a:t>fungsi</a:t>
            </a:r>
            <a:endParaRPr lang="en-US" dirty="0"/>
          </a:p>
        </p:txBody>
      </p:sp>
      <p:sp>
        <p:nvSpPr>
          <p:cNvPr id="7" name="Text Placeholder 4">
            <a:extLst>
              <a:ext uri="{FF2B5EF4-FFF2-40B4-BE49-F238E27FC236}">
                <a16:creationId xmlns:a16="http://schemas.microsoft.com/office/drawing/2014/main" id="{FCF65EB9-6694-A245-BD9D-CD16F2E5AE05}"/>
              </a:ext>
            </a:extLst>
          </p:cNvPr>
          <p:cNvSpPr txBox="1">
            <a:spLocks/>
          </p:cNvSpPr>
          <p:nvPr/>
        </p:nvSpPr>
        <p:spPr>
          <a:xfrm>
            <a:off x="209320" y="813008"/>
            <a:ext cx="8846182" cy="369503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271463" marR="0" lvl="0" indent="-220663" algn="l" rtl="0">
              <a:lnSpc>
                <a:spcPct val="90000"/>
              </a:lnSpc>
              <a:spcBef>
                <a:spcPts val="1000"/>
              </a:spcBef>
              <a:spcAft>
                <a:spcPts val="0"/>
              </a:spcAft>
              <a:buClr>
                <a:schemeClr val="dk1"/>
              </a:buClr>
              <a:buSzPct val="100000"/>
              <a:buFont typeface="Arial"/>
              <a:buChar char="•"/>
              <a:defRPr sz="2000" b="0" i="0" u="none" strike="noStrike" cap="none">
                <a:solidFill>
                  <a:schemeClr val="tx1"/>
                </a:solidFill>
                <a:latin typeface="Overlock" panose="02000506030000020004" pitchFamily="2" charset="0"/>
                <a:ea typeface="Calibri"/>
                <a:cs typeface="Calibri"/>
                <a:sym typeface="Calibri"/>
              </a:defRPr>
            </a:lvl1pPr>
            <a:lvl2pPr marL="803275" marR="0" lvl="1" indent="-269875" algn="l" rtl="0">
              <a:lnSpc>
                <a:spcPct val="90000"/>
              </a:lnSpc>
              <a:spcBef>
                <a:spcPts val="500"/>
              </a:spcBef>
              <a:spcAft>
                <a:spcPts val="0"/>
              </a:spcAft>
              <a:buClr>
                <a:schemeClr val="dk1"/>
              </a:buClr>
              <a:buSzPct val="100000"/>
              <a:buFont typeface="Arial"/>
              <a:buChar char="•"/>
              <a:defRPr sz="1800" b="0" i="0" u="none" strike="noStrike" cap="none">
                <a:solidFill>
                  <a:schemeClr val="tx1"/>
                </a:solidFill>
                <a:latin typeface="Overlock" panose="02000506030000020004" pitchFamily="2" charset="0"/>
                <a:ea typeface="Calibri"/>
                <a:cs typeface="Calibri"/>
                <a:sym typeface="Calibri"/>
              </a:defRPr>
            </a:lvl2pPr>
            <a:lvl3pPr marL="1255713" marR="0" lvl="2" indent="-239713" algn="l" rtl="0">
              <a:lnSpc>
                <a:spcPct val="90000"/>
              </a:lnSpc>
              <a:spcBef>
                <a:spcPts val="500"/>
              </a:spcBef>
              <a:spcAft>
                <a:spcPts val="0"/>
              </a:spcAft>
              <a:buClr>
                <a:schemeClr val="dk1"/>
              </a:buClr>
              <a:buSzPts val="2000"/>
              <a:buFont typeface="Arial"/>
              <a:buChar char="•"/>
              <a:defRPr sz="1600" b="0" i="0" u="none" strike="noStrike" cap="none">
                <a:solidFill>
                  <a:schemeClr val="tx1"/>
                </a:solidFill>
                <a:latin typeface="Overlock" panose="02000506030000020004" pitchFamily="2" charset="0"/>
                <a:ea typeface="Calibri"/>
                <a:cs typeface="Calibri"/>
                <a:sym typeface="Calibri"/>
              </a:defRPr>
            </a:lvl3pPr>
            <a:lvl4pPr marL="1708150" marR="0" lvl="3" indent="-222250" algn="l" rtl="0">
              <a:lnSpc>
                <a:spcPct val="90000"/>
              </a:lnSpc>
              <a:spcBef>
                <a:spcPts val="500"/>
              </a:spcBef>
              <a:spcAft>
                <a:spcPts val="0"/>
              </a:spcAft>
              <a:buClr>
                <a:schemeClr val="dk1"/>
              </a:buClr>
              <a:buSzPts val="1800"/>
              <a:buFont typeface="Arial"/>
              <a:buChar char="•"/>
              <a:defRPr sz="1400" b="0" i="0" u="none" strike="noStrike" cap="none">
                <a:solidFill>
                  <a:schemeClr val="tx1"/>
                </a:solidFill>
                <a:latin typeface="Overlock" panose="02000506030000020004" pitchFamily="2" charset="0"/>
                <a:ea typeface="Calibri"/>
                <a:cs typeface="Calibri"/>
                <a:sym typeface="Calibri"/>
              </a:defRPr>
            </a:lvl4pPr>
            <a:lvl5pPr marL="2151063" marR="0" lvl="4" indent="-207963" algn="l" rtl="0">
              <a:lnSpc>
                <a:spcPct val="90000"/>
              </a:lnSpc>
              <a:spcBef>
                <a:spcPts val="500"/>
              </a:spcBef>
              <a:spcAft>
                <a:spcPts val="0"/>
              </a:spcAft>
              <a:buClr>
                <a:schemeClr val="dk1"/>
              </a:buClr>
              <a:buSzPts val="1800"/>
              <a:buFont typeface="Arial"/>
              <a:buChar char="•"/>
              <a:defRPr sz="1200" b="0" i="0" u="none" strike="noStrike" cap="none">
                <a:solidFill>
                  <a:schemeClr val="tx1"/>
                </a:solidFill>
                <a:latin typeface="Overlock" panose="02000506030000020004" pitchFamily="2" charset="0"/>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algn="just">
              <a:buClr>
                <a:srgbClr val="000000"/>
              </a:buClr>
              <a:buSzPct val="45000"/>
              <a:buFont typeface="StarSymbol"/>
              <a:buChar char="●"/>
            </a:pPr>
            <a:r>
              <a:rPr lang="en-US" dirty="0" err="1">
                <a:solidFill>
                  <a:srgbClr val="000000"/>
                </a:solidFill>
              </a:rPr>
              <a:t>Sebuah</a:t>
            </a:r>
            <a:r>
              <a:rPr lang="en-US" dirty="0">
                <a:solidFill>
                  <a:srgbClr val="000000"/>
                </a:solidFill>
              </a:rPr>
              <a:t> </a:t>
            </a:r>
            <a:r>
              <a:rPr lang="en-US" dirty="0" err="1">
                <a:solidFill>
                  <a:srgbClr val="000000"/>
                </a:solidFill>
              </a:rPr>
              <a:t>blok</a:t>
            </a:r>
            <a:r>
              <a:rPr lang="en-US" dirty="0">
                <a:solidFill>
                  <a:srgbClr val="000000"/>
                </a:solidFill>
              </a:rPr>
              <a:t> program yang </a:t>
            </a:r>
            <a:r>
              <a:rPr lang="en-US" dirty="0" err="1">
                <a:solidFill>
                  <a:srgbClr val="000000"/>
                </a:solidFill>
              </a:rPr>
              <a:t>merupakan</a:t>
            </a:r>
            <a:r>
              <a:rPr lang="en-US" dirty="0">
                <a:solidFill>
                  <a:srgbClr val="000000"/>
                </a:solidFill>
              </a:rPr>
              <a:t> </a:t>
            </a:r>
            <a:r>
              <a:rPr lang="en-US" dirty="0" err="1">
                <a:solidFill>
                  <a:srgbClr val="000000"/>
                </a:solidFill>
              </a:rPr>
              <a:t>sekumpulan</a:t>
            </a:r>
            <a:r>
              <a:rPr lang="en-US" dirty="0">
                <a:solidFill>
                  <a:srgbClr val="000000"/>
                </a:solidFill>
              </a:rPr>
              <a:t> statement yang </a:t>
            </a:r>
            <a:r>
              <a:rPr lang="en-US" dirty="0" err="1">
                <a:solidFill>
                  <a:srgbClr val="000000"/>
                </a:solidFill>
              </a:rPr>
              <a:t>bertujuan</a:t>
            </a:r>
            <a:r>
              <a:rPr lang="en-US" dirty="0">
                <a:solidFill>
                  <a:srgbClr val="000000"/>
                </a:solidFill>
              </a:rPr>
              <a:t> </a:t>
            </a:r>
            <a:r>
              <a:rPr lang="en-US" dirty="0" err="1">
                <a:solidFill>
                  <a:srgbClr val="000000"/>
                </a:solidFill>
              </a:rPr>
              <a:t>untuk</a:t>
            </a:r>
            <a:r>
              <a:rPr lang="en-US" dirty="0">
                <a:solidFill>
                  <a:srgbClr val="000000"/>
                </a:solidFill>
              </a:rPr>
              <a:t> </a:t>
            </a:r>
            <a:r>
              <a:rPr lang="en-US" dirty="0" err="1">
                <a:solidFill>
                  <a:srgbClr val="000000"/>
                </a:solidFill>
              </a:rPr>
              <a:t>menyelesaikan</a:t>
            </a:r>
            <a:r>
              <a:rPr lang="en-US" dirty="0">
                <a:solidFill>
                  <a:srgbClr val="000000"/>
                </a:solidFill>
              </a:rPr>
              <a:t> </a:t>
            </a:r>
            <a:r>
              <a:rPr lang="en-US" dirty="0" err="1">
                <a:solidFill>
                  <a:srgbClr val="000000"/>
                </a:solidFill>
              </a:rPr>
              <a:t>suatu</a:t>
            </a:r>
            <a:r>
              <a:rPr lang="en-US" dirty="0">
                <a:solidFill>
                  <a:srgbClr val="000000"/>
                </a:solidFill>
              </a:rPr>
              <a:t> </a:t>
            </a:r>
            <a:r>
              <a:rPr lang="en-US" dirty="0" err="1">
                <a:solidFill>
                  <a:srgbClr val="000000"/>
                </a:solidFill>
              </a:rPr>
              <a:t>tugas</a:t>
            </a:r>
            <a:r>
              <a:rPr lang="en-US" dirty="0">
                <a:solidFill>
                  <a:srgbClr val="000000"/>
                </a:solidFill>
              </a:rPr>
              <a:t> </a:t>
            </a:r>
            <a:r>
              <a:rPr lang="en-US" dirty="0" err="1">
                <a:solidFill>
                  <a:srgbClr val="000000"/>
                </a:solidFill>
              </a:rPr>
              <a:t>tertentu</a:t>
            </a:r>
            <a:endParaRPr lang="en-US" dirty="0">
              <a:solidFill>
                <a:srgbClr val="000000"/>
              </a:solidFill>
            </a:endParaRPr>
          </a:p>
          <a:p>
            <a:pPr algn="just">
              <a:buClr>
                <a:srgbClr val="000000"/>
              </a:buClr>
              <a:buSzPct val="45000"/>
              <a:buFont typeface="StarSymbol"/>
              <a:buChar char="●"/>
            </a:pPr>
            <a:r>
              <a:rPr lang="en-US" dirty="0" err="1">
                <a:solidFill>
                  <a:srgbClr val="000000"/>
                </a:solidFill>
              </a:rPr>
              <a:t>Tujuannya</a:t>
            </a:r>
            <a:r>
              <a:rPr lang="en-US" dirty="0">
                <a:solidFill>
                  <a:srgbClr val="000000"/>
                </a:solidFill>
              </a:rPr>
              <a:t> : </a:t>
            </a:r>
            <a:r>
              <a:rPr lang="en-US" dirty="0" err="1">
                <a:solidFill>
                  <a:srgbClr val="000000"/>
                </a:solidFill>
              </a:rPr>
              <a:t>untuk</a:t>
            </a:r>
            <a:r>
              <a:rPr lang="en-US" dirty="0">
                <a:solidFill>
                  <a:srgbClr val="000000"/>
                </a:solidFill>
              </a:rPr>
              <a:t> </a:t>
            </a:r>
            <a:r>
              <a:rPr lang="en-US" dirty="0" err="1">
                <a:solidFill>
                  <a:srgbClr val="000000"/>
                </a:solidFill>
              </a:rPr>
              <a:t>kepraktisan</a:t>
            </a:r>
            <a:r>
              <a:rPr lang="en-US" dirty="0">
                <a:solidFill>
                  <a:srgbClr val="000000"/>
                </a:solidFill>
              </a:rPr>
              <a:t> dan </a:t>
            </a:r>
            <a:r>
              <a:rPr lang="en-US" dirty="0" err="1">
                <a:solidFill>
                  <a:srgbClr val="000000"/>
                </a:solidFill>
              </a:rPr>
              <a:t>kemudahan</a:t>
            </a:r>
            <a:r>
              <a:rPr lang="en-US" dirty="0">
                <a:solidFill>
                  <a:srgbClr val="000000"/>
                </a:solidFill>
              </a:rPr>
              <a:t> </a:t>
            </a:r>
            <a:r>
              <a:rPr lang="en-US" dirty="0" err="1">
                <a:solidFill>
                  <a:srgbClr val="000000"/>
                </a:solidFill>
              </a:rPr>
              <a:t>membuat</a:t>
            </a:r>
            <a:r>
              <a:rPr lang="en-US" dirty="0">
                <a:solidFill>
                  <a:srgbClr val="000000"/>
                </a:solidFill>
              </a:rPr>
              <a:t> program</a:t>
            </a:r>
          </a:p>
          <a:p>
            <a:pPr algn="just">
              <a:buClr>
                <a:srgbClr val="000000"/>
              </a:buClr>
              <a:buSzPct val="45000"/>
              <a:buFont typeface="StarSymbol"/>
              <a:buChar char="●"/>
            </a:pPr>
            <a:r>
              <a:rPr lang="en-US" dirty="0">
                <a:solidFill>
                  <a:srgbClr val="000000"/>
                </a:solidFill>
              </a:rPr>
              <a:t>Setelah </a:t>
            </a:r>
            <a:r>
              <a:rPr lang="en-US" dirty="0" err="1">
                <a:solidFill>
                  <a:srgbClr val="000000"/>
                </a:solidFill>
              </a:rPr>
              <a:t>dijadikan</a:t>
            </a:r>
            <a:r>
              <a:rPr lang="en-US" dirty="0">
                <a:solidFill>
                  <a:srgbClr val="000000"/>
                </a:solidFill>
              </a:rPr>
              <a:t> </a:t>
            </a:r>
            <a:r>
              <a:rPr lang="en-US" dirty="0" err="1">
                <a:solidFill>
                  <a:srgbClr val="000000"/>
                </a:solidFill>
              </a:rPr>
              <a:t>prosedur</a:t>
            </a:r>
            <a:r>
              <a:rPr lang="en-US" dirty="0">
                <a:solidFill>
                  <a:srgbClr val="000000"/>
                </a:solidFill>
              </a:rPr>
              <a:t>/</a:t>
            </a:r>
            <a:r>
              <a:rPr lang="en-US" dirty="0" err="1">
                <a:solidFill>
                  <a:srgbClr val="000000"/>
                </a:solidFill>
              </a:rPr>
              <a:t>fungsi</a:t>
            </a:r>
            <a:r>
              <a:rPr lang="en-US" dirty="0">
                <a:solidFill>
                  <a:srgbClr val="000000"/>
                </a:solidFill>
              </a:rPr>
              <a:t>, </a:t>
            </a:r>
            <a:r>
              <a:rPr lang="en-US" dirty="0" err="1">
                <a:solidFill>
                  <a:srgbClr val="000000"/>
                </a:solidFill>
              </a:rPr>
              <a:t>maka</a:t>
            </a:r>
            <a:r>
              <a:rPr lang="en-US" dirty="0">
                <a:solidFill>
                  <a:srgbClr val="000000"/>
                </a:solidFill>
              </a:rPr>
              <a:t> </a:t>
            </a:r>
            <a:r>
              <a:rPr lang="en-US" dirty="0" err="1">
                <a:solidFill>
                  <a:srgbClr val="000000"/>
                </a:solidFill>
              </a:rPr>
              <a:t>untuk</a:t>
            </a:r>
            <a:r>
              <a:rPr lang="en-US" dirty="0">
                <a:solidFill>
                  <a:srgbClr val="000000"/>
                </a:solidFill>
              </a:rPr>
              <a:t> </a:t>
            </a:r>
            <a:r>
              <a:rPr lang="en-US" dirty="0" err="1">
                <a:solidFill>
                  <a:srgbClr val="000000"/>
                </a:solidFill>
              </a:rPr>
              <a:t>menjalankan</a:t>
            </a:r>
            <a:r>
              <a:rPr lang="en-US" dirty="0">
                <a:solidFill>
                  <a:srgbClr val="000000"/>
                </a:solidFill>
              </a:rPr>
              <a:t> </a:t>
            </a:r>
            <a:r>
              <a:rPr lang="en-US" dirty="0" err="1">
                <a:solidFill>
                  <a:srgbClr val="000000"/>
                </a:solidFill>
              </a:rPr>
              <a:t>tugas</a:t>
            </a:r>
            <a:r>
              <a:rPr lang="en-US" dirty="0">
                <a:solidFill>
                  <a:srgbClr val="000000"/>
                </a:solidFill>
              </a:rPr>
              <a:t> yang </a:t>
            </a:r>
            <a:r>
              <a:rPr lang="en-US" dirty="0" err="1">
                <a:solidFill>
                  <a:srgbClr val="000000"/>
                </a:solidFill>
              </a:rPr>
              <a:t>sama</a:t>
            </a:r>
            <a:r>
              <a:rPr lang="en-US" dirty="0">
                <a:solidFill>
                  <a:srgbClr val="000000"/>
                </a:solidFill>
              </a:rPr>
              <a:t>, </a:t>
            </a:r>
            <a:r>
              <a:rPr lang="en-US" dirty="0" err="1">
                <a:solidFill>
                  <a:srgbClr val="000000"/>
                </a:solidFill>
              </a:rPr>
              <a:t>kita</a:t>
            </a:r>
            <a:r>
              <a:rPr lang="en-US" dirty="0">
                <a:solidFill>
                  <a:srgbClr val="000000"/>
                </a:solidFill>
              </a:rPr>
              <a:t> </a:t>
            </a:r>
            <a:r>
              <a:rPr lang="en-US" dirty="0" err="1">
                <a:solidFill>
                  <a:srgbClr val="000000"/>
                </a:solidFill>
              </a:rPr>
              <a:t>tinggal</a:t>
            </a:r>
            <a:r>
              <a:rPr lang="en-US" dirty="0">
                <a:solidFill>
                  <a:srgbClr val="000000"/>
                </a:solidFill>
              </a:rPr>
              <a:t> </a:t>
            </a:r>
            <a:r>
              <a:rPr lang="en-US" dirty="0" err="1">
                <a:solidFill>
                  <a:srgbClr val="000000"/>
                </a:solidFill>
              </a:rPr>
              <a:t>memanggil</a:t>
            </a:r>
            <a:r>
              <a:rPr lang="en-US" dirty="0">
                <a:solidFill>
                  <a:srgbClr val="000000"/>
                </a:solidFill>
              </a:rPr>
              <a:t> </a:t>
            </a:r>
            <a:r>
              <a:rPr lang="en-US" dirty="0" err="1">
                <a:solidFill>
                  <a:srgbClr val="000000"/>
                </a:solidFill>
              </a:rPr>
              <a:t>fungsi</a:t>
            </a:r>
            <a:r>
              <a:rPr lang="en-US" dirty="0">
                <a:solidFill>
                  <a:srgbClr val="000000"/>
                </a:solidFill>
              </a:rPr>
              <a:t> </a:t>
            </a:r>
            <a:r>
              <a:rPr lang="en-US" dirty="0" err="1">
                <a:solidFill>
                  <a:srgbClr val="000000"/>
                </a:solidFill>
              </a:rPr>
              <a:t>tersebut</a:t>
            </a:r>
            <a:r>
              <a:rPr lang="en-US" dirty="0">
                <a:solidFill>
                  <a:srgbClr val="000000"/>
                </a:solidFill>
              </a:rPr>
              <a:t>, </a:t>
            </a:r>
            <a:r>
              <a:rPr lang="en-US" dirty="0" err="1">
                <a:solidFill>
                  <a:srgbClr val="000000"/>
                </a:solidFill>
              </a:rPr>
              <a:t>tanpa</a:t>
            </a:r>
            <a:r>
              <a:rPr lang="en-US" dirty="0">
                <a:solidFill>
                  <a:srgbClr val="000000"/>
                </a:solidFill>
              </a:rPr>
              <a:t> </a:t>
            </a:r>
            <a:r>
              <a:rPr lang="en-US" dirty="0" err="1">
                <a:solidFill>
                  <a:srgbClr val="000000"/>
                </a:solidFill>
              </a:rPr>
              <a:t>perlu</a:t>
            </a:r>
            <a:r>
              <a:rPr lang="en-US" dirty="0">
                <a:solidFill>
                  <a:srgbClr val="000000"/>
                </a:solidFill>
              </a:rPr>
              <a:t> </a:t>
            </a:r>
            <a:r>
              <a:rPr lang="en-US" dirty="0" err="1">
                <a:solidFill>
                  <a:srgbClr val="000000"/>
                </a:solidFill>
              </a:rPr>
              <a:t>membuat</a:t>
            </a:r>
            <a:r>
              <a:rPr lang="en-US" dirty="0">
                <a:solidFill>
                  <a:srgbClr val="000000"/>
                </a:solidFill>
              </a:rPr>
              <a:t> </a:t>
            </a:r>
            <a:r>
              <a:rPr lang="en-US" dirty="0" err="1">
                <a:solidFill>
                  <a:srgbClr val="000000"/>
                </a:solidFill>
              </a:rPr>
              <a:t>kembali</a:t>
            </a:r>
            <a:r>
              <a:rPr lang="en-US" dirty="0">
                <a:solidFill>
                  <a:srgbClr val="000000"/>
                </a:solidFill>
              </a:rPr>
              <a:t> </a:t>
            </a:r>
            <a:r>
              <a:rPr lang="en-US" dirty="0" err="1">
                <a:solidFill>
                  <a:srgbClr val="000000"/>
                </a:solidFill>
              </a:rPr>
              <a:t>kode</a:t>
            </a:r>
            <a:r>
              <a:rPr lang="en-US" dirty="0">
                <a:solidFill>
                  <a:srgbClr val="000000"/>
                </a:solidFill>
              </a:rPr>
              <a:t> </a:t>
            </a:r>
            <a:r>
              <a:rPr lang="en-US" dirty="0" err="1">
                <a:solidFill>
                  <a:srgbClr val="000000"/>
                </a:solidFill>
              </a:rPr>
              <a:t>programnya</a:t>
            </a:r>
            <a:endParaRPr lang="en-US" dirty="0">
              <a:solidFill>
                <a:srgbClr val="000000"/>
              </a:solidFill>
            </a:endParaRPr>
          </a:p>
        </p:txBody>
      </p:sp>
    </p:spTree>
    <p:extLst>
      <p:ext uri="{BB962C8B-B14F-4D97-AF65-F5344CB8AC3E}">
        <p14:creationId xmlns:p14="http://schemas.microsoft.com/office/powerpoint/2010/main" val="173106638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Format </a:t>
            </a:r>
            <a:r>
              <a:rPr lang="en-US" dirty="0" err="1">
                <a:solidFill>
                  <a:schemeClr val="tx1"/>
                </a:solidFill>
              </a:rPr>
              <a:t>Prosedur</a:t>
            </a:r>
            <a:r>
              <a:rPr lang="en-US" dirty="0">
                <a:solidFill>
                  <a:schemeClr val="tx1"/>
                </a:solidFill>
              </a:rPr>
              <a:t>/ </a:t>
            </a:r>
            <a:r>
              <a:rPr lang="en-US" dirty="0" err="1">
                <a:solidFill>
                  <a:schemeClr val="tx1"/>
                </a:solidFill>
              </a:rPr>
              <a:t>Fungsi</a:t>
            </a:r>
            <a:endParaRPr lang="en-US" dirty="0"/>
          </a:p>
        </p:txBody>
      </p:sp>
      <p:sp>
        <p:nvSpPr>
          <p:cNvPr id="4" name="Text Placeholder 2">
            <a:extLst>
              <a:ext uri="{FF2B5EF4-FFF2-40B4-BE49-F238E27FC236}">
                <a16:creationId xmlns:a16="http://schemas.microsoft.com/office/drawing/2014/main" id="{989C9CDD-7195-EB48-930A-2EBB98B40AAE}"/>
              </a:ext>
            </a:extLst>
          </p:cNvPr>
          <p:cNvSpPr txBox="1">
            <a:spLocks/>
          </p:cNvSpPr>
          <p:nvPr/>
        </p:nvSpPr>
        <p:spPr>
          <a:xfrm>
            <a:off x="575556" y="1167594"/>
            <a:ext cx="8136439" cy="3742200"/>
          </a:xfrm>
          <a:prstGeom prst="rect">
            <a:avLst/>
          </a:prstGeom>
          <a:noFill/>
          <a:ln>
            <a:noFill/>
          </a:ln>
        </p:spPr>
        <p:txBody>
          <a:bodyPr spcFirstLastPara="1" wrap="square" lIns="91425" tIns="45700" rIns="91425" bIns="45700" anchor="t" anchorCtr="0">
            <a:normAutofit fontScale="70000" lnSpcReduction="20000"/>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buClr>
                <a:srgbClr val="000000"/>
              </a:buClr>
              <a:buSzPct val="45000"/>
              <a:buFont typeface="Arial"/>
              <a:buNone/>
            </a:pPr>
            <a:r>
              <a:rPr lang="en-US" sz="1650" dirty="0">
                <a:solidFill>
                  <a:srgbClr val="000000"/>
                </a:solidFill>
                <a:latin typeface="Courier New" panose="02070309020205020404" pitchFamily="49" charset="0"/>
                <a:cs typeface="Courier New" panose="02070309020205020404" pitchFamily="49" charset="0"/>
              </a:rPr>
              <a:t>function </a:t>
            </a:r>
            <a:r>
              <a:rPr lang="en-US" sz="1650" dirty="0" err="1">
                <a:solidFill>
                  <a:srgbClr val="000000"/>
                </a:solidFill>
                <a:latin typeface="Courier New" panose="02070309020205020404" pitchFamily="49" charset="0"/>
                <a:cs typeface="Courier New" panose="02070309020205020404" pitchFamily="49" charset="0"/>
              </a:rPr>
              <a:t>nama_fungsi</a:t>
            </a:r>
            <a:r>
              <a:rPr lang="en-US" sz="1650" dirty="0">
                <a:solidFill>
                  <a:srgbClr val="000000"/>
                </a:solidFill>
                <a:latin typeface="Courier New" panose="02070309020205020404" pitchFamily="49" charset="0"/>
                <a:cs typeface="Courier New" panose="02070309020205020404" pitchFamily="49" charset="0"/>
              </a:rPr>
              <a:t> ($parameter1, $parameter2)</a:t>
            </a:r>
          </a:p>
          <a:p>
            <a:pPr marL="0" indent="0" algn="just" eaLnBrk="0" hangingPunct="0">
              <a:spcBef>
                <a:spcPct val="0"/>
              </a:spcBef>
              <a:buClrTx/>
              <a:buFont typeface="Arial"/>
              <a:buNone/>
            </a:pPr>
            <a:r>
              <a:rPr lang="en-US" sz="1650" dirty="0">
                <a:solidFill>
                  <a:srgbClr val="000000"/>
                </a:solidFill>
                <a:latin typeface="Courier New" panose="02070309020205020404" pitchFamily="49" charset="0"/>
                <a:cs typeface="Courier New" panose="02070309020205020404" pitchFamily="49" charset="0"/>
              </a:rPr>
              <a:t>{</a:t>
            </a:r>
          </a:p>
          <a:p>
            <a:pPr marL="0" indent="0" algn="just" eaLnBrk="0" hangingPunct="0">
              <a:spcBef>
                <a:spcPct val="0"/>
              </a:spcBef>
              <a:buClrTx/>
              <a:buFont typeface="Arial"/>
              <a:buNone/>
            </a:pPr>
            <a:r>
              <a:rPr lang="en-US" sz="1650" dirty="0">
                <a:solidFill>
                  <a:srgbClr val="000000"/>
                </a:solidFill>
                <a:latin typeface="Courier New" panose="02070309020205020404" pitchFamily="49" charset="0"/>
                <a:cs typeface="Courier New" panose="02070309020205020404" pitchFamily="49" charset="0"/>
              </a:rPr>
              <a:t>   // </a:t>
            </a:r>
            <a:r>
              <a:rPr lang="en-US" sz="1650" dirty="0" err="1">
                <a:solidFill>
                  <a:srgbClr val="000000"/>
                </a:solidFill>
                <a:latin typeface="Courier New" panose="02070309020205020404" pitchFamily="49" charset="0"/>
                <a:cs typeface="Courier New" panose="02070309020205020404" pitchFamily="49" charset="0"/>
              </a:rPr>
              <a:t>kode</a:t>
            </a:r>
            <a:r>
              <a:rPr lang="en-US" sz="1650" dirty="0">
                <a:solidFill>
                  <a:srgbClr val="000000"/>
                </a:solidFill>
                <a:latin typeface="Courier New" panose="02070309020205020404" pitchFamily="49" charset="0"/>
                <a:cs typeface="Courier New" panose="02070309020205020404" pitchFamily="49" charset="0"/>
              </a:rPr>
              <a:t> program </a:t>
            </a:r>
            <a:r>
              <a:rPr lang="en-US" sz="1650" dirty="0" err="1">
                <a:solidFill>
                  <a:srgbClr val="000000"/>
                </a:solidFill>
                <a:latin typeface="Courier New" panose="02070309020205020404" pitchFamily="49" charset="0"/>
                <a:cs typeface="Courier New" panose="02070309020205020404" pitchFamily="49" charset="0"/>
              </a:rPr>
              <a:t>fungsi</a:t>
            </a:r>
            <a:endParaRPr lang="en-US" sz="1650" dirty="0">
              <a:solidFill>
                <a:srgbClr val="000000"/>
              </a:solidFill>
              <a:latin typeface="Courier New" panose="02070309020205020404" pitchFamily="49" charset="0"/>
              <a:cs typeface="Courier New" panose="02070309020205020404" pitchFamily="49" charset="0"/>
            </a:endParaRPr>
          </a:p>
          <a:p>
            <a:pPr marL="0" indent="0" algn="just" eaLnBrk="0" hangingPunct="0">
              <a:spcBef>
                <a:spcPct val="0"/>
              </a:spcBef>
              <a:buClrTx/>
              <a:buFont typeface="Arial"/>
              <a:buNone/>
            </a:pPr>
            <a:r>
              <a:rPr lang="en-US" sz="1650" dirty="0">
                <a:solidFill>
                  <a:srgbClr val="000000"/>
                </a:solidFill>
                <a:latin typeface="Courier New" panose="02070309020205020404" pitchFamily="49" charset="0"/>
                <a:cs typeface="Courier New" panose="02070309020205020404" pitchFamily="49" charset="0"/>
              </a:rPr>
              <a:t>   return $</a:t>
            </a:r>
            <a:r>
              <a:rPr lang="en-US" sz="1650" dirty="0" err="1">
                <a:solidFill>
                  <a:srgbClr val="000000"/>
                </a:solidFill>
                <a:latin typeface="Courier New" panose="02070309020205020404" pitchFamily="49" charset="0"/>
                <a:cs typeface="Courier New" panose="02070309020205020404" pitchFamily="49" charset="0"/>
              </a:rPr>
              <a:t>nilai_akhir</a:t>
            </a:r>
            <a:r>
              <a:rPr lang="en-US" sz="1650" dirty="0">
                <a:solidFill>
                  <a:srgbClr val="000000"/>
                </a:solidFill>
                <a:latin typeface="Courier New" panose="02070309020205020404" pitchFamily="49" charset="0"/>
                <a:cs typeface="Courier New" panose="02070309020205020404" pitchFamily="49" charset="0"/>
              </a:rPr>
              <a:t>    // </a:t>
            </a:r>
            <a:r>
              <a:rPr lang="en-US" sz="1650" dirty="0" err="1">
                <a:solidFill>
                  <a:srgbClr val="000000"/>
                </a:solidFill>
                <a:latin typeface="Courier New" panose="02070309020205020404" pitchFamily="49" charset="0"/>
                <a:cs typeface="Courier New" panose="02070309020205020404" pitchFamily="49" charset="0"/>
              </a:rPr>
              <a:t>untuk</a:t>
            </a:r>
            <a:r>
              <a:rPr lang="en-US" sz="1650" dirty="0">
                <a:solidFill>
                  <a:srgbClr val="000000"/>
                </a:solidFill>
                <a:latin typeface="Courier New" panose="02070309020205020404" pitchFamily="49" charset="0"/>
                <a:cs typeface="Courier New" panose="02070309020205020404" pitchFamily="49" charset="0"/>
              </a:rPr>
              <a:t> </a:t>
            </a:r>
            <a:r>
              <a:rPr lang="en-US" sz="1650" dirty="0" err="1">
                <a:solidFill>
                  <a:srgbClr val="000000"/>
                </a:solidFill>
                <a:latin typeface="Courier New" panose="02070309020205020404" pitchFamily="49" charset="0"/>
                <a:cs typeface="Courier New" panose="02070309020205020404" pitchFamily="49" charset="0"/>
              </a:rPr>
              <a:t>fungsi</a:t>
            </a:r>
            <a:r>
              <a:rPr lang="en-US" sz="1650" dirty="0">
                <a:solidFill>
                  <a:srgbClr val="000000"/>
                </a:solidFill>
                <a:latin typeface="Courier New" panose="02070309020205020404" pitchFamily="49" charset="0"/>
                <a:cs typeface="Courier New" panose="02070309020205020404" pitchFamily="49" charset="0"/>
              </a:rPr>
              <a:t> yang </a:t>
            </a:r>
            <a:r>
              <a:rPr lang="en-US" sz="1650" dirty="0" err="1">
                <a:solidFill>
                  <a:srgbClr val="000000"/>
                </a:solidFill>
                <a:latin typeface="Courier New" panose="02070309020205020404" pitchFamily="49" charset="0"/>
                <a:cs typeface="Courier New" panose="02070309020205020404" pitchFamily="49" charset="0"/>
              </a:rPr>
              <a:t>mengembalikan</a:t>
            </a:r>
            <a:r>
              <a:rPr lang="en-US" sz="1650" dirty="0">
                <a:solidFill>
                  <a:srgbClr val="000000"/>
                </a:solidFill>
                <a:latin typeface="Courier New" panose="02070309020205020404" pitchFamily="49" charset="0"/>
                <a:cs typeface="Courier New" panose="02070309020205020404" pitchFamily="49" charset="0"/>
              </a:rPr>
              <a:t> </a:t>
            </a:r>
            <a:r>
              <a:rPr lang="en-US" sz="1650" dirty="0" err="1">
                <a:solidFill>
                  <a:srgbClr val="000000"/>
                </a:solidFill>
                <a:latin typeface="Courier New" panose="02070309020205020404" pitchFamily="49" charset="0"/>
                <a:cs typeface="Courier New" panose="02070309020205020404" pitchFamily="49" charset="0"/>
              </a:rPr>
              <a:t>nilai</a:t>
            </a:r>
            <a:endParaRPr lang="en-US" sz="1650" dirty="0">
              <a:solidFill>
                <a:srgbClr val="000000"/>
              </a:solidFill>
              <a:latin typeface="Courier New" panose="02070309020205020404" pitchFamily="49" charset="0"/>
              <a:cs typeface="Courier New" panose="02070309020205020404" pitchFamily="49" charset="0"/>
            </a:endParaRPr>
          </a:p>
          <a:p>
            <a:pPr marL="0" indent="0" algn="just" eaLnBrk="0" hangingPunct="0">
              <a:spcBef>
                <a:spcPct val="0"/>
              </a:spcBef>
              <a:buClrTx/>
              <a:buFont typeface="Arial"/>
              <a:buNone/>
            </a:pPr>
            <a:r>
              <a:rPr lang="en-US" sz="1650" dirty="0">
                <a:solidFill>
                  <a:srgbClr val="000000"/>
                </a:solidFill>
                <a:latin typeface="Courier New" panose="02070309020205020404" pitchFamily="49" charset="0"/>
                <a:cs typeface="Courier New" panose="02070309020205020404" pitchFamily="49" charset="0"/>
              </a:rPr>
              <a:t>}</a:t>
            </a:r>
          </a:p>
          <a:p>
            <a:pPr marL="0" indent="0" algn="just" eaLnBrk="0" hangingPunct="0">
              <a:spcBef>
                <a:spcPct val="0"/>
              </a:spcBef>
              <a:buClrTx/>
              <a:buFont typeface="Arial"/>
              <a:buNone/>
            </a:pPr>
            <a:endParaRPr lang="en-US" sz="1650" dirty="0">
              <a:solidFill>
                <a:srgbClr val="000000"/>
              </a:solidFill>
              <a:latin typeface="Courier New" panose="02070309020205020404" pitchFamily="49" charset="0"/>
              <a:cs typeface="Courier New" panose="02070309020205020404" pitchFamily="49" charset="0"/>
            </a:endParaRPr>
          </a:p>
          <a:p>
            <a:pPr algn="just">
              <a:buClr>
                <a:srgbClr val="000000"/>
              </a:buClr>
              <a:buFont typeface="Wingdings" panose="05000000000000000000" pitchFamily="2" charset="2"/>
              <a:buChar char="§"/>
            </a:pPr>
            <a:r>
              <a:rPr lang="en-US" sz="2400" b="1" dirty="0">
                <a:solidFill>
                  <a:srgbClr val="000000"/>
                </a:solidFill>
                <a:latin typeface="Overlock" panose="02000506030000020004" pitchFamily="2" charset="0"/>
              </a:rPr>
              <a:t>function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adalah</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instruksi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kepada</a:t>
            </a:r>
            <a:r>
              <a:rPr lang="en-US" sz="2400" dirty="0">
                <a:solidFill>
                  <a:srgbClr val="000000"/>
                </a:solidFill>
                <a:latin typeface="Overlock" panose="02000506030000020004" pitchFamily="2" charset="0"/>
              </a:rPr>
              <a:t> PHP </a:t>
            </a:r>
            <a:r>
              <a:rPr lang="en-US" sz="2400" dirty="0" err="1">
                <a:solidFill>
                  <a:srgbClr val="000000"/>
                </a:solidFill>
                <a:latin typeface="Overlock" panose="02000506030000020004" pitchFamily="2" charset="0"/>
              </a:rPr>
              <a:t>bahwa</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kita</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akan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membuat</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prosedur</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fungsi</a:t>
            </a:r>
            <a:endParaRPr lang="en-US" sz="2400" dirty="0">
              <a:solidFill>
                <a:srgbClr val="000000"/>
              </a:solidFill>
              <a:latin typeface="Overlock" panose="02000506030000020004" pitchFamily="2" charset="0"/>
            </a:endParaRPr>
          </a:p>
          <a:p>
            <a:pPr algn="just">
              <a:buClr>
                <a:srgbClr val="000000"/>
              </a:buClr>
              <a:buFont typeface="Wingdings" panose="05000000000000000000" pitchFamily="2" charset="2"/>
              <a:buChar char="§"/>
            </a:pPr>
            <a:r>
              <a:rPr lang="en-US" sz="2400" b="1" dirty="0" err="1">
                <a:solidFill>
                  <a:srgbClr val="000000"/>
                </a:solidFill>
                <a:latin typeface="Overlock" panose="02000506030000020004" pitchFamily="2" charset="0"/>
              </a:rPr>
              <a:t>nama_fungsi</a:t>
            </a:r>
            <a:r>
              <a:rPr lang="en-US" sz="2400" b="1"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adalah</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nama</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dari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fungsi</a:t>
            </a:r>
            <a:r>
              <a:rPr lang="en-US" sz="2400" dirty="0">
                <a:solidFill>
                  <a:srgbClr val="000000"/>
                </a:solidFill>
                <a:latin typeface="Overlock" panose="02000506030000020004" pitchFamily="2" charset="0"/>
              </a:rPr>
              <a:t> yang </a:t>
            </a:r>
            <a:r>
              <a:rPr lang="en-US" sz="2400" dirty="0" err="1">
                <a:solidFill>
                  <a:srgbClr val="000000"/>
                </a:solidFill>
                <a:latin typeface="Overlock" panose="02000506030000020004" pitchFamily="2" charset="0"/>
              </a:rPr>
              <a:t>akan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ditulis</a:t>
            </a:r>
            <a:endParaRPr lang="en-US" sz="2400" dirty="0">
              <a:solidFill>
                <a:srgbClr val="000000"/>
              </a:solidFill>
              <a:latin typeface="Overlock" panose="02000506030000020004" pitchFamily="2" charset="0"/>
            </a:endParaRPr>
          </a:p>
          <a:p>
            <a:pPr algn="just">
              <a:buClr>
                <a:srgbClr val="000000"/>
              </a:buClr>
              <a:buFont typeface="Wingdings" panose="05000000000000000000" pitchFamily="2" charset="2"/>
              <a:buChar char="§"/>
            </a:pPr>
            <a:r>
              <a:rPr lang="en-US" sz="2400" b="1" dirty="0">
                <a:solidFill>
                  <a:srgbClr val="000000"/>
                </a:solidFill>
                <a:latin typeface="Overlock" panose="02000506030000020004" pitchFamily="2" charset="0"/>
              </a:rPr>
              <a:t>$parameter1, $parameter2 </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variabel</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perantara</a:t>
            </a:r>
            <a:r>
              <a:rPr lang="en-US" sz="2400" dirty="0">
                <a:solidFill>
                  <a:srgbClr val="000000"/>
                </a:solidFill>
                <a:latin typeface="Overlock" panose="02000506030000020004" pitchFamily="2" charset="0"/>
              </a:rPr>
              <a:t> yang </a:t>
            </a:r>
            <a:r>
              <a:rPr lang="en-US" sz="2400" dirty="0" err="1">
                <a:solidFill>
                  <a:srgbClr val="000000"/>
                </a:solidFill>
                <a:latin typeface="Overlock" panose="02000506030000020004" pitchFamily="2" charset="0"/>
              </a:rPr>
              <a:t>akan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menyimpan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inputan</a:t>
            </a:r>
            <a:r>
              <a:rPr lang="en-US" sz="2400" dirty="0">
                <a:solidFill>
                  <a:srgbClr val="000000"/>
                </a:solidFill>
                <a:latin typeface="Overlock" panose="02000506030000020004" pitchFamily="2" charset="0"/>
              </a:rPr>
              <a:t> yang </a:t>
            </a:r>
            <a:r>
              <a:rPr lang="en-US" sz="2400" dirty="0" err="1">
                <a:solidFill>
                  <a:srgbClr val="000000"/>
                </a:solidFill>
                <a:latin typeface="Overlock" panose="02000506030000020004" pitchFamily="2" charset="0"/>
              </a:rPr>
              <a:t>diperlukan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dalam</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pemrosesan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fungsi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argumen</a:t>
            </a:r>
            <a:r>
              <a:rPr lang="en-US" sz="2400" dirty="0">
                <a:solidFill>
                  <a:srgbClr val="000000"/>
                </a:solidFill>
                <a:latin typeface="Overlock" panose="02000506030000020004" pitchFamily="2" charset="0"/>
              </a:rPr>
              <a:t>).</a:t>
            </a:r>
          </a:p>
          <a:p>
            <a:pPr lvl="1" algn="just">
              <a:buClr>
                <a:srgbClr val="000000"/>
              </a:buClr>
              <a:buFont typeface="Wingdings" panose="05000000000000000000" pitchFamily="2" charset="2"/>
              <a:buChar char="§"/>
            </a:pPr>
            <a:r>
              <a:rPr lang="en-US" sz="2000" dirty="0" err="1">
                <a:solidFill>
                  <a:srgbClr val="000000"/>
                </a:solidFill>
                <a:latin typeface="Overlock" panose="02000506030000020004" pitchFamily="2" charset="0"/>
              </a:rPr>
              <a:t>Jumlah</a:t>
            </a:r>
            <a:r>
              <a:rPr lang="en-US" sz="2000" dirty="0">
                <a:solidFill>
                  <a:srgbClr val="000000"/>
                </a:solidFill>
                <a:latin typeface="Overlock" panose="02000506030000020004" pitchFamily="2" charset="0"/>
              </a:rPr>
              <a:t> parameter </a:t>
            </a:r>
            <a:r>
              <a:rPr lang="en-US" sz="2000" dirty="0" err="1">
                <a:solidFill>
                  <a:srgbClr val="000000"/>
                </a:solidFill>
                <a:latin typeface="Overlock" panose="02000506030000020004" pitchFamily="2" charset="0"/>
              </a:rPr>
              <a:t>sesuai</a:t>
            </a:r>
            <a:r>
              <a:rPr lang="en-US" sz="2000" dirty="0">
                <a:solidFill>
                  <a:srgbClr val="000000"/>
                </a:solidFill>
                <a:latin typeface="Overlock" panose="02000506030000020004" pitchFamily="2" charset="0"/>
              </a:rPr>
              <a:t> yang </a:t>
            </a:r>
            <a:r>
              <a:rPr lang="en-US" sz="2000" dirty="0" err="1">
                <a:solidFill>
                  <a:srgbClr val="000000"/>
                </a:solidFill>
                <a:latin typeface="Overlock" panose="02000506030000020004" pitchFamily="2" charset="0"/>
              </a:rPr>
              <a:t>didibutuhkan</a:t>
            </a:r>
            <a:r>
              <a:rPr lang="en-US" sz="2000" dirty="0">
                <a:solidFill>
                  <a:srgbClr val="000000"/>
                </a:solidFill>
                <a:latin typeface="Overlock" panose="02000506030000020004" pitchFamily="2" charset="0"/>
              </a:rPr>
              <a:t>.</a:t>
            </a:r>
          </a:p>
          <a:p>
            <a:pPr algn="just">
              <a:buClr>
                <a:srgbClr val="000000"/>
              </a:buClr>
              <a:buFont typeface="Wingdings" panose="05000000000000000000" pitchFamily="2" charset="2"/>
              <a:buChar char="§"/>
            </a:pPr>
            <a:r>
              <a:rPr lang="en-US" sz="2400" b="1" dirty="0">
                <a:solidFill>
                  <a:srgbClr val="000000"/>
                </a:solidFill>
                <a:latin typeface="Overlock" panose="02000506030000020004" pitchFamily="2" charset="0"/>
              </a:rPr>
              <a:t>return</a:t>
            </a:r>
            <a:r>
              <a:rPr lang="en-US" sz="2400" dirty="0">
                <a:solidFill>
                  <a:srgbClr val="000000"/>
                </a:solidFill>
                <a:latin typeface="Overlock" panose="02000506030000020004" pitchFamily="2" charset="0"/>
              </a:rPr>
              <a:t> : </a:t>
            </a:r>
            <a:r>
              <a:rPr lang="en-US" sz="2400" dirty="0" err="1">
                <a:solidFill>
                  <a:srgbClr val="000000"/>
                </a:solidFill>
                <a:latin typeface="Overlock" panose="02000506030000020004" pitchFamily="2" charset="0"/>
              </a:rPr>
              <a:t>perintah</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khusus</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untuk</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fungsi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dimana</a:t>
            </a:r>
            <a:r>
              <a:rPr lang="en-US" sz="2400" dirty="0">
                <a:solidFill>
                  <a:srgbClr val="000000"/>
                </a:solidFill>
                <a:latin typeface="Overlock" panose="02000506030000020004" pitchFamily="2" charset="0"/>
              </a:rPr>
              <a:t> kata return </a:t>
            </a:r>
            <a:r>
              <a:rPr lang="en-US" sz="2400" dirty="0" err="1">
                <a:solidFill>
                  <a:srgbClr val="000000"/>
                </a:solidFill>
                <a:latin typeface="Overlock" panose="02000506030000020004" pitchFamily="2" charset="0"/>
              </a:rPr>
              <a:t>menginstruksikan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kepada</a:t>
            </a:r>
            <a:r>
              <a:rPr lang="en-US" sz="2400" dirty="0">
                <a:solidFill>
                  <a:srgbClr val="000000"/>
                </a:solidFill>
                <a:latin typeface="Overlock" panose="02000506030000020004" pitchFamily="2" charset="0"/>
              </a:rPr>
              <a:t> PHP </a:t>
            </a:r>
            <a:r>
              <a:rPr lang="en-US" sz="2400" dirty="0" err="1">
                <a:solidFill>
                  <a:srgbClr val="000000"/>
                </a:solidFill>
                <a:latin typeface="Overlock" panose="02000506030000020004" pitchFamily="2" charset="0"/>
              </a:rPr>
              <a:t>bahwa</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pemrosesan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fungsi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telah</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selesai</a:t>
            </a:r>
            <a:r>
              <a:rPr lang="en-US" sz="2400" dirty="0">
                <a:solidFill>
                  <a:srgbClr val="000000"/>
                </a:solidFill>
                <a:latin typeface="Overlock" panose="02000506030000020004" pitchFamily="2" charset="0"/>
              </a:rPr>
              <a:t>. return $</a:t>
            </a:r>
            <a:r>
              <a:rPr lang="en-US" sz="2400" dirty="0" err="1">
                <a:solidFill>
                  <a:srgbClr val="000000"/>
                </a:solidFill>
                <a:latin typeface="Overlock" panose="02000506030000020004" pitchFamily="2" charset="0"/>
              </a:rPr>
              <a:t>nilai_akhir</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berarti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bahwa</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fungsi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akan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mengembalikan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nilai_akhir</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sebagai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hasil</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dari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fungsi</a:t>
            </a:r>
            <a:r>
              <a:rPr lang="en-US" sz="2400" dirty="0">
                <a:solidFill>
                  <a:srgbClr val="000000"/>
                </a:solidFill>
                <a:latin typeface="Overlock" panose="02000506030000020004" pitchFamily="2" charset="0"/>
              </a:rPr>
              <a:t>. Beda </a:t>
            </a:r>
            <a:r>
              <a:rPr lang="en-US" sz="2400" dirty="0" err="1">
                <a:solidFill>
                  <a:srgbClr val="000000"/>
                </a:solidFill>
                <a:latin typeface="Overlock" panose="02000506030000020004" pitchFamily="2" charset="0"/>
              </a:rPr>
              <a:t>prosedur</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dengan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fugsi</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adalah</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bahwa</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prosedur</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tidak</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mengembalikan</a:t>
            </a:r>
            <a:r>
              <a:rPr lang="en-US" sz="2400" dirty="0">
                <a:solidFill>
                  <a:srgbClr val="000000"/>
                </a:solidFill>
                <a:latin typeface="Overlock" panose="02000506030000020004" pitchFamily="2" charset="0"/>
              </a:rPr>
              <a:t> </a:t>
            </a:r>
            <a:r>
              <a:rPr lang="en-US" sz="2400" dirty="0" err="1">
                <a:solidFill>
                  <a:srgbClr val="000000"/>
                </a:solidFill>
                <a:latin typeface="Overlock" panose="02000506030000020004" pitchFamily="2" charset="0"/>
              </a:rPr>
              <a:t>nilai</a:t>
            </a:r>
            <a:endParaRPr lang="en-US" sz="2400" dirty="0">
              <a:solidFill>
                <a:srgbClr val="000000"/>
              </a:solidFill>
              <a:latin typeface="Overlock" panose="02000506030000020004" pitchFamily="2" charset="0"/>
            </a:endParaRPr>
          </a:p>
          <a:p>
            <a:pPr marL="0" indent="0" algn="just">
              <a:buClr>
                <a:srgbClr val="000000"/>
              </a:buClr>
              <a:buSzPct val="45000"/>
              <a:buFont typeface="Arial"/>
              <a:buNone/>
            </a:pPr>
            <a:endParaRPr lang="en-US" sz="1500" dirty="0">
              <a:solidFill>
                <a:srgbClr val="000000"/>
              </a:solidFill>
              <a:latin typeface="Arial" panose="020B0604020202020204" pitchFamily="34" charset="0"/>
              <a:cs typeface="Arial" panose="020B0604020202020204" pitchFamily="34" charset="0"/>
            </a:endParaRPr>
          </a:p>
          <a:p>
            <a:pPr>
              <a:buClr>
                <a:srgbClr val="000000"/>
              </a:buClr>
              <a:buSzPct val="45000"/>
              <a:buFont typeface="StarSymbol"/>
              <a:buChar char="●"/>
            </a:pPr>
            <a:endParaRPr lang="en-US" sz="1500" dirty="0">
              <a:solidFill>
                <a:srgbClr val="000000"/>
              </a:solidFill>
            </a:endParaRPr>
          </a:p>
        </p:txBody>
      </p:sp>
    </p:spTree>
    <p:extLst>
      <p:ext uri="{BB962C8B-B14F-4D97-AF65-F5344CB8AC3E}">
        <p14:creationId xmlns:p14="http://schemas.microsoft.com/office/powerpoint/2010/main" val="15684742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4" name="Rectangle 3"/>
          <p:cNvSpPr/>
          <p:nvPr/>
        </p:nvSpPr>
        <p:spPr>
          <a:xfrm>
            <a:off x="683568" y="627534"/>
            <a:ext cx="8262918" cy="400110"/>
          </a:xfrm>
          <a:prstGeom prst="rect">
            <a:avLst/>
          </a:prstGeom>
        </p:spPr>
        <p:txBody>
          <a:bodyPr wrap="square">
            <a:spAutoFit/>
          </a:bodyPr>
          <a:lstStyle/>
          <a:p>
            <a:r>
              <a:rPr lang="en-US" sz="2000" dirty="0" err="1">
                <a:latin typeface="Overlock" panose="02000506030000020004" pitchFamily="2" charset="0"/>
                <a:cs typeface="Calibri"/>
                <a:sym typeface="Calibri"/>
              </a:rPr>
              <a:t>Contoh</a:t>
            </a:r>
            <a:r>
              <a:rPr lang="en-US" sz="2000" dirty="0">
                <a:latin typeface="Overlock" panose="02000506030000020004" pitchFamily="2" charset="0"/>
                <a:cs typeface="Calibri"/>
                <a:sym typeface="Calibri"/>
              </a:rPr>
              <a:t> </a:t>
            </a:r>
            <a:r>
              <a:rPr lang="en-US" sz="2000" dirty="0" err="1">
                <a:latin typeface="Overlock" panose="02000506030000020004" pitchFamily="2" charset="0"/>
                <a:cs typeface="Calibri"/>
                <a:sym typeface="Calibri"/>
              </a:rPr>
              <a:t>prosedur</a:t>
            </a:r>
            <a:r>
              <a:rPr lang="en-US" sz="2000" dirty="0">
                <a:latin typeface="Overlock" panose="02000506030000020004" pitchFamily="2" charset="0"/>
                <a:cs typeface="Calibri"/>
                <a:sym typeface="Calibri"/>
              </a:rPr>
              <a:t>			</a:t>
            </a:r>
            <a:r>
              <a:rPr lang="en-US" sz="2000" dirty="0" err="1">
                <a:latin typeface="Overlock" panose="02000506030000020004" pitchFamily="2" charset="0"/>
                <a:cs typeface="Calibri"/>
                <a:sym typeface="Calibri"/>
              </a:rPr>
              <a:t>Contoh</a:t>
            </a:r>
            <a:r>
              <a:rPr lang="en-US" sz="2000" dirty="0">
                <a:latin typeface="Overlock" panose="02000506030000020004" pitchFamily="2" charset="0"/>
                <a:cs typeface="Calibri"/>
                <a:sym typeface="Calibri"/>
              </a:rPr>
              <a:t> </a:t>
            </a:r>
            <a:r>
              <a:rPr lang="en-US" sz="2000" dirty="0" err="1">
                <a:latin typeface="Overlock" panose="02000506030000020004" pitchFamily="2" charset="0"/>
                <a:cs typeface="Calibri"/>
                <a:sym typeface="Calibri"/>
              </a:rPr>
              <a:t>fungsi</a:t>
            </a:r>
            <a:endParaRPr lang="en-US" sz="2000" dirty="0">
              <a:latin typeface="Overlock" panose="02000506030000020004" pitchFamily="2" charset="0"/>
              <a:cs typeface="Calibri"/>
              <a:sym typeface="Calibri"/>
            </a:endParaRPr>
          </a:p>
        </p:txBody>
      </p:sp>
      <p:sp>
        <p:nvSpPr>
          <p:cNvPr id="5" name="Text Placeholder 2"/>
          <p:cNvSpPr txBox="1">
            <a:spLocks noGrp="1"/>
          </p:cNvSpPr>
          <p:nvPr>
            <p:ph type="body" idx="4294967295"/>
          </p:nvPr>
        </p:nvSpPr>
        <p:spPr>
          <a:xfrm>
            <a:off x="611793" y="1059582"/>
            <a:ext cx="8406469" cy="3742200"/>
          </a:xfrm>
        </p:spPr>
        <p:txBody>
          <a:bodyPr/>
          <a:lstStyle/>
          <a:p>
            <a:pPr marL="0" indent="0">
              <a:buNone/>
            </a:pPr>
            <a:r>
              <a:rPr lang="en-US" sz="1800" dirty="0">
                <a:latin typeface="Courier New" panose="02070309020205020404" pitchFamily="49" charset="0"/>
                <a:cs typeface="Courier New" panose="02070309020205020404" pitchFamily="49" charset="0"/>
              </a:rPr>
              <a:t>&lt;?</a:t>
            </a:r>
            <a:r>
              <a:rPr lang="en-US" sz="1800" dirty="0" err="1">
                <a:latin typeface="Courier New" panose="02070309020205020404" pitchFamily="49" charset="0"/>
                <a:cs typeface="Courier New" panose="02070309020205020404" pitchFamily="49" charset="0"/>
              </a:rPr>
              <a:t>php</a:t>
            </a:r>
            <a:endParaRPr lang="en-US" sz="1800" dirty="0">
              <a:latin typeface="Courier New" panose="02070309020205020404" pitchFamily="49" charset="0"/>
              <a:cs typeface="Courier New" panose="02070309020205020404" pitchFamily="49" charset="0"/>
            </a:endParaRPr>
          </a:p>
          <a:p>
            <a:pPr marL="300038" lvl="1" indent="0">
              <a:buNone/>
            </a:pPr>
            <a:r>
              <a:rPr lang="en-US" sz="1600" dirty="0">
                <a:latin typeface="Courier New" panose="02070309020205020404" pitchFamily="49" charset="0"/>
                <a:cs typeface="Courier New" panose="02070309020205020404" pitchFamily="49" charset="0"/>
              </a:rPr>
              <a:t>function </a:t>
            </a:r>
            <a:r>
              <a:rPr lang="en-US" sz="1600" dirty="0" err="1">
                <a:latin typeface="Courier New" panose="02070309020205020404" pitchFamily="49" charset="0"/>
                <a:cs typeface="Courier New" panose="02070309020205020404" pitchFamily="49" charset="0"/>
              </a:rPr>
              <a:t>sayHello</a:t>
            </a:r>
            <a:r>
              <a:rPr lang="en-US" sz="1600" dirty="0">
                <a:solidFill>
                  <a:srgbClr val="006E28"/>
                </a:solidFill>
                <a:latin typeface="Courier New" panose="02070309020205020404" pitchFamily="49" charset="0"/>
                <a:cs typeface="Courier New" panose="02070309020205020404" pitchFamily="49" charset="0"/>
              </a:rPr>
              <a:t>()</a:t>
            </a:r>
            <a:r>
              <a:rPr lang="en-US" sz="1600" dirty="0">
                <a:latin typeface="Courier New" panose="02070309020205020404" pitchFamily="49" charset="0"/>
                <a:cs typeface="Courier New" panose="02070309020205020404" pitchFamily="49" charset="0"/>
              </a:rPr>
              <a:t>{</a:t>
            </a:r>
          </a:p>
          <a:p>
            <a:pPr marL="300038" lvl="1" indent="0">
              <a:buNone/>
            </a:pPr>
            <a:r>
              <a:rPr lang="en-US" sz="1600" dirty="0">
                <a:solidFill>
                  <a:srgbClr val="52188B"/>
                </a:solidFill>
                <a:latin typeface="Courier New" panose="02070309020205020404" pitchFamily="49" charset="0"/>
                <a:cs typeface="Courier New" panose="02070309020205020404" pitchFamily="49" charset="0"/>
              </a:rPr>
              <a:t>   echo</a:t>
            </a:r>
            <a:r>
              <a:rPr lang="en-US" sz="1600" dirty="0">
                <a:latin typeface="Courier New" panose="02070309020205020404" pitchFamily="49" charset="0"/>
                <a:cs typeface="Courier New" panose="02070309020205020404" pitchFamily="49" charset="0"/>
              </a:rPr>
              <a:t> </a:t>
            </a:r>
            <a:r>
              <a:rPr lang="en-US" sz="1600" dirty="0">
                <a:solidFill>
                  <a:srgbClr val="BF0303"/>
                </a:solidFill>
                <a:latin typeface="Courier New" panose="02070309020205020404" pitchFamily="49" charset="0"/>
                <a:cs typeface="Courier New" panose="02070309020205020404" pitchFamily="49" charset="0"/>
              </a:rPr>
              <a:t>"Hello..&lt;</a:t>
            </a:r>
            <a:r>
              <a:rPr lang="en-US" sz="1600" dirty="0" err="1">
                <a:solidFill>
                  <a:srgbClr val="BF0303"/>
                </a:solidFill>
                <a:latin typeface="Courier New" panose="02070309020205020404" pitchFamily="49" charset="0"/>
                <a:cs typeface="Courier New" panose="02070309020205020404" pitchFamily="49" charset="0"/>
              </a:rPr>
              <a:t>br</a:t>
            </a:r>
            <a:r>
              <a:rPr lang="en-US" sz="1600" dirty="0">
                <a:solidFill>
                  <a:srgbClr val="BF0303"/>
                </a:solidFill>
                <a:latin typeface="Courier New" panose="02070309020205020404" pitchFamily="49" charset="0"/>
                <a:cs typeface="Courier New" panose="02070309020205020404" pitchFamily="49" charset="0"/>
              </a:rPr>
              <a:t> /&gt;"</a:t>
            </a:r>
            <a:r>
              <a:rPr lang="en-US" sz="1600" dirty="0">
                <a:solidFill>
                  <a:srgbClr val="006E28"/>
                </a:solidFill>
                <a:latin typeface="Courier New" panose="02070309020205020404" pitchFamily="49" charset="0"/>
                <a:cs typeface="Courier New" panose="02070309020205020404" pitchFamily="49" charset="0"/>
              </a:rPr>
              <a:t>;</a:t>
            </a:r>
          </a:p>
          <a:p>
            <a:pPr marL="300038" lvl="1" indent="0">
              <a:buNone/>
            </a:pPr>
            <a:r>
              <a:rPr lang="en-US" sz="1600" dirty="0">
                <a:latin typeface="Courier New" panose="02070309020205020404" pitchFamily="49" charset="0"/>
                <a:cs typeface="Courier New" panose="02070309020205020404" pitchFamily="49" charset="0"/>
              </a:rPr>
              <a:t>}</a:t>
            </a:r>
          </a:p>
          <a:p>
            <a:pPr marL="300038" lvl="1" indent="0">
              <a:buNone/>
            </a:pPr>
            <a:r>
              <a:rPr lang="en-US" sz="1600" dirty="0" err="1">
                <a:latin typeface="Courier New" panose="02070309020205020404" pitchFamily="49" charset="0"/>
                <a:cs typeface="Courier New" panose="02070309020205020404" pitchFamily="49" charset="0"/>
              </a:rPr>
              <a:t>sayHello</a:t>
            </a:r>
            <a:r>
              <a:rPr lang="en-US" sz="1600" dirty="0">
                <a:solidFill>
                  <a:srgbClr val="006E28"/>
                </a:solidFill>
                <a:latin typeface="Courier New" panose="02070309020205020404" pitchFamily="49" charset="0"/>
                <a:cs typeface="Courier New" panose="02070309020205020404" pitchFamily="49" charset="0"/>
              </a:rPr>
              <a:t>();</a:t>
            </a:r>
          </a:p>
          <a:p>
            <a:pPr marL="300038" lvl="1" indent="0">
              <a:buNone/>
            </a:pPr>
            <a:r>
              <a:rPr lang="en-US" sz="1600" dirty="0" err="1">
                <a:latin typeface="Courier New" panose="02070309020205020404" pitchFamily="49" charset="0"/>
                <a:cs typeface="Courier New" panose="02070309020205020404" pitchFamily="49" charset="0"/>
              </a:rPr>
              <a:t>sayHello</a:t>
            </a:r>
            <a:r>
              <a:rPr lang="en-US" sz="1600" dirty="0">
                <a:solidFill>
                  <a:srgbClr val="006E28"/>
                </a:solidFill>
                <a:latin typeface="Courier New" panose="02070309020205020404" pitchFamily="49" charset="0"/>
                <a:cs typeface="Courier New" panose="02070309020205020404" pitchFamily="49" charset="0"/>
              </a:rPr>
              <a:t>();</a:t>
            </a:r>
          </a:p>
          <a:p>
            <a:pPr marL="300038" lvl="1" indent="0">
              <a:buNone/>
            </a:pPr>
            <a:r>
              <a:rPr lang="en-US" sz="1600" dirty="0" err="1">
                <a:latin typeface="Courier New" panose="02070309020205020404" pitchFamily="49" charset="0"/>
                <a:cs typeface="Courier New" panose="02070309020205020404" pitchFamily="49" charset="0"/>
              </a:rPr>
              <a:t>sayHello</a:t>
            </a:r>
            <a:r>
              <a:rPr lang="en-US" sz="1600" dirty="0">
                <a:solidFill>
                  <a:srgbClr val="006E28"/>
                </a:solidFill>
                <a:latin typeface="Courier New" panose="02070309020205020404" pitchFamily="49" charset="0"/>
                <a:cs typeface="Courier New" panose="02070309020205020404" pitchFamily="49" charset="0"/>
              </a:rPr>
              <a:t>();</a:t>
            </a:r>
          </a:p>
          <a:p>
            <a:pPr marL="0" indent="0">
              <a:buNone/>
            </a:pPr>
            <a:r>
              <a:rPr lang="en-US" sz="1600" dirty="0">
                <a:latin typeface="Courier New" panose="02070309020205020404" pitchFamily="49" charset="0"/>
                <a:cs typeface="Courier New" panose="02070309020205020404" pitchFamily="49" charset="0"/>
              </a:rPr>
              <a:t>?&gt;</a:t>
            </a:r>
          </a:p>
        </p:txBody>
      </p:sp>
      <p:pic>
        <p:nvPicPr>
          <p:cNvPr id="6" name="Picture 5" descr="Graphical user interface, text, application&#10;&#10;Description automatically generated">
            <a:extLst>
              <a:ext uri="{FF2B5EF4-FFF2-40B4-BE49-F238E27FC236}">
                <a16:creationId xmlns:a16="http://schemas.microsoft.com/office/drawing/2014/main" id="{C536CB01-5980-FD42-B33F-E17D16D380D9}"/>
              </a:ext>
            </a:extLst>
          </p:cNvPr>
          <p:cNvPicPr>
            <a:picLocks noChangeAspect="1"/>
          </p:cNvPicPr>
          <p:nvPr/>
        </p:nvPicPr>
        <p:blipFill>
          <a:blip r:embed="rId3"/>
          <a:stretch>
            <a:fillRect/>
          </a:stretch>
        </p:blipFill>
        <p:spPr>
          <a:xfrm>
            <a:off x="4201705" y="1216241"/>
            <a:ext cx="4649995" cy="2032987"/>
          </a:xfrm>
          <a:prstGeom prst="rect">
            <a:avLst/>
          </a:prstGeom>
        </p:spPr>
      </p:pic>
    </p:spTree>
    <p:extLst>
      <p:ext uri="{BB962C8B-B14F-4D97-AF65-F5344CB8AC3E}">
        <p14:creationId xmlns:p14="http://schemas.microsoft.com/office/powerpoint/2010/main" val="14486923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4" name="Rectangle 3"/>
          <p:cNvSpPr/>
          <p:nvPr/>
        </p:nvSpPr>
        <p:spPr>
          <a:xfrm>
            <a:off x="683568" y="627534"/>
            <a:ext cx="8262918" cy="461665"/>
          </a:xfrm>
          <a:prstGeom prst="rect">
            <a:avLst/>
          </a:prstGeom>
        </p:spPr>
        <p:txBody>
          <a:bodyPr wrap="square">
            <a:spAutoFit/>
          </a:bodyPr>
          <a:lstStyle/>
          <a:p>
            <a:r>
              <a:rPr lang="en-US" sz="2400" b="1" dirty="0">
                <a:latin typeface="Overlock" panose="02000506030000020004" pitchFamily="2" charset="0"/>
                <a:cs typeface="Calibri"/>
                <a:sym typeface="Calibri"/>
              </a:rPr>
              <a:t>Parameter </a:t>
            </a:r>
            <a:r>
              <a:rPr lang="en-US" sz="2400" b="1" dirty="0" err="1">
                <a:latin typeface="Overlock" panose="02000506030000020004" pitchFamily="2" charset="0"/>
                <a:cs typeface="Calibri"/>
                <a:sym typeface="Calibri"/>
              </a:rPr>
              <a:t>Fungsi</a:t>
            </a:r>
            <a:r>
              <a:rPr lang="en-US" sz="2400" b="1" dirty="0">
                <a:latin typeface="Overlock" panose="02000506030000020004" pitchFamily="2" charset="0"/>
                <a:cs typeface="Calibri"/>
                <a:sym typeface="Calibri"/>
              </a:rPr>
              <a:t> </a:t>
            </a:r>
            <a:r>
              <a:rPr lang="en-US" sz="1800" dirty="0"/>
              <a:t>						</a:t>
            </a:r>
            <a:endParaRPr lang="en-US" sz="1800" dirty="0">
              <a:latin typeface="HP Simplified"/>
            </a:endParaRPr>
          </a:p>
        </p:txBody>
      </p:sp>
      <p:sp>
        <p:nvSpPr>
          <p:cNvPr id="5" name="Text Placeholder 2"/>
          <p:cNvSpPr txBox="1">
            <a:spLocks noGrp="1"/>
          </p:cNvSpPr>
          <p:nvPr>
            <p:ph type="body" idx="4294967295"/>
          </p:nvPr>
        </p:nvSpPr>
        <p:spPr>
          <a:xfrm>
            <a:off x="575557" y="1326780"/>
            <a:ext cx="8208911" cy="3742200"/>
          </a:xfrm>
        </p:spPr>
        <p:txBody>
          <a:bodyPr/>
          <a:lstStyle/>
          <a:p>
            <a:pPr marL="50800" lvl="0" indent="0" algn="just">
              <a:buSzPct val="45000"/>
              <a:buNone/>
            </a:pPr>
            <a:r>
              <a:rPr lang="en-US" sz="2000" b="1" dirty="0">
                <a:solidFill>
                  <a:schemeClr val="tx1"/>
                </a:solidFill>
                <a:latin typeface="Overlock" panose="02000506030000020004" pitchFamily="2" charset="0"/>
                <a:sym typeface="Arial"/>
              </a:rPr>
              <a:t>Passing Variable By Value</a:t>
            </a:r>
          </a:p>
          <a:p>
            <a:pPr marL="508000" lvl="1" indent="0" algn="just">
              <a:buSzPct val="45000"/>
              <a:buNone/>
            </a:pPr>
            <a:r>
              <a:rPr lang="en-US" sz="2000" dirty="0" err="1">
                <a:solidFill>
                  <a:schemeClr val="tx1"/>
                </a:solidFill>
                <a:latin typeface="Overlock" panose="02000506030000020004" pitchFamily="2" charset="0"/>
                <a:sym typeface="Arial"/>
              </a:rPr>
              <a:t>Yaitu</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teknik</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memasukkan</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paramater</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ke</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dalam</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sebuah</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fungsi</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dengan</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cara</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membuat</a:t>
            </a:r>
            <a:r>
              <a:rPr lang="en-US" sz="2000" dirty="0">
                <a:solidFill>
                  <a:schemeClr val="tx1"/>
                </a:solidFill>
                <a:latin typeface="Overlock" panose="02000506030000020004" pitchFamily="2" charset="0"/>
                <a:sym typeface="Arial"/>
              </a:rPr>
              <a:t> copy </a:t>
            </a:r>
            <a:r>
              <a:rPr lang="en-US" sz="2000" dirty="0" err="1">
                <a:solidFill>
                  <a:schemeClr val="tx1"/>
                </a:solidFill>
                <a:latin typeface="Overlock" panose="02000506030000020004" pitchFamily="2" charset="0"/>
                <a:sym typeface="Arial"/>
              </a:rPr>
              <a:t>dari</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variabel</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asli</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sehingga</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variabel</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asli</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tidak</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terpengaruh</a:t>
            </a:r>
            <a:r>
              <a:rPr lang="en-US" sz="2000" dirty="0">
                <a:solidFill>
                  <a:schemeClr val="tx1"/>
                </a:solidFill>
                <a:latin typeface="Overlock" panose="02000506030000020004" pitchFamily="2" charset="0"/>
                <a:sym typeface="Arial"/>
              </a:rPr>
              <a:t>.</a:t>
            </a:r>
          </a:p>
          <a:p>
            <a:pPr marL="300038" lvl="1" indent="0" algn="just">
              <a:buSzPct val="45000"/>
              <a:buNone/>
            </a:pPr>
            <a:endParaRPr lang="en-US" sz="2000" b="1" dirty="0">
              <a:solidFill>
                <a:schemeClr val="tx1"/>
              </a:solidFill>
              <a:latin typeface="Overlock" panose="02000506030000020004" pitchFamily="2" charset="0"/>
              <a:sym typeface="Arial"/>
            </a:endParaRPr>
          </a:p>
          <a:p>
            <a:pPr marL="50800" lvl="0" indent="0" algn="just">
              <a:buSzPct val="45000"/>
              <a:buNone/>
            </a:pPr>
            <a:r>
              <a:rPr lang="en-US" sz="2000" b="1" dirty="0">
                <a:solidFill>
                  <a:schemeClr val="tx1"/>
                </a:solidFill>
                <a:latin typeface="Overlock" panose="02000506030000020004" pitchFamily="2" charset="0"/>
                <a:sym typeface="Arial"/>
              </a:rPr>
              <a:t>Passing Variable By Reference</a:t>
            </a:r>
          </a:p>
          <a:p>
            <a:pPr marL="508000" lvl="1" indent="0" algn="just">
              <a:buSzPct val="45000"/>
              <a:buNone/>
            </a:pPr>
            <a:r>
              <a:rPr lang="en-US" sz="2000" dirty="0" err="1">
                <a:solidFill>
                  <a:schemeClr val="tx1"/>
                </a:solidFill>
                <a:latin typeface="Overlock" panose="02000506030000020004" pitchFamily="2" charset="0"/>
                <a:sym typeface="Arial"/>
              </a:rPr>
              <a:t>Memungkinkan</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kita</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untuk</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melakukan</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manipulasi</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terhadap</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variabel</a:t>
            </a:r>
            <a:r>
              <a:rPr lang="en-US" sz="2000" dirty="0">
                <a:solidFill>
                  <a:schemeClr val="tx1"/>
                </a:solidFill>
                <a:latin typeface="Overlock" panose="02000506030000020004" pitchFamily="2" charset="0"/>
                <a:sym typeface="Arial"/>
              </a:rPr>
              <a:t> yang </a:t>
            </a:r>
            <a:r>
              <a:rPr lang="en-US" sz="2000" dirty="0" err="1">
                <a:solidFill>
                  <a:schemeClr val="tx1"/>
                </a:solidFill>
                <a:latin typeface="Overlock" panose="02000506030000020004" pitchFamily="2" charset="0"/>
                <a:sym typeface="Arial"/>
              </a:rPr>
              <a:t>menjadi</a:t>
            </a:r>
            <a:r>
              <a:rPr lang="en-US" sz="2000" dirty="0">
                <a:solidFill>
                  <a:schemeClr val="tx1"/>
                </a:solidFill>
                <a:latin typeface="Overlock" panose="02000506030000020004" pitchFamily="2" charset="0"/>
                <a:sym typeface="Arial"/>
              </a:rPr>
              <a:t> parameter </a:t>
            </a:r>
            <a:r>
              <a:rPr lang="en-US" sz="2000" dirty="0" err="1">
                <a:solidFill>
                  <a:schemeClr val="tx1"/>
                </a:solidFill>
                <a:latin typeface="Overlock" panose="02000506030000020004" pitchFamily="2" charset="0"/>
                <a:sym typeface="Arial"/>
              </a:rPr>
              <a:t>melalui</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sebuah</a:t>
            </a:r>
            <a:r>
              <a:rPr lang="en-US" sz="2000" dirty="0">
                <a:solidFill>
                  <a:schemeClr val="tx1"/>
                </a:solidFill>
                <a:latin typeface="Overlock" panose="02000506030000020004" pitchFamily="2" charset="0"/>
                <a:sym typeface="Arial"/>
              </a:rPr>
              <a:t> </a:t>
            </a:r>
            <a:r>
              <a:rPr lang="en-US" sz="2000" dirty="0" err="1">
                <a:solidFill>
                  <a:schemeClr val="tx1"/>
                </a:solidFill>
                <a:latin typeface="Overlock" panose="02000506030000020004" pitchFamily="2" charset="0"/>
                <a:sym typeface="Arial"/>
              </a:rPr>
              <a:t>fungsi</a:t>
            </a:r>
            <a:r>
              <a:rPr lang="en-US" sz="2000" dirty="0">
                <a:solidFill>
                  <a:schemeClr val="tx1"/>
                </a:solidFill>
                <a:latin typeface="Overlock" panose="02000506030000020004" pitchFamily="2" charset="0"/>
                <a:sym typeface="Arial"/>
              </a:rPr>
              <a:t>.</a:t>
            </a:r>
          </a:p>
          <a:p>
            <a:pPr marL="300038" lvl="1" indent="0" algn="just">
              <a:buSzPct val="4500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09786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asil gambar untuk logo elnusa"/>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4" name="Rectangle 3"/>
          <p:cNvSpPr/>
          <p:nvPr/>
        </p:nvSpPr>
        <p:spPr>
          <a:xfrm>
            <a:off x="197514" y="466822"/>
            <a:ext cx="8262918" cy="461665"/>
          </a:xfrm>
          <a:prstGeom prst="rect">
            <a:avLst/>
          </a:prstGeom>
        </p:spPr>
        <p:txBody>
          <a:bodyPr wrap="square">
            <a:spAutoFit/>
          </a:bodyPr>
          <a:lstStyle/>
          <a:p>
            <a:r>
              <a:rPr lang="en-US" sz="1800" dirty="0">
                <a:solidFill>
                  <a:srgbClr val="FFFFFF"/>
                </a:solidFill>
              </a:rPr>
              <a:t>Parameter </a:t>
            </a:r>
            <a:r>
              <a:rPr lang="en-US" sz="2400" b="1" dirty="0" err="1">
                <a:latin typeface="Overlock" panose="02000506030000020004" pitchFamily="2" charset="0"/>
                <a:cs typeface="Calibri"/>
              </a:rPr>
              <a:t>Fungsi</a:t>
            </a:r>
            <a:r>
              <a:rPr lang="en-US" sz="2400" b="1" dirty="0">
                <a:latin typeface="Overlock" panose="02000506030000020004" pitchFamily="2" charset="0"/>
                <a:cs typeface="Calibri"/>
              </a:rPr>
              <a:t> </a:t>
            </a:r>
            <a:r>
              <a:rPr lang="en-US" sz="1800" dirty="0"/>
              <a:t>						</a:t>
            </a:r>
            <a:endParaRPr lang="en-US" sz="1800" dirty="0">
              <a:latin typeface="HP Simplified"/>
            </a:endParaRPr>
          </a:p>
        </p:txBody>
      </p:sp>
      <p:sp>
        <p:nvSpPr>
          <p:cNvPr id="5" name="Text Placeholder 2"/>
          <p:cNvSpPr txBox="1">
            <a:spLocks noGrp="1"/>
          </p:cNvSpPr>
          <p:nvPr>
            <p:ph type="body" idx="4294967295"/>
          </p:nvPr>
        </p:nvSpPr>
        <p:spPr>
          <a:xfrm>
            <a:off x="575556" y="947534"/>
            <a:ext cx="3564396" cy="488886"/>
          </a:xfrm>
        </p:spPr>
        <p:txBody>
          <a:bodyPr>
            <a:noAutofit/>
          </a:bodyPr>
          <a:lstStyle/>
          <a:p>
            <a:pPr marL="0" indent="0">
              <a:buSzPct val="45000"/>
              <a:buNone/>
            </a:pPr>
            <a:r>
              <a:rPr lang="en-US" sz="2000" dirty="0">
                <a:solidFill>
                  <a:schemeClr val="tx1"/>
                </a:solidFill>
                <a:latin typeface="Overlock" panose="02000506030000020004" pitchFamily="2" charset="0"/>
                <a:sym typeface="Arial"/>
              </a:rPr>
              <a:t>Passing Variable By Value</a:t>
            </a:r>
          </a:p>
        </p:txBody>
      </p:sp>
      <p:sp>
        <p:nvSpPr>
          <p:cNvPr id="7" name="Text Placeholder 2"/>
          <p:cNvSpPr txBox="1">
            <a:spLocks noGrp="1"/>
          </p:cNvSpPr>
          <p:nvPr>
            <p:ph type="body" idx="4294967295"/>
          </p:nvPr>
        </p:nvSpPr>
        <p:spPr>
          <a:xfrm>
            <a:off x="4914504" y="979767"/>
            <a:ext cx="4031983" cy="488886"/>
          </a:xfrm>
        </p:spPr>
        <p:txBody>
          <a:bodyPr>
            <a:normAutofit/>
          </a:bodyPr>
          <a:lstStyle/>
          <a:p>
            <a:pPr marL="0" indent="0">
              <a:lnSpc>
                <a:spcPct val="80000"/>
              </a:lnSpc>
              <a:buSzPct val="45000"/>
              <a:buNone/>
            </a:pPr>
            <a:r>
              <a:rPr lang="en-US" sz="2000" dirty="0">
                <a:solidFill>
                  <a:schemeClr val="tx1"/>
                </a:solidFill>
                <a:latin typeface="Overlock" panose="02000506030000020004" pitchFamily="2" charset="0"/>
              </a:rPr>
              <a:t>Passing Variable By Reference</a:t>
            </a:r>
          </a:p>
        </p:txBody>
      </p:sp>
      <p:sp>
        <p:nvSpPr>
          <p:cNvPr id="2" name="Rectangle 1"/>
          <p:cNvSpPr/>
          <p:nvPr/>
        </p:nvSpPr>
        <p:spPr>
          <a:xfrm>
            <a:off x="575556" y="1421070"/>
            <a:ext cx="3561511" cy="2631490"/>
          </a:xfrm>
          <a:prstGeom prst="rect">
            <a:avLst/>
          </a:prstGeom>
          <a:ln>
            <a:solidFill>
              <a:srgbClr val="692AA2"/>
            </a:solidFill>
          </a:ln>
        </p:spPr>
        <p:txBody>
          <a:bodyPr wrap="square">
            <a:spAutoFit/>
          </a:bodyPr>
          <a:lstStyle/>
          <a:p>
            <a:r>
              <a:rPr lang="en-US" sz="1500" dirty="0">
                <a:latin typeface="Courier New" panose="02070309020205020404" pitchFamily="49" charset="0"/>
                <a:cs typeface="Courier New" panose="02070309020205020404" pitchFamily="49" charset="0"/>
              </a:rPr>
              <a:t>&lt;?</a:t>
            </a:r>
            <a:r>
              <a:rPr lang="en-US" sz="1500" dirty="0" err="1">
                <a:latin typeface="Courier New" panose="02070309020205020404" pitchFamily="49" charset="0"/>
                <a:cs typeface="Courier New" panose="02070309020205020404" pitchFamily="49" charset="0"/>
              </a:rPr>
              <a:t>php</a:t>
            </a:r>
            <a:endParaRPr lang="en-US" sz="1500" dirty="0">
              <a:latin typeface="Courier New" panose="02070309020205020404" pitchFamily="49" charset="0"/>
              <a:cs typeface="Courier New" panose="02070309020205020404" pitchFamily="49" charset="0"/>
            </a:endParaRPr>
          </a:p>
          <a:p>
            <a:endParaRPr lang="en-US" sz="1500"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    function </a:t>
            </a:r>
            <a:r>
              <a:rPr lang="en-US" sz="1500" dirty="0" err="1">
                <a:latin typeface="Courier New" panose="02070309020205020404" pitchFamily="49" charset="0"/>
                <a:cs typeface="Courier New" panose="02070309020205020404" pitchFamily="49" charset="0"/>
              </a:rPr>
              <a:t>tambahSatu</a:t>
            </a:r>
            <a:r>
              <a:rPr lang="en-US" sz="1500" dirty="0">
                <a:latin typeface="Courier New" panose="02070309020205020404" pitchFamily="49" charset="0"/>
                <a:cs typeface="Courier New" panose="02070309020205020404" pitchFamily="49" charset="0"/>
              </a:rPr>
              <a:t>($value){</a:t>
            </a:r>
          </a:p>
          <a:p>
            <a:r>
              <a:rPr lang="en-US" sz="1500" dirty="0">
                <a:latin typeface="Courier New" panose="02070309020205020404" pitchFamily="49" charset="0"/>
                <a:cs typeface="Courier New" panose="02070309020205020404" pitchFamily="49" charset="0"/>
              </a:rPr>
              <a:t>        $value = $value + 1;</a:t>
            </a:r>
          </a:p>
          <a:p>
            <a:r>
              <a:rPr lang="en-US" sz="1500" dirty="0">
                <a:latin typeface="Courier New" panose="02070309020205020404" pitchFamily="49" charset="0"/>
                <a:cs typeface="Courier New" panose="02070309020205020404" pitchFamily="49" charset="0"/>
              </a:rPr>
              <a:t>    }</a:t>
            </a:r>
          </a:p>
          <a:p>
            <a:endParaRPr lang="en-US" sz="1500"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    $a = 5;</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tambahSatu</a:t>
            </a:r>
            <a:r>
              <a:rPr lang="en-US" sz="1500" dirty="0">
                <a:latin typeface="Courier New" panose="02070309020205020404" pitchFamily="49" charset="0"/>
                <a:cs typeface="Courier New" panose="02070309020205020404" pitchFamily="49" charset="0"/>
              </a:rPr>
              <a:t>($a);</a:t>
            </a:r>
          </a:p>
          <a:p>
            <a:r>
              <a:rPr lang="en-US" sz="1500" dirty="0">
                <a:latin typeface="Courier New" panose="02070309020205020404" pitchFamily="49" charset="0"/>
                <a:cs typeface="Courier New" panose="02070309020205020404" pitchFamily="49" charset="0"/>
              </a:rPr>
              <a:t>    echo $a;</a:t>
            </a:r>
          </a:p>
          <a:p>
            <a:r>
              <a:rPr lang="en-US" sz="1500" dirty="0">
                <a:latin typeface="Courier New" panose="02070309020205020404" pitchFamily="49" charset="0"/>
                <a:cs typeface="Courier New" panose="02070309020205020404" pitchFamily="49" charset="0"/>
              </a:rPr>
              <a:t>?&gt;</a:t>
            </a:r>
          </a:p>
        </p:txBody>
      </p:sp>
      <p:sp>
        <p:nvSpPr>
          <p:cNvPr id="8" name="Rectangle 7"/>
          <p:cNvSpPr/>
          <p:nvPr/>
        </p:nvSpPr>
        <p:spPr>
          <a:xfrm>
            <a:off x="5006934" y="1491630"/>
            <a:ext cx="4047565" cy="2400657"/>
          </a:xfrm>
          <a:prstGeom prst="rect">
            <a:avLst/>
          </a:prstGeom>
          <a:ln>
            <a:solidFill>
              <a:srgbClr val="692AA2"/>
            </a:solidFill>
          </a:ln>
        </p:spPr>
        <p:txBody>
          <a:bodyPr wrap="square">
            <a:spAutoFit/>
          </a:bodyPr>
          <a:lstStyle/>
          <a:p>
            <a:r>
              <a:rPr lang="en-US" sz="1500" dirty="0">
                <a:latin typeface="Courier New" panose="02070309020205020404" pitchFamily="49" charset="0"/>
                <a:cs typeface="Courier New" panose="02070309020205020404" pitchFamily="49" charset="0"/>
              </a:rPr>
              <a:t>&lt;?</a:t>
            </a:r>
            <a:r>
              <a:rPr lang="en-US" sz="1500" dirty="0" err="1">
                <a:latin typeface="Courier New" panose="02070309020205020404" pitchFamily="49" charset="0"/>
                <a:cs typeface="Courier New" panose="02070309020205020404" pitchFamily="49" charset="0"/>
              </a:rPr>
              <a:t>php</a:t>
            </a:r>
            <a:endParaRPr lang="en-US" sz="1500" dirty="0">
              <a:latin typeface="Courier New" panose="02070309020205020404" pitchFamily="49" charset="0"/>
              <a:cs typeface="Courier New" panose="02070309020205020404" pitchFamily="49" charset="0"/>
            </a:endParaRPr>
          </a:p>
          <a:p>
            <a:endParaRPr lang="en-US" sz="1500"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    function </a:t>
            </a:r>
            <a:r>
              <a:rPr lang="en-US" sz="1500" dirty="0" err="1">
                <a:latin typeface="Courier New" panose="02070309020205020404" pitchFamily="49" charset="0"/>
                <a:cs typeface="Courier New" panose="02070309020205020404" pitchFamily="49" charset="0"/>
              </a:rPr>
              <a:t>tambahSatu</a:t>
            </a:r>
            <a:r>
              <a:rPr lang="en-US" sz="1500" dirty="0">
                <a:latin typeface="Courier New" panose="02070309020205020404" pitchFamily="49" charset="0"/>
                <a:cs typeface="Courier New" panose="02070309020205020404" pitchFamily="49" charset="0"/>
              </a:rPr>
              <a:t>(&amp;$value){</a:t>
            </a:r>
          </a:p>
          <a:p>
            <a:r>
              <a:rPr lang="en-US" sz="1500" dirty="0">
                <a:latin typeface="Courier New" panose="02070309020205020404" pitchFamily="49" charset="0"/>
                <a:cs typeface="Courier New" panose="02070309020205020404" pitchFamily="49" charset="0"/>
              </a:rPr>
              <a:t>        $value = $value + 1;</a:t>
            </a:r>
          </a:p>
          <a:p>
            <a:r>
              <a:rPr lang="en-US" sz="1500" dirty="0">
                <a:latin typeface="Courier New" panose="02070309020205020404" pitchFamily="49" charset="0"/>
                <a:cs typeface="Courier New" panose="02070309020205020404" pitchFamily="49" charset="0"/>
              </a:rPr>
              <a:t>    }</a:t>
            </a:r>
          </a:p>
          <a:p>
            <a:endParaRPr lang="en-US" sz="1500" dirty="0">
              <a:latin typeface="Courier New" panose="02070309020205020404" pitchFamily="49" charset="0"/>
              <a:cs typeface="Courier New" panose="02070309020205020404" pitchFamily="49" charset="0"/>
            </a:endParaRPr>
          </a:p>
          <a:p>
            <a:r>
              <a:rPr lang="en-US" sz="1500" dirty="0">
                <a:latin typeface="Courier New" panose="02070309020205020404" pitchFamily="49" charset="0"/>
                <a:cs typeface="Courier New" panose="02070309020205020404" pitchFamily="49" charset="0"/>
              </a:rPr>
              <a:t>    $a = 5;</a:t>
            </a:r>
          </a:p>
          <a:p>
            <a:r>
              <a:rPr lang="en-US" sz="1500" dirty="0">
                <a:latin typeface="Courier New" panose="02070309020205020404" pitchFamily="49" charset="0"/>
                <a:cs typeface="Courier New" panose="02070309020205020404" pitchFamily="49" charset="0"/>
              </a:rPr>
              <a:t>    </a:t>
            </a:r>
            <a:r>
              <a:rPr lang="en-US" sz="1500" dirty="0" err="1">
                <a:latin typeface="Courier New" panose="02070309020205020404" pitchFamily="49" charset="0"/>
                <a:cs typeface="Courier New" panose="02070309020205020404" pitchFamily="49" charset="0"/>
              </a:rPr>
              <a:t>tambahSatu</a:t>
            </a:r>
            <a:r>
              <a:rPr lang="en-US" sz="1500" dirty="0">
                <a:latin typeface="Courier New" panose="02070309020205020404" pitchFamily="49" charset="0"/>
                <a:cs typeface="Courier New" panose="02070309020205020404" pitchFamily="49" charset="0"/>
              </a:rPr>
              <a:t>($a);</a:t>
            </a:r>
          </a:p>
          <a:p>
            <a:r>
              <a:rPr lang="en-US" sz="1500" dirty="0">
                <a:latin typeface="Courier New" panose="02070309020205020404" pitchFamily="49" charset="0"/>
                <a:cs typeface="Courier New" panose="02070309020205020404" pitchFamily="49" charset="0"/>
              </a:rPr>
              <a:t>    echo $a;</a:t>
            </a:r>
          </a:p>
          <a:p>
            <a:r>
              <a:rPr lang="en-US" sz="1500" dirty="0">
                <a:latin typeface="Courier New" panose="02070309020205020404" pitchFamily="49" charset="0"/>
                <a:cs typeface="Courier New" panose="02070309020205020404" pitchFamily="49" charset="0"/>
              </a:rPr>
              <a:t>?&gt;</a:t>
            </a:r>
          </a:p>
        </p:txBody>
      </p:sp>
      <p:sp>
        <p:nvSpPr>
          <p:cNvPr id="9" name="Rectangle 8"/>
          <p:cNvSpPr/>
          <p:nvPr/>
        </p:nvSpPr>
        <p:spPr>
          <a:xfrm>
            <a:off x="498874" y="4076949"/>
            <a:ext cx="2020898" cy="253916"/>
          </a:xfrm>
          <a:prstGeom prst="rect">
            <a:avLst/>
          </a:prstGeom>
        </p:spPr>
        <p:txBody>
          <a:bodyPr wrap="square">
            <a:spAutoFit/>
          </a:bodyPr>
          <a:lstStyle/>
          <a:p>
            <a:r>
              <a:rPr lang="en-US" sz="1050" dirty="0"/>
              <a:t>Output:</a:t>
            </a:r>
          </a:p>
        </p:txBody>
      </p:sp>
      <p:sp>
        <p:nvSpPr>
          <p:cNvPr id="10" name="Rectangle 9"/>
          <p:cNvSpPr/>
          <p:nvPr/>
        </p:nvSpPr>
        <p:spPr>
          <a:xfrm>
            <a:off x="1227792" y="4083918"/>
            <a:ext cx="2316815" cy="253916"/>
          </a:xfrm>
          <a:prstGeom prst="rect">
            <a:avLst/>
          </a:prstGeom>
          <a:ln>
            <a:solidFill>
              <a:srgbClr val="000000"/>
            </a:solidFill>
          </a:ln>
        </p:spPr>
        <p:txBody>
          <a:bodyPr wrap="square">
            <a:spAutoFit/>
          </a:bodyPr>
          <a:lstStyle/>
          <a:p>
            <a:r>
              <a:rPr lang="en-US" sz="1050" dirty="0"/>
              <a:t>5</a:t>
            </a:r>
          </a:p>
        </p:txBody>
      </p:sp>
      <p:sp>
        <p:nvSpPr>
          <p:cNvPr id="11" name="Rectangle 10"/>
          <p:cNvSpPr/>
          <p:nvPr/>
        </p:nvSpPr>
        <p:spPr>
          <a:xfrm>
            <a:off x="5009818" y="4103340"/>
            <a:ext cx="2020898" cy="253916"/>
          </a:xfrm>
          <a:prstGeom prst="rect">
            <a:avLst/>
          </a:prstGeom>
        </p:spPr>
        <p:txBody>
          <a:bodyPr wrap="square">
            <a:spAutoFit/>
          </a:bodyPr>
          <a:lstStyle/>
          <a:p>
            <a:r>
              <a:rPr lang="en-US" sz="1050" dirty="0"/>
              <a:t>Output:</a:t>
            </a:r>
          </a:p>
        </p:txBody>
      </p:sp>
      <p:sp>
        <p:nvSpPr>
          <p:cNvPr id="12" name="Rectangle 11"/>
          <p:cNvSpPr/>
          <p:nvPr/>
        </p:nvSpPr>
        <p:spPr>
          <a:xfrm>
            <a:off x="5872308" y="4083918"/>
            <a:ext cx="2316815" cy="253916"/>
          </a:xfrm>
          <a:prstGeom prst="rect">
            <a:avLst/>
          </a:prstGeom>
          <a:ln>
            <a:solidFill>
              <a:srgbClr val="000000"/>
            </a:solidFill>
          </a:ln>
        </p:spPr>
        <p:txBody>
          <a:bodyPr wrap="square">
            <a:spAutoFit/>
          </a:bodyPr>
          <a:lstStyle/>
          <a:p>
            <a:r>
              <a:rPr lang="en-US" sz="1050" dirty="0"/>
              <a:t>6</a:t>
            </a:r>
          </a:p>
        </p:txBody>
      </p:sp>
      <p:sp>
        <p:nvSpPr>
          <p:cNvPr id="13" name="Rectangle 12"/>
          <p:cNvSpPr/>
          <p:nvPr/>
        </p:nvSpPr>
        <p:spPr>
          <a:xfrm>
            <a:off x="683568" y="4515966"/>
            <a:ext cx="7776864" cy="369332"/>
          </a:xfrm>
          <a:prstGeom prst="rect">
            <a:avLst/>
          </a:prstGeom>
          <a:ln>
            <a:solidFill>
              <a:srgbClr val="FF0000"/>
            </a:solidFill>
          </a:ln>
        </p:spPr>
        <p:txBody>
          <a:bodyPr wrap="square">
            <a:spAutoFit/>
          </a:bodyPr>
          <a:lstStyle/>
          <a:p>
            <a:pPr>
              <a:buSzPct val="45000"/>
            </a:pPr>
            <a:r>
              <a:rPr lang="en-US" sz="1800" dirty="0">
                <a:latin typeface="Overlock" panose="02000506030000020004" pitchFamily="2" charset="0"/>
                <a:cs typeface="Calibri"/>
              </a:rPr>
              <a:t>Passing Variable By Reference </a:t>
            </a:r>
            <a:r>
              <a:rPr lang="en-US" sz="1800" dirty="0" err="1">
                <a:latin typeface="Overlock" panose="02000506030000020004" pitchFamily="2" charset="0"/>
                <a:cs typeface="Calibri"/>
              </a:rPr>
              <a:t>mengubah</a:t>
            </a:r>
            <a:r>
              <a:rPr lang="en-US" sz="1800" dirty="0">
                <a:latin typeface="Overlock" panose="02000506030000020004" pitchFamily="2" charset="0"/>
                <a:cs typeface="Calibri"/>
              </a:rPr>
              <a:t> </a:t>
            </a:r>
            <a:r>
              <a:rPr lang="en-US" sz="1800" dirty="0" err="1">
                <a:latin typeface="Overlock" panose="02000506030000020004" pitchFamily="2" charset="0"/>
                <a:cs typeface="Calibri"/>
              </a:rPr>
              <a:t>nilai</a:t>
            </a:r>
            <a:r>
              <a:rPr lang="en-US" sz="1800" dirty="0">
                <a:latin typeface="Overlock" panose="02000506030000020004" pitchFamily="2" charset="0"/>
                <a:cs typeface="Calibri"/>
              </a:rPr>
              <a:t> </a:t>
            </a:r>
            <a:r>
              <a:rPr lang="en-US" sz="1800" dirty="0" err="1">
                <a:latin typeface="Overlock" panose="02000506030000020004" pitchFamily="2" charset="0"/>
                <a:cs typeface="Calibri"/>
              </a:rPr>
              <a:t>variabel</a:t>
            </a:r>
            <a:r>
              <a:rPr lang="en-US" sz="1800" dirty="0">
                <a:latin typeface="Overlock" panose="02000506030000020004" pitchFamily="2" charset="0"/>
                <a:cs typeface="Calibri"/>
              </a:rPr>
              <a:t> yang </a:t>
            </a:r>
            <a:r>
              <a:rPr lang="en-US" sz="1800" dirty="0" err="1">
                <a:latin typeface="Overlock" panose="02000506030000020004" pitchFamily="2" charset="0"/>
                <a:cs typeface="Calibri"/>
              </a:rPr>
              <a:t>menjadi</a:t>
            </a:r>
            <a:r>
              <a:rPr lang="en-US" sz="1800" dirty="0">
                <a:latin typeface="Overlock" panose="02000506030000020004" pitchFamily="2" charset="0"/>
                <a:cs typeface="Calibri"/>
              </a:rPr>
              <a:t> parameter</a:t>
            </a:r>
          </a:p>
        </p:txBody>
      </p:sp>
    </p:spTree>
    <p:extLst>
      <p:ext uri="{BB962C8B-B14F-4D97-AF65-F5344CB8AC3E}">
        <p14:creationId xmlns:p14="http://schemas.microsoft.com/office/powerpoint/2010/main" val="22896582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9892" y="155091"/>
            <a:ext cx="7886700" cy="994200"/>
          </a:xfrm>
        </p:spPr>
        <p:txBody>
          <a:bodyPr/>
          <a:lstStyle/>
          <a:p>
            <a:r>
              <a:rPr lang="en-US" sz="2400" b="1" dirty="0" err="1" smtClean="0">
                <a:solidFill>
                  <a:srgbClr val="002060"/>
                </a:solidFill>
                <a:latin typeface="Cambria" pitchFamily="18" charset="0"/>
              </a:rPr>
              <a:t>Latihan</a:t>
            </a:r>
            <a:endParaRPr lang="en-US" sz="2400" b="1" dirty="0">
              <a:solidFill>
                <a:srgbClr val="002060"/>
              </a:solidFill>
              <a:latin typeface="Cambria" pitchFamily="18" charset="0"/>
            </a:endParaRPr>
          </a:p>
        </p:txBody>
      </p:sp>
      <p:sp>
        <p:nvSpPr>
          <p:cNvPr id="4" name="Google Shape;152;p30"/>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Google Shape;154;p30"/>
          <p:cNvPicPr preferRelativeResize="0"/>
          <p:nvPr/>
        </p:nvPicPr>
        <p:blipFill>
          <a:blip r:embed="rId2">
            <a:alphaModFix/>
          </a:blip>
          <a:stretch>
            <a:fillRect/>
          </a:stretch>
        </p:blipFill>
        <p:spPr>
          <a:xfrm>
            <a:off x="7831000" y="-228600"/>
            <a:ext cx="1301194" cy="707624"/>
          </a:xfrm>
          <a:prstGeom prst="rect">
            <a:avLst/>
          </a:prstGeom>
          <a:noFill/>
          <a:ln>
            <a:noFill/>
          </a:ln>
        </p:spPr>
      </p:pic>
      <p:sp>
        <p:nvSpPr>
          <p:cNvPr id="6" name="Google Shape;153;p30"/>
          <p:cNvSpPr txBox="1">
            <a:spLocks/>
          </p:cNvSpPr>
          <p:nvPr/>
        </p:nvSpPr>
        <p:spPr>
          <a:xfrm>
            <a:off x="-32225" y="4787425"/>
            <a:ext cx="3735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F3570"/>
                </a:solidFill>
                <a:latin typeface="Bebas Neue"/>
                <a:ea typeface="Bebas Neue"/>
                <a:cs typeface="Bebas Neue"/>
                <a:sym typeface="Bebas Neue"/>
              </a:rPr>
              <a:t>DTS 2021</a:t>
            </a:r>
            <a:endParaRPr lang="en-US" sz="1500">
              <a:solidFill>
                <a:srgbClr val="0F3570"/>
              </a:solidFill>
              <a:latin typeface="Bebas Neue"/>
              <a:ea typeface="Bebas Neue"/>
              <a:cs typeface="Bebas Neue"/>
              <a:sym typeface="Bebas Neue"/>
            </a:endParaRPr>
          </a:p>
        </p:txBody>
      </p:sp>
      <p:sp>
        <p:nvSpPr>
          <p:cNvPr id="7" name="Google Shape;158;p30"/>
          <p:cNvSpPr txBox="1">
            <a:spLocks/>
          </p:cNvSpPr>
          <p:nvPr/>
        </p:nvSpPr>
        <p:spPr>
          <a:xfrm>
            <a:off x="7752400" y="4864000"/>
            <a:ext cx="1398900" cy="19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400" b="0" i="0" u="none" strike="noStrike" cap="none">
                <a:solidFill>
                  <a:schemeClr val="dk2"/>
                </a:solidFill>
                <a:latin typeface="Arial"/>
                <a:ea typeface="Arial"/>
                <a:cs typeface="Arial"/>
                <a:sym typeface="Arial"/>
              </a:defRPr>
            </a:lvl9pPr>
          </a:lstStyle>
          <a:p>
            <a:pPr marL="0" indent="0">
              <a:lnSpc>
                <a:spcPct val="80000"/>
              </a:lnSpc>
              <a:spcBef>
                <a:spcPts val="0"/>
              </a:spcBef>
              <a:buSzPts val="275"/>
              <a:buFont typeface="Arial"/>
              <a:buNone/>
            </a:pPr>
            <a:r>
              <a:rPr lang="en-US" sz="1500" smtClean="0">
                <a:solidFill>
                  <a:srgbClr val="00F4AD"/>
                </a:solidFill>
                <a:latin typeface="Bebas Neue"/>
                <a:ea typeface="Bebas Neue"/>
                <a:cs typeface="Bebas Neue"/>
                <a:sym typeface="Bebas Neue"/>
              </a:rPr>
              <a:t>#Jadi</a:t>
            </a:r>
            <a:r>
              <a:rPr lang="en-US" sz="1500" smtClean="0">
                <a:solidFill>
                  <a:srgbClr val="0F3570"/>
                </a:solidFill>
                <a:latin typeface="Bebas Neue"/>
                <a:ea typeface="Bebas Neue"/>
                <a:cs typeface="Bebas Neue"/>
                <a:sym typeface="Bebas Neue"/>
              </a:rPr>
              <a:t>jagoandigital</a:t>
            </a:r>
            <a:endParaRPr lang="en-US" sz="1500">
              <a:solidFill>
                <a:srgbClr val="0F3570"/>
              </a:solidFill>
              <a:latin typeface="Bebas Neue"/>
              <a:ea typeface="Bebas Neue"/>
              <a:cs typeface="Bebas Neue"/>
              <a:sym typeface="Bebas Neue"/>
            </a:endParaRPr>
          </a:p>
        </p:txBody>
      </p:sp>
      <p:sp>
        <p:nvSpPr>
          <p:cNvPr id="8" name="TextBox 7"/>
          <p:cNvSpPr txBox="1"/>
          <p:nvPr/>
        </p:nvSpPr>
        <p:spPr>
          <a:xfrm>
            <a:off x="593766" y="1223158"/>
            <a:ext cx="2489784" cy="307777"/>
          </a:xfrm>
          <a:prstGeom prst="rect">
            <a:avLst/>
          </a:prstGeom>
          <a:noFill/>
        </p:spPr>
        <p:txBody>
          <a:bodyPr wrap="none" rtlCol="0">
            <a:spAutoFit/>
          </a:bodyPr>
          <a:lstStyle/>
          <a:p>
            <a:r>
              <a:rPr lang="en-US" b="1" dirty="0" err="1" smtClean="0"/>
              <a:t>Lihat</a:t>
            </a:r>
            <a:r>
              <a:rPr lang="en-US" b="1" dirty="0" smtClean="0"/>
              <a:t> File </a:t>
            </a:r>
            <a:r>
              <a:rPr lang="en-US" b="1" dirty="0" err="1" smtClean="0"/>
              <a:t>Tugas</a:t>
            </a:r>
            <a:r>
              <a:rPr lang="en-US" b="1" dirty="0" smtClean="0"/>
              <a:t> </a:t>
            </a:r>
            <a:r>
              <a:rPr lang="en-US" b="1" dirty="0" err="1" smtClean="0"/>
              <a:t>Praktek</a:t>
            </a:r>
            <a:r>
              <a:rPr lang="en-US" b="1" smtClean="0"/>
              <a:t> #2</a:t>
            </a:r>
            <a:endParaRPr lang="en-US" b="1" dirty="0"/>
          </a:p>
        </p:txBody>
      </p:sp>
    </p:spTree>
    <p:extLst>
      <p:ext uri="{BB962C8B-B14F-4D97-AF65-F5344CB8AC3E}">
        <p14:creationId xmlns:p14="http://schemas.microsoft.com/office/powerpoint/2010/main" val="62525316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1"/>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65" name="Google Shape;165;p31"/>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66" name="Google Shape;166;p31"/>
          <p:cNvSpPr txBox="1"/>
          <p:nvPr/>
        </p:nvSpPr>
        <p:spPr>
          <a:xfrm>
            <a:off x="127750" y="479025"/>
            <a:ext cx="89355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350" b="1" dirty="0" smtClean="0">
                <a:solidFill>
                  <a:srgbClr val="0F3570"/>
                </a:solidFill>
                <a:latin typeface="Overlock"/>
                <a:ea typeface="Overlock"/>
                <a:cs typeface="Overlock"/>
                <a:sym typeface="Overlock"/>
              </a:rPr>
              <a:t>Reference</a:t>
            </a:r>
            <a:endParaRPr sz="1350" b="1" dirty="0">
              <a:solidFill>
                <a:srgbClr val="0F3570"/>
              </a:solidFill>
              <a:latin typeface="Overlock"/>
              <a:ea typeface="Overlock"/>
              <a:cs typeface="Overlock"/>
              <a:sym typeface="Overlock"/>
            </a:endParaRPr>
          </a:p>
        </p:txBody>
      </p:sp>
      <p:sp>
        <p:nvSpPr>
          <p:cNvPr id="167" name="Google Shape;167;p31"/>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68" name="Google Shape;168;p31"/>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69" name="Google Shape;169;p31"/>
          <p:cNvSpPr txBox="1">
            <a:spLocks noGrp="1"/>
          </p:cNvSpPr>
          <p:nvPr>
            <p:ph type="subTitle" idx="1"/>
          </p:nvPr>
        </p:nvSpPr>
        <p:spPr>
          <a:xfrm>
            <a:off x="7752400" y="4864000"/>
            <a:ext cx="1398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
        <p:nvSpPr>
          <p:cNvPr id="2" name="TextBox 1"/>
          <p:cNvSpPr txBox="1"/>
          <p:nvPr/>
        </p:nvSpPr>
        <p:spPr>
          <a:xfrm>
            <a:off x="127751" y="1043826"/>
            <a:ext cx="8757700" cy="2582245"/>
          </a:xfrm>
          <a:prstGeom prst="rect">
            <a:avLst/>
          </a:prstGeom>
          <a:noFill/>
        </p:spPr>
        <p:txBody>
          <a:bodyPr wrap="square" rtlCol="0">
            <a:spAutoFit/>
          </a:bodyPr>
          <a:lstStyle/>
          <a:p>
            <a:r>
              <a:rPr lang="en-US" dirty="0" smtClean="0">
                <a:solidFill>
                  <a:schemeClr val="tx1"/>
                </a:solidFill>
                <a:latin typeface="+mj-lt"/>
              </a:rPr>
              <a:t>1. Lemay</a:t>
            </a:r>
            <a:r>
              <a:rPr lang="en-US" dirty="0">
                <a:solidFill>
                  <a:schemeClr val="tx1"/>
                </a:solidFill>
                <a:latin typeface="+mj-lt"/>
              </a:rPr>
              <a:t>, L., Coburn, R., and </a:t>
            </a:r>
            <a:r>
              <a:rPr lang="en-US" dirty="0" err="1">
                <a:solidFill>
                  <a:schemeClr val="tx1"/>
                </a:solidFill>
                <a:latin typeface="+mj-lt"/>
              </a:rPr>
              <a:t>Kyrnin</a:t>
            </a:r>
            <a:r>
              <a:rPr lang="en-US" dirty="0">
                <a:solidFill>
                  <a:schemeClr val="tx1"/>
                </a:solidFill>
                <a:latin typeface="+mj-lt"/>
              </a:rPr>
              <a:t>, J. (2016). </a:t>
            </a:r>
            <a:r>
              <a:rPr lang="en-US" dirty="0" err="1">
                <a:solidFill>
                  <a:schemeClr val="tx1"/>
                </a:solidFill>
                <a:latin typeface="+mj-lt"/>
              </a:rPr>
              <a:t>Sams</a:t>
            </a:r>
            <a:r>
              <a:rPr lang="en-US" dirty="0">
                <a:solidFill>
                  <a:schemeClr val="tx1"/>
                </a:solidFill>
                <a:latin typeface="+mj-lt"/>
              </a:rPr>
              <a:t> Teach Yourself HTML, CSS &amp; JavaScript Web Publishing in One Hour a Day, Seventh Edition. Pearson Education, Inc</a:t>
            </a:r>
            <a:r>
              <a:rPr lang="en-US" dirty="0" smtClean="0">
                <a:solidFill>
                  <a:schemeClr val="tx1"/>
                </a:solidFill>
                <a:latin typeface="+mj-lt"/>
              </a:rPr>
              <a:t>.</a:t>
            </a:r>
          </a:p>
          <a:p>
            <a:pPr marL="12700" lvl="0">
              <a:lnSpc>
                <a:spcPct val="115000"/>
              </a:lnSpc>
              <a:spcBef>
                <a:spcPts val="100"/>
              </a:spcBef>
              <a:buClr>
                <a:schemeClr val="accent1">
                  <a:lumMod val="50000"/>
                </a:schemeClr>
              </a:buClr>
            </a:pPr>
            <a:r>
              <a:rPr lang="en-US" dirty="0" smtClean="0">
                <a:solidFill>
                  <a:schemeClr val="tx1"/>
                </a:solidFill>
                <a:latin typeface="+mj-lt"/>
              </a:rPr>
              <a:t>3. </a:t>
            </a:r>
            <a:r>
              <a:rPr lang="pt-BR" dirty="0">
                <a:solidFill>
                  <a:schemeClr val="tx1"/>
                </a:solidFill>
                <a:latin typeface="+mj-lt"/>
                <a:ea typeface="Overlock"/>
                <a:cs typeface="Overlock"/>
                <a:sym typeface="Overlock"/>
              </a:rPr>
              <a:t>Anonymous.(n.d.).  Apache HTTP Server Documentation Version 2.2. Retrieved from http://httpd.apache.org/docs/2.2</a:t>
            </a:r>
            <a:r>
              <a:rPr lang="pt-BR" dirty="0" smtClean="0">
                <a:solidFill>
                  <a:schemeClr val="tx1"/>
                </a:solidFill>
                <a:latin typeface="+mj-lt"/>
                <a:ea typeface="Overlock"/>
                <a:cs typeface="Overlock"/>
                <a:sym typeface="Overlock"/>
              </a:rPr>
              <a:t>/.</a:t>
            </a:r>
          </a:p>
          <a:p>
            <a:pPr marL="12700" lvl="0">
              <a:lnSpc>
                <a:spcPct val="115000"/>
              </a:lnSpc>
              <a:spcBef>
                <a:spcPts val="100"/>
              </a:spcBef>
              <a:buClr>
                <a:schemeClr val="accent1">
                  <a:lumMod val="50000"/>
                </a:schemeClr>
              </a:buClr>
            </a:pPr>
            <a:r>
              <a:rPr lang="pt-BR" dirty="0">
                <a:solidFill>
                  <a:schemeClr val="tx1"/>
                </a:solidFill>
                <a:latin typeface="+mj-lt"/>
                <a:ea typeface="Overlock"/>
                <a:cs typeface="Overlock"/>
                <a:sym typeface="Overlock"/>
              </a:rPr>
              <a:t>4</a:t>
            </a:r>
            <a:r>
              <a:rPr lang="pt-BR" dirty="0" smtClean="0">
                <a:solidFill>
                  <a:schemeClr val="tx1"/>
                </a:solidFill>
                <a:latin typeface="+mj-lt"/>
                <a:ea typeface="Overlock"/>
                <a:cs typeface="Overlock"/>
                <a:sym typeface="Overlock"/>
              </a:rPr>
              <a:t>. Achour</a:t>
            </a:r>
            <a:r>
              <a:rPr lang="pt-BR" dirty="0">
                <a:solidFill>
                  <a:schemeClr val="tx1"/>
                </a:solidFill>
                <a:latin typeface="+mj-lt"/>
                <a:ea typeface="Overlock"/>
                <a:cs typeface="Overlock"/>
                <a:sym typeface="Overlock"/>
              </a:rPr>
              <a:t>, M., Betz, F. (n.d.), PHP Manual. Retrieved from http://www.php.net/download-docs.php.</a:t>
            </a:r>
          </a:p>
          <a:p>
            <a:pPr marL="12700" lvl="0">
              <a:lnSpc>
                <a:spcPct val="115000"/>
              </a:lnSpc>
              <a:spcBef>
                <a:spcPts val="100"/>
              </a:spcBef>
              <a:buClr>
                <a:schemeClr val="accent1">
                  <a:lumMod val="50000"/>
                </a:schemeClr>
              </a:buClr>
            </a:pPr>
            <a:r>
              <a:rPr lang="pt-BR" dirty="0">
                <a:solidFill>
                  <a:schemeClr val="tx1"/>
                </a:solidFill>
                <a:latin typeface="+mj-lt"/>
                <a:ea typeface="Overlock"/>
                <a:cs typeface="Overlock"/>
                <a:sym typeface="Overlock"/>
              </a:rPr>
              <a:t>5</a:t>
            </a:r>
            <a:r>
              <a:rPr lang="pt-BR" dirty="0" smtClean="0">
                <a:solidFill>
                  <a:schemeClr val="tx1"/>
                </a:solidFill>
                <a:latin typeface="+mj-lt"/>
                <a:ea typeface="Overlock"/>
                <a:cs typeface="Overlock"/>
                <a:sym typeface="Overlock"/>
              </a:rPr>
              <a:t>. Anonymous</a:t>
            </a:r>
            <a:r>
              <a:rPr lang="pt-BR" dirty="0">
                <a:solidFill>
                  <a:schemeClr val="tx1"/>
                </a:solidFill>
                <a:latin typeface="+mj-lt"/>
                <a:ea typeface="Overlock"/>
                <a:cs typeface="Overlock"/>
                <a:sym typeface="Overlock"/>
              </a:rPr>
              <a:t>. (n.d.). MySQL Reference Manual. Retrieved from http://downloads.mysql.com/docs/. </a:t>
            </a:r>
            <a:endParaRPr lang="pt-BR" dirty="0" smtClean="0">
              <a:solidFill>
                <a:schemeClr val="tx1"/>
              </a:solidFill>
              <a:latin typeface="+mj-lt"/>
              <a:ea typeface="Overlock"/>
              <a:cs typeface="Overlock"/>
              <a:sym typeface="Overlock"/>
            </a:endParaRPr>
          </a:p>
          <a:p>
            <a:pPr marL="12700" lvl="0">
              <a:lnSpc>
                <a:spcPct val="115000"/>
              </a:lnSpc>
              <a:spcBef>
                <a:spcPts val="100"/>
              </a:spcBef>
              <a:buClr>
                <a:schemeClr val="accent1">
                  <a:lumMod val="50000"/>
                </a:schemeClr>
              </a:buClr>
            </a:pPr>
            <a:r>
              <a:rPr lang="pt-BR" dirty="0">
                <a:solidFill>
                  <a:schemeClr val="tx1"/>
                </a:solidFill>
                <a:latin typeface="+mj-lt"/>
                <a:ea typeface="Overlock"/>
                <a:cs typeface="Overlock"/>
                <a:sym typeface="Overlock"/>
              </a:rPr>
              <a:t>6</a:t>
            </a:r>
            <a:r>
              <a:rPr lang="pt-BR" dirty="0" smtClean="0">
                <a:solidFill>
                  <a:schemeClr val="tx1"/>
                </a:solidFill>
                <a:latin typeface="+mj-lt"/>
                <a:ea typeface="Overlock"/>
                <a:cs typeface="Overlock"/>
                <a:sym typeface="Overlock"/>
              </a:rPr>
              <a:t>. Naramore</a:t>
            </a:r>
            <a:r>
              <a:rPr lang="pt-BR" dirty="0">
                <a:solidFill>
                  <a:schemeClr val="tx1"/>
                </a:solidFill>
                <a:latin typeface="+mj-lt"/>
                <a:ea typeface="Overlock"/>
                <a:cs typeface="Overlock"/>
                <a:sym typeface="Overlock"/>
              </a:rPr>
              <a:t>, E., Gerner, J., Le Scouarnec, Y., Stolz, J., Glass, M. K. (2005). Beginning PHP5, Apache, and MySQL® Web D</a:t>
            </a:r>
            <a:r>
              <a:rPr lang="pt-BR" dirty="0" smtClean="0">
                <a:solidFill>
                  <a:schemeClr val="tx1"/>
                </a:solidFill>
                <a:latin typeface="+mj-lt"/>
                <a:ea typeface="Overlock"/>
                <a:cs typeface="Overlock"/>
                <a:sym typeface="Overlock"/>
              </a:rPr>
              <a:t>evelopment</a:t>
            </a:r>
            <a:r>
              <a:rPr lang="pt-BR" dirty="0">
                <a:solidFill>
                  <a:schemeClr val="tx1"/>
                </a:solidFill>
                <a:latin typeface="+mj-lt"/>
                <a:ea typeface="Overlock"/>
                <a:cs typeface="Overlock"/>
                <a:sym typeface="Overlock"/>
              </a:rPr>
              <a:t>. Indianapolis, IN:  Wiley Publishing, Inc.</a:t>
            </a:r>
          </a:p>
          <a:p>
            <a:pPr marL="12700" lvl="0">
              <a:lnSpc>
                <a:spcPct val="115000"/>
              </a:lnSpc>
              <a:spcBef>
                <a:spcPts val="100"/>
              </a:spcBef>
              <a:buClr>
                <a:schemeClr val="accent1">
                  <a:lumMod val="50000"/>
                </a:schemeClr>
              </a:buClr>
            </a:pPr>
            <a:r>
              <a:rPr lang="pt-BR" dirty="0" smtClean="0">
                <a:solidFill>
                  <a:schemeClr val="tx1"/>
                </a:solidFill>
                <a:latin typeface="+mj-lt"/>
                <a:ea typeface="Overlock"/>
                <a:cs typeface="Overlock"/>
                <a:sym typeface="Overlock"/>
              </a:rPr>
              <a:t>7. PHP </a:t>
            </a:r>
            <a:r>
              <a:rPr lang="pt-BR" dirty="0">
                <a:solidFill>
                  <a:schemeClr val="tx1"/>
                </a:solidFill>
                <a:latin typeface="+mj-lt"/>
                <a:ea typeface="Overlock"/>
                <a:cs typeface="Overlock"/>
                <a:sym typeface="Overlock"/>
              </a:rPr>
              <a:t> Tutorial, diakses dari laman https://www.w3schools.com/php/, pada </a:t>
            </a:r>
            <a:r>
              <a:rPr lang="pt-BR" dirty="0" smtClean="0">
                <a:solidFill>
                  <a:schemeClr val="tx1"/>
                </a:solidFill>
                <a:latin typeface="+mj-lt"/>
                <a:ea typeface="Overlock"/>
                <a:cs typeface="Overlock"/>
                <a:sym typeface="Overlock"/>
              </a:rPr>
              <a:t>24 Februari 2021</a:t>
            </a:r>
            <a:endParaRPr lang="pt-BR" dirty="0">
              <a:solidFill>
                <a:schemeClr val="tx1"/>
              </a:solidFill>
              <a:latin typeface="+mj-lt"/>
              <a:ea typeface="Overlock"/>
              <a:cs typeface="Overlock"/>
              <a:sym typeface="Overlock"/>
            </a:endParaRPr>
          </a:p>
          <a:p>
            <a:pPr marL="12700" lvl="0">
              <a:lnSpc>
                <a:spcPct val="115000"/>
              </a:lnSpc>
              <a:spcBef>
                <a:spcPts val="100"/>
              </a:spcBef>
              <a:buClr>
                <a:schemeClr val="accent1">
                  <a:lumMod val="50000"/>
                </a:schemeClr>
              </a:buClr>
            </a:pPr>
            <a:r>
              <a:rPr lang="pt-BR" dirty="0" smtClean="0">
                <a:solidFill>
                  <a:schemeClr val="tx1"/>
                </a:solidFill>
                <a:latin typeface="+mj-lt"/>
                <a:ea typeface="Overlock"/>
                <a:cs typeface="Overlock"/>
                <a:sym typeface="Overlock"/>
              </a:rPr>
              <a:t>8. Tizag </a:t>
            </a:r>
            <a:r>
              <a:rPr lang="pt-BR" dirty="0">
                <a:solidFill>
                  <a:schemeClr val="tx1"/>
                </a:solidFill>
                <a:latin typeface="+mj-lt"/>
                <a:ea typeface="Overlock"/>
                <a:cs typeface="Overlock"/>
                <a:sym typeface="Overlock"/>
              </a:rPr>
              <a:t>PHP, diakses dari laman http://www.tizag.com/phpT/comment.php, pada </a:t>
            </a:r>
            <a:r>
              <a:rPr lang="pt-BR" dirty="0" smtClean="0">
                <a:solidFill>
                  <a:schemeClr val="tx1"/>
                </a:solidFill>
                <a:latin typeface="+mj-lt"/>
                <a:ea typeface="Overlock"/>
                <a:cs typeface="Overlock"/>
                <a:sym typeface="Overlock"/>
              </a:rPr>
              <a:t>24 Februari 2021</a:t>
            </a:r>
            <a:endParaRPr lang="en-US" dirty="0">
              <a:solidFill>
                <a:schemeClr val="tx1"/>
              </a:solidFill>
              <a:latin typeface="+mj-lt"/>
            </a:endParaRPr>
          </a:p>
        </p:txBody>
      </p:sp>
    </p:spTree>
    <p:extLst>
      <p:ext uri="{BB962C8B-B14F-4D97-AF65-F5344CB8AC3E}">
        <p14:creationId xmlns:p14="http://schemas.microsoft.com/office/powerpoint/2010/main" val="38343908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1"/>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1"/>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65" name="Google Shape;165;p31"/>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66" name="Google Shape;166;p31"/>
          <p:cNvSpPr txBox="1"/>
          <p:nvPr/>
        </p:nvSpPr>
        <p:spPr>
          <a:xfrm>
            <a:off x="127750" y="479025"/>
            <a:ext cx="89355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350" b="1" dirty="0">
                <a:solidFill>
                  <a:srgbClr val="0F3570"/>
                </a:solidFill>
                <a:latin typeface="Overlock"/>
                <a:ea typeface="Overlock"/>
                <a:cs typeface="Overlock"/>
                <a:sym typeface="Overlock"/>
              </a:rPr>
              <a:t>Tools / Lab Online </a:t>
            </a:r>
            <a:endParaRPr sz="1350" b="1" dirty="0">
              <a:solidFill>
                <a:srgbClr val="0F3570"/>
              </a:solidFill>
              <a:latin typeface="Overlock"/>
              <a:ea typeface="Overlock"/>
              <a:cs typeface="Overlock"/>
              <a:sym typeface="Overlock"/>
            </a:endParaRPr>
          </a:p>
        </p:txBody>
      </p:sp>
      <p:sp>
        <p:nvSpPr>
          <p:cNvPr id="167" name="Google Shape;167;p31"/>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68" name="Google Shape;168;p31"/>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69" name="Google Shape;169;p31"/>
          <p:cNvSpPr txBox="1">
            <a:spLocks noGrp="1"/>
          </p:cNvSpPr>
          <p:nvPr>
            <p:ph type="subTitle" idx="1"/>
          </p:nvPr>
        </p:nvSpPr>
        <p:spPr>
          <a:xfrm>
            <a:off x="7752400" y="4864000"/>
            <a:ext cx="1398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
        <p:nvSpPr>
          <p:cNvPr id="2" name="TextBox 1"/>
          <p:cNvSpPr txBox="1"/>
          <p:nvPr/>
        </p:nvSpPr>
        <p:spPr>
          <a:xfrm>
            <a:off x="127750" y="1038636"/>
            <a:ext cx="4904509" cy="523220"/>
          </a:xfrm>
          <a:prstGeom prst="rect">
            <a:avLst/>
          </a:prstGeom>
          <a:noFill/>
        </p:spPr>
        <p:txBody>
          <a:bodyPr wrap="square" rtlCol="0">
            <a:spAutoFit/>
          </a:bodyPr>
          <a:lstStyle/>
          <a:p>
            <a:pPr marL="342900" indent="-342900">
              <a:buAutoNum type="arabicPeriod"/>
            </a:pPr>
            <a:r>
              <a:rPr lang="en-US" dirty="0" smtClean="0"/>
              <a:t>Sublime Text</a:t>
            </a:r>
          </a:p>
          <a:p>
            <a:pPr marL="342900" indent="-342900">
              <a:buAutoNum type="arabicPeriod"/>
            </a:pPr>
            <a:r>
              <a:rPr lang="en-US" dirty="0" smtClean="0"/>
              <a:t>Web Browser (Google Chrome/Mozilla Firefox)</a:t>
            </a:r>
            <a:endParaRPr lang="en-US" dirty="0"/>
          </a:p>
        </p:txBody>
      </p:sp>
    </p:spTree>
    <p:extLst>
      <p:ext uri="{BB962C8B-B14F-4D97-AF65-F5344CB8AC3E}">
        <p14:creationId xmlns:p14="http://schemas.microsoft.com/office/powerpoint/2010/main" val="4741990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p:nvPr/>
        </p:nvSpPr>
        <p:spPr>
          <a:xfrm>
            <a:off x="0" y="400"/>
            <a:ext cx="9161700" cy="312000"/>
          </a:xfrm>
          <a:prstGeom prst="rect">
            <a:avLst/>
          </a:prstGeom>
          <a:solidFill>
            <a:srgbClr val="0F357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2"/>
          <p:cNvSpPr txBox="1">
            <a:spLocks noGrp="1"/>
          </p:cNvSpPr>
          <p:nvPr>
            <p:ph type="subTitle" idx="1"/>
          </p:nvPr>
        </p:nvSpPr>
        <p:spPr>
          <a:xfrm>
            <a:off x="-32225" y="4787425"/>
            <a:ext cx="3735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F3570"/>
                </a:solidFill>
                <a:latin typeface="Bebas Neue"/>
                <a:ea typeface="Bebas Neue"/>
                <a:cs typeface="Bebas Neue"/>
                <a:sym typeface="Bebas Neue"/>
              </a:rPr>
              <a:t>DTS 2021</a:t>
            </a:r>
            <a:endParaRPr sz="1500">
              <a:solidFill>
                <a:srgbClr val="0F3570"/>
              </a:solidFill>
              <a:latin typeface="Bebas Neue"/>
              <a:ea typeface="Bebas Neue"/>
              <a:cs typeface="Bebas Neue"/>
              <a:sym typeface="Bebas Neue"/>
            </a:endParaRPr>
          </a:p>
        </p:txBody>
      </p:sp>
      <p:pic>
        <p:nvPicPr>
          <p:cNvPr id="176" name="Google Shape;176;p32"/>
          <p:cNvPicPr preferRelativeResize="0"/>
          <p:nvPr/>
        </p:nvPicPr>
        <p:blipFill>
          <a:blip r:embed="rId3">
            <a:alphaModFix/>
          </a:blip>
          <a:stretch>
            <a:fillRect/>
          </a:stretch>
        </p:blipFill>
        <p:spPr>
          <a:xfrm>
            <a:off x="7831000" y="-228600"/>
            <a:ext cx="1301194" cy="707624"/>
          </a:xfrm>
          <a:prstGeom prst="rect">
            <a:avLst/>
          </a:prstGeom>
          <a:noFill/>
          <a:ln>
            <a:noFill/>
          </a:ln>
        </p:spPr>
      </p:pic>
      <p:sp>
        <p:nvSpPr>
          <p:cNvPr id="177" name="Google Shape;177;p32"/>
          <p:cNvSpPr txBox="1"/>
          <p:nvPr/>
        </p:nvSpPr>
        <p:spPr>
          <a:xfrm>
            <a:off x="127750" y="479025"/>
            <a:ext cx="89355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d" sz="1350" b="1">
                <a:solidFill>
                  <a:srgbClr val="0F3570"/>
                </a:solidFill>
                <a:latin typeface="Overlock"/>
                <a:ea typeface="Overlock"/>
                <a:cs typeface="Overlock"/>
                <a:sym typeface="Overlock"/>
              </a:rPr>
              <a:t>Summary</a:t>
            </a:r>
            <a:endParaRPr sz="1350" b="1">
              <a:solidFill>
                <a:srgbClr val="0F3570"/>
              </a:solidFill>
              <a:latin typeface="Overlock"/>
              <a:ea typeface="Overlock"/>
              <a:cs typeface="Overlock"/>
              <a:sym typeface="Overlock"/>
            </a:endParaRPr>
          </a:p>
        </p:txBody>
      </p:sp>
      <p:sp>
        <p:nvSpPr>
          <p:cNvPr id="178" name="Google Shape;178;p32"/>
          <p:cNvSpPr txBox="1"/>
          <p:nvPr/>
        </p:nvSpPr>
        <p:spPr>
          <a:xfrm>
            <a:off x="234050" y="800125"/>
            <a:ext cx="8759100" cy="392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50" b="1">
              <a:solidFill>
                <a:srgbClr val="0F3570"/>
              </a:solidFill>
              <a:latin typeface="Overlock"/>
              <a:ea typeface="Overlock"/>
              <a:cs typeface="Overlock"/>
              <a:sym typeface="Overlock"/>
            </a:endParaRPr>
          </a:p>
        </p:txBody>
      </p:sp>
      <p:sp>
        <p:nvSpPr>
          <p:cNvPr id="179" name="Google Shape;179;p32"/>
          <p:cNvSpPr txBox="1"/>
          <p:nvPr/>
        </p:nvSpPr>
        <p:spPr>
          <a:xfrm>
            <a:off x="81650" y="871425"/>
            <a:ext cx="8803800" cy="2613600"/>
          </a:xfrm>
          <a:prstGeom prst="rect">
            <a:avLst/>
          </a:prstGeom>
          <a:noFill/>
          <a:ln>
            <a:noFill/>
          </a:ln>
        </p:spPr>
        <p:txBody>
          <a:bodyPr spcFirstLastPara="1" wrap="square" lIns="91425" tIns="91425" rIns="91425" bIns="91425" anchor="t" anchorCtr="0">
            <a:spAutoFit/>
          </a:bodyPr>
          <a:lstStyle/>
          <a:p>
            <a:pPr marL="12700" lvl="0" indent="0" algn="l" rtl="0">
              <a:lnSpc>
                <a:spcPct val="115000"/>
              </a:lnSpc>
              <a:spcBef>
                <a:spcPts val="100"/>
              </a:spcBef>
              <a:spcAft>
                <a:spcPts val="0"/>
              </a:spcAft>
              <a:buNone/>
            </a:pPr>
            <a:endParaRPr sz="1200">
              <a:solidFill>
                <a:srgbClr val="0F3570"/>
              </a:solidFill>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a:p>
            <a:pPr marL="0" lvl="0" indent="0" algn="l" rtl="0">
              <a:spcBef>
                <a:spcPts val="0"/>
              </a:spcBef>
              <a:spcAft>
                <a:spcPts val="0"/>
              </a:spcAft>
              <a:buNone/>
            </a:pPr>
            <a:endParaRPr sz="1200">
              <a:latin typeface="Overlock"/>
              <a:ea typeface="Overlock"/>
              <a:cs typeface="Overlock"/>
              <a:sym typeface="Overlock"/>
            </a:endParaRPr>
          </a:p>
        </p:txBody>
      </p:sp>
      <p:sp>
        <p:nvSpPr>
          <p:cNvPr id="180" name="Google Shape;180;p32"/>
          <p:cNvSpPr txBox="1">
            <a:spLocks noGrp="1"/>
          </p:cNvSpPr>
          <p:nvPr>
            <p:ph type="subTitle" idx="1"/>
          </p:nvPr>
        </p:nvSpPr>
        <p:spPr>
          <a:xfrm>
            <a:off x="7752400" y="4864000"/>
            <a:ext cx="1398900" cy="194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id" sz="1500">
                <a:solidFill>
                  <a:srgbClr val="00F4AD"/>
                </a:solidFill>
                <a:latin typeface="Bebas Neue"/>
                <a:ea typeface="Bebas Neue"/>
                <a:cs typeface="Bebas Neue"/>
                <a:sym typeface="Bebas Neue"/>
              </a:rPr>
              <a:t>#Jadi</a:t>
            </a:r>
            <a:r>
              <a:rPr lang="id" sz="1500">
                <a:solidFill>
                  <a:srgbClr val="0F3570"/>
                </a:solidFill>
                <a:latin typeface="Bebas Neue"/>
                <a:ea typeface="Bebas Neue"/>
                <a:cs typeface="Bebas Neue"/>
                <a:sym typeface="Bebas Neue"/>
              </a:rPr>
              <a:t>jagoandigital</a:t>
            </a:r>
            <a:endParaRPr sz="1500">
              <a:solidFill>
                <a:srgbClr val="0F3570"/>
              </a:solidFill>
              <a:latin typeface="Bebas Neue"/>
              <a:ea typeface="Bebas Neue"/>
              <a:cs typeface="Bebas Neue"/>
              <a:sym typeface="Bebas Neue"/>
            </a:endParaRPr>
          </a:p>
        </p:txBody>
      </p:sp>
      <p:sp>
        <p:nvSpPr>
          <p:cNvPr id="2" name="TextBox 1"/>
          <p:cNvSpPr txBox="1"/>
          <p:nvPr/>
        </p:nvSpPr>
        <p:spPr>
          <a:xfrm>
            <a:off x="234051" y="1192525"/>
            <a:ext cx="8759100" cy="1324465"/>
          </a:xfrm>
          <a:prstGeom prst="rect">
            <a:avLst/>
          </a:prstGeom>
          <a:noFill/>
        </p:spPr>
        <p:txBody>
          <a:bodyPr wrap="square" rtlCol="0">
            <a:spAutoFit/>
          </a:bodyPr>
          <a:lstStyle/>
          <a:p>
            <a:pPr marL="184150" lvl="0" indent="-171450">
              <a:lnSpc>
                <a:spcPct val="115000"/>
              </a:lnSpc>
              <a:spcBef>
                <a:spcPts val="100"/>
              </a:spcBef>
              <a:buClr>
                <a:schemeClr val="accent1">
                  <a:lumMod val="50000"/>
                </a:schemeClr>
              </a:buClr>
              <a:buFont typeface="Wingdings" pitchFamily="2" charset="2"/>
              <a:buChar char="v"/>
            </a:pPr>
            <a:r>
              <a:rPr lang="pt-BR" b="1" dirty="0" smtClean="0">
                <a:solidFill>
                  <a:srgbClr val="0F3570"/>
                </a:solidFill>
                <a:latin typeface="Overlock"/>
                <a:ea typeface="Overlock"/>
                <a:cs typeface="Overlock"/>
                <a:sym typeface="Overlock"/>
              </a:rPr>
              <a:t>Javascript </a:t>
            </a:r>
            <a:r>
              <a:rPr lang="pt-BR" dirty="0" smtClean="0">
                <a:solidFill>
                  <a:srgbClr val="0F3570"/>
                </a:solidFill>
                <a:latin typeface="Overlock"/>
                <a:ea typeface="Overlock"/>
                <a:cs typeface="Overlock"/>
                <a:sym typeface="Overlock"/>
              </a:rPr>
              <a:t>digunakan untuk membuat website menjadi interakfif</a:t>
            </a:r>
          </a:p>
          <a:p>
            <a:pPr marL="184150" lvl="0" indent="-171450">
              <a:lnSpc>
                <a:spcPct val="115000"/>
              </a:lnSpc>
              <a:spcBef>
                <a:spcPts val="100"/>
              </a:spcBef>
              <a:buClr>
                <a:schemeClr val="accent1">
                  <a:lumMod val="50000"/>
                </a:schemeClr>
              </a:buClr>
              <a:buFont typeface="Wingdings" pitchFamily="2" charset="2"/>
              <a:buChar char="v"/>
            </a:pPr>
            <a:r>
              <a:rPr lang="pt-BR" b="1" dirty="0" smtClean="0">
                <a:solidFill>
                  <a:srgbClr val="0F3570"/>
                </a:solidFill>
                <a:latin typeface="Overlock"/>
                <a:ea typeface="Overlock"/>
                <a:cs typeface="Overlock"/>
                <a:sym typeface="Overlock"/>
              </a:rPr>
              <a:t>Fungsi</a:t>
            </a:r>
            <a:r>
              <a:rPr lang="pt-BR" dirty="0" smtClean="0">
                <a:solidFill>
                  <a:srgbClr val="0F3570"/>
                </a:solidFill>
                <a:latin typeface="Overlock"/>
                <a:ea typeface="Overlock"/>
                <a:cs typeface="Overlock"/>
                <a:sym typeface="Overlock"/>
              </a:rPr>
              <a:t> </a:t>
            </a:r>
            <a:r>
              <a:rPr lang="pt-BR" dirty="0">
                <a:solidFill>
                  <a:srgbClr val="0F3570"/>
                </a:solidFill>
                <a:latin typeface="Overlock"/>
                <a:ea typeface="Overlock"/>
                <a:cs typeface="Overlock"/>
                <a:sym typeface="Overlock"/>
              </a:rPr>
              <a:t>dan </a:t>
            </a:r>
            <a:r>
              <a:rPr lang="pt-BR" b="1" dirty="0">
                <a:solidFill>
                  <a:srgbClr val="0F3570"/>
                </a:solidFill>
                <a:latin typeface="Overlock"/>
                <a:ea typeface="Overlock"/>
                <a:cs typeface="Overlock"/>
                <a:sym typeface="Overlock"/>
              </a:rPr>
              <a:t>Prosedur </a:t>
            </a:r>
            <a:r>
              <a:rPr lang="pt-BR" dirty="0">
                <a:solidFill>
                  <a:srgbClr val="0F3570"/>
                </a:solidFill>
                <a:latin typeface="Overlock"/>
                <a:ea typeface="Overlock"/>
                <a:cs typeface="Overlock"/>
                <a:sym typeface="Overlock"/>
              </a:rPr>
              <a:t>dipakai untuk efisiensi penulisan source code karena dapat digunakan berulang-ulang.</a:t>
            </a:r>
          </a:p>
          <a:p>
            <a:pPr marL="184150" lvl="0" indent="-171450">
              <a:lnSpc>
                <a:spcPct val="115000"/>
              </a:lnSpc>
              <a:spcBef>
                <a:spcPts val="100"/>
              </a:spcBef>
              <a:buClr>
                <a:schemeClr val="accent1">
                  <a:lumMod val="50000"/>
                </a:schemeClr>
              </a:buClr>
              <a:buFont typeface="Wingdings" pitchFamily="2" charset="2"/>
              <a:buChar char="v"/>
            </a:pPr>
            <a:r>
              <a:rPr lang="pt-BR" b="1" dirty="0">
                <a:solidFill>
                  <a:srgbClr val="0F3570"/>
                </a:solidFill>
                <a:latin typeface="Overlock"/>
                <a:ea typeface="Overlock"/>
                <a:cs typeface="Overlock"/>
                <a:sym typeface="Overlock"/>
              </a:rPr>
              <a:t>Mengorganisasikan</a:t>
            </a:r>
            <a:r>
              <a:rPr lang="pt-BR" dirty="0">
                <a:solidFill>
                  <a:srgbClr val="0F3570"/>
                </a:solidFill>
                <a:latin typeface="Overlock"/>
                <a:ea typeface="Overlock"/>
                <a:cs typeface="Overlock"/>
                <a:sym typeface="Overlock"/>
              </a:rPr>
              <a:t> sumber daya pemrograman memudahkan untuk pemetaan pengembangan program lanjutan maupun kerja tim</a:t>
            </a:r>
          </a:p>
          <a:p>
            <a:endParaRPr lang="en-US" dirty="0"/>
          </a:p>
        </p:txBody>
      </p:sp>
    </p:spTree>
    <p:extLst>
      <p:ext uri="{BB962C8B-B14F-4D97-AF65-F5344CB8AC3E}">
        <p14:creationId xmlns:p14="http://schemas.microsoft.com/office/powerpoint/2010/main" val="123287292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F77BE"/>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DTS VSGA">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3475</TotalTime>
  <Words>4587</Words>
  <Application>Microsoft Office PowerPoint</Application>
  <PresentationFormat>On-screen Show (16:9)</PresentationFormat>
  <Paragraphs>1020</Paragraphs>
  <Slides>102</Slides>
  <Notes>60</Notes>
  <HiddenSlides>0</HiddenSlides>
  <MMClips>0</MMClips>
  <ScaleCrop>false</ScaleCrop>
  <HeadingPairs>
    <vt:vector size="8" baseType="variant">
      <vt:variant>
        <vt:lpstr>Fonts Used</vt:lpstr>
      </vt:variant>
      <vt:variant>
        <vt:i4>18</vt:i4>
      </vt:variant>
      <vt:variant>
        <vt:lpstr>Theme</vt:lpstr>
      </vt:variant>
      <vt:variant>
        <vt:i4>5</vt:i4>
      </vt:variant>
      <vt:variant>
        <vt:lpstr>Embedded OLE Servers</vt:lpstr>
      </vt:variant>
      <vt:variant>
        <vt:i4>1</vt:i4>
      </vt:variant>
      <vt:variant>
        <vt:lpstr>Slide Titles</vt:lpstr>
      </vt:variant>
      <vt:variant>
        <vt:i4>102</vt:i4>
      </vt:variant>
    </vt:vector>
  </HeadingPairs>
  <TitlesOfParts>
    <vt:vector size="126" baseType="lpstr">
      <vt:lpstr>Bebas Neue</vt:lpstr>
      <vt:lpstr>ArialNarrow-Bold</vt:lpstr>
      <vt:lpstr>Lato</vt:lpstr>
      <vt:lpstr>Courier New</vt:lpstr>
      <vt:lpstr>Cambria</vt:lpstr>
      <vt:lpstr>Noto Sans Symbols</vt:lpstr>
      <vt:lpstr>HP Simplified</vt:lpstr>
      <vt:lpstr>ArialNarrow</vt:lpstr>
      <vt:lpstr>Overlock</vt:lpstr>
      <vt:lpstr>Times New Roman</vt:lpstr>
      <vt:lpstr>Arial</vt:lpstr>
      <vt:lpstr>ArialNarrow-Italic</vt:lpstr>
      <vt:lpstr>Wingdings</vt:lpstr>
      <vt:lpstr>Roboto</vt:lpstr>
      <vt:lpstr>StarSymbol</vt:lpstr>
      <vt:lpstr>Calibri</vt:lpstr>
      <vt:lpstr>Britannic Bold</vt:lpstr>
      <vt:lpstr>Tahoma</vt:lpstr>
      <vt:lpstr>Simple Light</vt:lpstr>
      <vt:lpstr>Simple Light</vt:lpstr>
      <vt:lpstr>1_Simple Light</vt:lpstr>
      <vt:lpstr>2_Simple Light</vt:lpstr>
      <vt:lpstr>Office Theme</vt:lpstr>
      <vt:lpstr>Visio.Drawing.11</vt:lpstr>
      <vt:lpstr>Vocational school graduate academy</vt:lpstr>
      <vt:lpstr>Profil Pengajar</vt:lpstr>
      <vt:lpstr>PowerPoint Presentation</vt:lpstr>
      <vt:lpstr>PowerPoint Presentation</vt:lpstr>
      <vt:lpstr>PowerPoint Presentation</vt:lpstr>
      <vt:lpstr>Implementasi Rancangan User Interface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Contoh Perancangan Combination Of Multiple Menus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XAMPP dan Dasar PHP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Mengimplementasikan Pemrograman Terstruktur </vt:lpstr>
      <vt:lpstr>Materi Pembelajaran</vt:lpstr>
      <vt:lpstr>Materi Pembelajaran</vt:lpstr>
      <vt:lpstr>Menggunakan tipe data dan control program </vt:lpstr>
      <vt:lpstr>Variabel</vt:lpstr>
      <vt:lpstr>Variabel</vt:lpstr>
      <vt:lpstr>Tipe Data</vt:lpstr>
      <vt:lpstr>Tipe Data: Integer</vt:lpstr>
      <vt:lpstr>Tipe Data: Float</vt:lpstr>
      <vt:lpstr>Tipe Data: String</vt:lpstr>
      <vt:lpstr>Tipe Data: Boolean</vt:lpstr>
      <vt:lpstr>SYNTAX PROGRAM</vt:lpstr>
      <vt:lpstr>1. Struktur Kendali/ Kontrol</vt:lpstr>
      <vt:lpstr>Struktur Kendali/ Kontrol</vt:lpstr>
      <vt:lpstr>Struktur Kontrol Percabangan (Branching)</vt:lpstr>
      <vt:lpstr>Struktur Percabangan: if</vt:lpstr>
      <vt:lpstr>Struktur Percabangan: if - else</vt:lpstr>
      <vt:lpstr>PowerPoint Presentation</vt:lpstr>
      <vt:lpstr>Struktur Percabangan: if - elseif - else</vt:lpstr>
      <vt:lpstr>Contoh: </vt:lpstr>
      <vt:lpstr>Struktur Percabangan: switch</vt:lpstr>
      <vt:lpstr>Contoh: </vt:lpstr>
      <vt:lpstr>Struktur Kontrol Pengulangan (Iterasi)</vt:lpstr>
      <vt:lpstr>Struktur Kontrol Pengulangan (Iterasi)</vt:lpstr>
      <vt:lpstr>For Loop</vt:lpstr>
      <vt:lpstr>While Loop</vt:lpstr>
      <vt:lpstr>Do-while Loop</vt:lpstr>
      <vt:lpstr>For-each-Loop</vt:lpstr>
      <vt:lpstr>Struktur Lompatan (Jumping)</vt:lpstr>
      <vt:lpstr>Break</vt:lpstr>
      <vt:lpstr>exit()</vt:lpstr>
      <vt:lpstr>Membuat program sederhana </vt:lpstr>
      <vt:lpstr>PowerPoint Presentation</vt:lpstr>
      <vt:lpstr>Membuat program menggunakan prosedur dan fungsi </vt:lpstr>
      <vt:lpstr>Program dengan menggunakan prosedur/ fungsi</vt:lpstr>
      <vt:lpstr>Format Prosedur/ Fungsi</vt:lpstr>
      <vt:lpstr>PowerPoint Presentation</vt:lpstr>
      <vt:lpstr>PowerPoint Presentation</vt:lpstr>
      <vt:lpstr>PowerPoint Presentation</vt:lpstr>
      <vt:lpstr>Latihan</vt:lpstr>
      <vt:lpstr>PowerPoint Presentation</vt:lpstr>
      <vt:lpstr>PowerPoint Presentation</vt:lpstr>
      <vt:lpstr>PowerPoint Presentation</vt:lpstr>
      <vt:lpstr>PowerPoint Presentation</vt:lpstr>
      <vt:lpstr>PowerPoint Presentation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Vocational school graduate academy</dc:title>
  <dc:creator>muhaemin</dc:creator>
  <cp:lastModifiedBy>POLIMDO</cp:lastModifiedBy>
  <cp:revision>77</cp:revision>
  <dcterms:modified xsi:type="dcterms:W3CDTF">2021-08-10T01:41:17Z</dcterms:modified>
</cp:coreProperties>
</file>